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73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16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1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4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768F-68C9-4FC4-93D4-89F77EFA401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4E3273-FB54-47BE-9F43-5912D0B1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Performance Metrics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2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to Cover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Confusion Matrix</a:t>
            </a:r>
          </a:p>
          <a:p>
            <a:pPr lvl="0"/>
            <a:r>
              <a:rPr lang="en-US" sz="2200" dirty="0"/>
              <a:t>Precision</a:t>
            </a:r>
          </a:p>
          <a:p>
            <a:pPr lvl="0"/>
            <a:r>
              <a:rPr lang="en-US" sz="2200" dirty="0"/>
              <a:t>Recall</a:t>
            </a:r>
          </a:p>
          <a:p>
            <a:pPr lvl="0"/>
            <a:r>
              <a:rPr lang="en-US" sz="2200" dirty="0"/>
              <a:t>AUC-ROC</a:t>
            </a:r>
          </a:p>
        </p:txBody>
      </p:sp>
    </p:spTree>
    <p:extLst>
      <p:ext uri="{BB962C8B-B14F-4D97-AF65-F5344CB8AC3E}">
        <p14:creationId xmlns:p14="http://schemas.microsoft.com/office/powerpoint/2010/main" val="32853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811866"/>
            <a:ext cx="8915400" cy="4893733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visualizes and summarizes the performance of a classification algorithm</a:t>
            </a:r>
          </a:p>
          <a:p>
            <a:pPr lvl="0"/>
            <a:r>
              <a:rPr lang="en-US" sz="1400" dirty="0"/>
              <a:t>consists of four basic characteristics (numbers) that are used to define the measurement metrics of the classifier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True </a:t>
            </a:r>
            <a:r>
              <a:rPr lang="en-US" sz="1400" dirty="0" smtClean="0"/>
              <a:t>Positive (TP)</a:t>
            </a:r>
            <a:endParaRPr lang="en-US" sz="1400" dirty="0"/>
          </a:p>
          <a:p>
            <a:pPr lvl="0">
              <a:buFont typeface="+mj-lt"/>
              <a:buAutoNum type="alphaUcPeriod"/>
            </a:pPr>
            <a:r>
              <a:rPr lang="en-US" sz="1400" dirty="0"/>
              <a:t>True </a:t>
            </a:r>
            <a:r>
              <a:rPr lang="en-US" sz="1400" dirty="0" smtClean="0"/>
              <a:t>Negative (TN)</a:t>
            </a:r>
            <a:endParaRPr lang="en-US" sz="1400" dirty="0"/>
          </a:p>
          <a:p>
            <a:pPr lvl="0">
              <a:buFont typeface="+mj-lt"/>
              <a:buAutoNum type="alphaUcPeriod"/>
            </a:pPr>
            <a:r>
              <a:rPr lang="en-US" sz="1400" dirty="0"/>
              <a:t>False </a:t>
            </a:r>
            <a:r>
              <a:rPr lang="en-US" sz="1400" dirty="0" smtClean="0"/>
              <a:t>Positive (FP)</a:t>
            </a:r>
            <a:endParaRPr lang="en-US" sz="1400" dirty="0"/>
          </a:p>
          <a:p>
            <a:pPr lvl="0">
              <a:buFont typeface="+mj-lt"/>
              <a:buAutoNum type="alphaUcPeriod"/>
            </a:pPr>
            <a:r>
              <a:rPr lang="en-US" sz="1400" dirty="0"/>
              <a:t>False </a:t>
            </a:r>
            <a:r>
              <a:rPr lang="en-US" sz="1400" dirty="0" smtClean="0"/>
              <a:t>Negative (FN)</a:t>
            </a:r>
          </a:p>
          <a:p>
            <a:pPr lvl="0">
              <a:buFont typeface="+mj-lt"/>
              <a:buAutoNum type="alphaUcPeriod"/>
            </a:pPr>
            <a:endParaRPr lang="en-US" sz="1400" dirty="0"/>
          </a:p>
          <a:p>
            <a:pPr lvl="0"/>
            <a:r>
              <a:rPr lang="en-US" sz="1400" dirty="0"/>
              <a:t>Extremely useful for measuring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Recall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Precision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Specificity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Accuracy</a:t>
            </a:r>
          </a:p>
          <a:p>
            <a:pPr lvl="0">
              <a:buFont typeface="+mj-lt"/>
              <a:buAutoNum type="alphaUcPeriod"/>
            </a:pPr>
            <a:r>
              <a:rPr lang="en-US" sz="1400" dirty="0"/>
              <a:t> AUC-ROC curves</a:t>
            </a:r>
          </a:p>
          <a:p>
            <a:pPr lvl="0">
              <a:buFont typeface="+mj-lt"/>
              <a:buAutoNum type="alphaUcPeriod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D:\unkown detection\Internship\images\c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00" y="2988096"/>
            <a:ext cx="4248200" cy="3158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89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Confusion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dirty="0"/>
              <a:t>TP shows the total patients who have been classified properly to have malignant nodes, meaning they have the disease</a:t>
            </a:r>
          </a:p>
          <a:p>
            <a:pPr lvl="0"/>
            <a:r>
              <a:rPr lang="en-US" dirty="0"/>
              <a:t>TN </a:t>
            </a:r>
            <a:r>
              <a:rPr lang="en-US" dirty="0" smtClean="0"/>
              <a:t>shows </a:t>
            </a:r>
            <a:r>
              <a:rPr lang="en-US" dirty="0"/>
              <a:t>the number of correctly classified patients who are healthy</a:t>
            </a:r>
          </a:p>
          <a:p>
            <a:pPr lvl="0"/>
            <a:r>
              <a:rPr lang="en-US" dirty="0"/>
              <a:t>FP </a:t>
            </a:r>
            <a:r>
              <a:rPr lang="en-US" dirty="0" smtClean="0"/>
              <a:t>shows </a:t>
            </a:r>
            <a:r>
              <a:rPr lang="en-US" dirty="0"/>
              <a:t>the number of misclassified patients with the disease but actually they are healthy. Also called Type I error</a:t>
            </a:r>
          </a:p>
          <a:p>
            <a:pPr lvl="0"/>
            <a:r>
              <a:rPr lang="en-US" dirty="0"/>
              <a:t>FN represents the number of patients misclassified as healthy but actually they are suffering from the disease. Also called Type II error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481137"/>
            <a:ext cx="7164388" cy="24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45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Measures the accuracy of a model in classifying a sample as positive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ratio of true positives to total number of positive predictions i.e. TP+FP</a:t>
            </a:r>
          </a:p>
          <a:p>
            <a:pPr lvl="0"/>
            <a:r>
              <a:rPr lang="en-US" dirty="0"/>
              <a:t>Small when incorrect or few positive predictions and vice versa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5943600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679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Measures the ability of the model to detect positive samples</a:t>
            </a:r>
          </a:p>
          <a:p>
            <a:pPr lvl="0"/>
            <a:r>
              <a:rPr lang="en-US" dirty="0"/>
              <a:t>Ratio of True positives to total positive samples i.e. TP + FN</a:t>
            </a:r>
          </a:p>
          <a:p>
            <a:pPr lvl="0"/>
            <a:r>
              <a:rPr lang="en-US" dirty="0"/>
              <a:t>Higher recall, higher number of positive samples detected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87133" y="4022411"/>
            <a:ext cx="5943600" cy="15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AUC-ROC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507066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sz="1500" dirty="0"/>
              <a:t>AUC is the Area under ROC or receiver operating characteristic</a:t>
            </a:r>
          </a:p>
          <a:p>
            <a:pPr lvl="0"/>
            <a:r>
              <a:rPr lang="en-US" sz="1500" dirty="0"/>
              <a:t>ROC shows the performance of classification model at all thresholds by plotting </a:t>
            </a:r>
          </a:p>
          <a:p>
            <a:pPr lvl="0">
              <a:buFont typeface="+mj-lt"/>
              <a:buAutoNum type="alphaUcPeriod"/>
            </a:pPr>
            <a:r>
              <a:rPr lang="en-US" sz="1500" dirty="0"/>
              <a:t>True Positive Rate (Recall)</a:t>
            </a:r>
          </a:p>
          <a:p>
            <a:pPr lvl="0">
              <a:buFont typeface="+mj-lt"/>
              <a:buAutoNum type="alphaUcPeriod"/>
            </a:pPr>
            <a:r>
              <a:rPr lang="en-US" sz="1500" dirty="0"/>
              <a:t>False Positive Rate (FP/ (FP + TN))</a:t>
            </a:r>
          </a:p>
          <a:p>
            <a:pPr lvl="0"/>
            <a:r>
              <a:rPr lang="en-US" sz="1500" dirty="0"/>
              <a:t>AUC Measures how well the model can differentiate between classes</a:t>
            </a:r>
          </a:p>
          <a:p>
            <a:pPr lvl="0"/>
            <a:r>
              <a:rPr lang="en-US" sz="1500" dirty="0"/>
              <a:t>If AUC=1, then correct </a:t>
            </a:r>
            <a:r>
              <a:rPr lang="en-US" sz="1500" dirty="0" err="1"/>
              <a:t>distinguishment</a:t>
            </a:r>
            <a:r>
              <a:rPr lang="en-US" sz="1500" dirty="0"/>
              <a:t> </a:t>
            </a:r>
          </a:p>
          <a:p>
            <a:pPr lvl="0"/>
            <a:r>
              <a:rPr lang="en-US" sz="1500" dirty="0"/>
              <a:t>If AUC=0, the incorrect </a:t>
            </a:r>
            <a:r>
              <a:rPr lang="en-US" sz="1500" dirty="0" err="1"/>
              <a:t>distinguishment</a:t>
            </a:r>
            <a:r>
              <a:rPr lang="en-US" sz="1500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06932" y="2311607"/>
            <a:ext cx="2929468" cy="29730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46801" y="3759200"/>
            <a:ext cx="2604556" cy="25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64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281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Performance Metrics </vt:lpstr>
      <vt:lpstr>Topics to Cover </vt:lpstr>
      <vt:lpstr>Confusion Matrix</vt:lpstr>
      <vt:lpstr>Example Confusion Matrix </vt:lpstr>
      <vt:lpstr>Precision</vt:lpstr>
      <vt:lpstr>Recall</vt:lpstr>
      <vt:lpstr>AUC-ROC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</dc:title>
  <dc:creator>PC 1</dc:creator>
  <cp:lastModifiedBy>PC 1</cp:lastModifiedBy>
  <cp:revision>14</cp:revision>
  <dcterms:created xsi:type="dcterms:W3CDTF">2022-08-31T06:16:29Z</dcterms:created>
  <dcterms:modified xsi:type="dcterms:W3CDTF">2022-08-31T07:27:35Z</dcterms:modified>
</cp:coreProperties>
</file>