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31"/>
  </p:notesMasterIdLst>
  <p:sldIdLst>
    <p:sldId id="256" r:id="rId2"/>
    <p:sldId id="258" r:id="rId3"/>
    <p:sldId id="257" r:id="rId4"/>
    <p:sldId id="259" r:id="rId5"/>
    <p:sldId id="260" r:id="rId6"/>
    <p:sldId id="283" r:id="rId7"/>
    <p:sldId id="261" r:id="rId8"/>
    <p:sldId id="266" r:id="rId9"/>
    <p:sldId id="265" r:id="rId10"/>
    <p:sldId id="264" r:id="rId11"/>
    <p:sldId id="285" r:id="rId12"/>
    <p:sldId id="284" r:id="rId13"/>
    <p:sldId id="268" r:id="rId14"/>
    <p:sldId id="267" r:id="rId15"/>
    <p:sldId id="286" r:id="rId16"/>
    <p:sldId id="269" r:id="rId17"/>
    <p:sldId id="270" r:id="rId18"/>
    <p:sldId id="271" r:id="rId19"/>
    <p:sldId id="272" r:id="rId20"/>
    <p:sldId id="287" r:id="rId21"/>
    <p:sldId id="273" r:id="rId22"/>
    <p:sldId id="275" r:id="rId23"/>
    <p:sldId id="276" r:id="rId24"/>
    <p:sldId id="274" r:id="rId25"/>
    <p:sldId id="277" r:id="rId26"/>
    <p:sldId id="278" r:id="rId27"/>
    <p:sldId id="279" r:id="rId28"/>
    <p:sldId id="280" r:id="rId29"/>
    <p:sldId id="282"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48"/>
  </p:normalViewPr>
  <p:slideViewPr>
    <p:cSldViewPr snapToGrid="0">
      <p:cViewPr>
        <p:scale>
          <a:sx n="82" d="100"/>
          <a:sy n="82" d="100"/>
        </p:scale>
        <p:origin x="16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1598E6-9713-2843-9B35-B6BD1DBC0CE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43B13988-E3D1-B04D-82BA-75F411F3B898}">
      <dgm:prSet phldrT="[Texte]"/>
      <dgm:spPr/>
      <dgm:t>
        <a:bodyPr/>
        <a:lstStyle/>
        <a:p>
          <a:r>
            <a:rPr lang="fr-FR" dirty="0" err="1"/>
            <a:t>olist_customers_dataset.csv</a:t>
          </a:r>
          <a:endParaRPr lang="fr-FR" dirty="0"/>
        </a:p>
      </dgm:t>
    </dgm:pt>
    <dgm:pt modelId="{9A091C11-E8D2-754F-B1F2-4E6B68176709}" type="parTrans" cxnId="{4AF3105A-5079-8440-8F02-B4A058ECA620}">
      <dgm:prSet/>
      <dgm:spPr/>
      <dgm:t>
        <a:bodyPr/>
        <a:lstStyle/>
        <a:p>
          <a:endParaRPr lang="fr-FR"/>
        </a:p>
      </dgm:t>
    </dgm:pt>
    <dgm:pt modelId="{8FD5576A-FAFC-BB46-83DB-2E35E3F41834}" type="sibTrans" cxnId="{4AF3105A-5079-8440-8F02-B4A058ECA620}">
      <dgm:prSet/>
      <dgm:spPr/>
      <dgm:t>
        <a:bodyPr/>
        <a:lstStyle/>
        <a:p>
          <a:endParaRPr lang="fr-FR"/>
        </a:p>
      </dgm:t>
    </dgm:pt>
    <dgm:pt modelId="{5F2FD01D-9127-8144-A04F-0EDFACA73BC7}">
      <dgm:prSet phldrT="[Texte]" custT="1"/>
      <dgm:spPr/>
      <dgm:t>
        <a:bodyPr/>
        <a:lstStyle/>
        <a:p>
          <a:r>
            <a:rPr lang="fr-FR" sz="1100" dirty="0"/>
            <a:t>Dataframe avec l’ensemble des données clients, on a son code postale, pays</a:t>
          </a:r>
        </a:p>
      </dgm:t>
    </dgm:pt>
    <dgm:pt modelId="{47979C04-F021-6E46-84A0-D69AD919916D}" type="parTrans" cxnId="{D4231F3E-BE05-4848-BAF1-1287A680062B}">
      <dgm:prSet/>
      <dgm:spPr/>
      <dgm:t>
        <a:bodyPr/>
        <a:lstStyle/>
        <a:p>
          <a:endParaRPr lang="fr-FR"/>
        </a:p>
      </dgm:t>
    </dgm:pt>
    <dgm:pt modelId="{950315B4-1296-6541-8E10-6140128556A5}" type="sibTrans" cxnId="{D4231F3E-BE05-4848-BAF1-1287A680062B}">
      <dgm:prSet/>
      <dgm:spPr/>
      <dgm:t>
        <a:bodyPr/>
        <a:lstStyle/>
        <a:p>
          <a:endParaRPr lang="fr-FR"/>
        </a:p>
      </dgm:t>
    </dgm:pt>
    <dgm:pt modelId="{90294EC2-8D72-C449-ACAD-5816294654DE}">
      <dgm:prSet phldrT="[Texte]"/>
      <dgm:spPr/>
      <dgm:t>
        <a:bodyPr/>
        <a:lstStyle/>
        <a:p>
          <a:r>
            <a:rPr lang="fr-FR" dirty="0" err="1"/>
            <a:t>olist_order_items_dataset.csv</a:t>
          </a:r>
          <a:endParaRPr lang="fr-FR" dirty="0"/>
        </a:p>
      </dgm:t>
    </dgm:pt>
    <dgm:pt modelId="{733F7F7D-E59C-D24F-B888-30E1B95800F3}" type="parTrans" cxnId="{F5AE3B85-1D4F-D24B-B654-C5CBBC4CD865}">
      <dgm:prSet/>
      <dgm:spPr/>
      <dgm:t>
        <a:bodyPr/>
        <a:lstStyle/>
        <a:p>
          <a:endParaRPr lang="fr-FR"/>
        </a:p>
      </dgm:t>
    </dgm:pt>
    <dgm:pt modelId="{B189146D-A484-E34C-9B39-D134CBBEDADC}" type="sibTrans" cxnId="{F5AE3B85-1D4F-D24B-B654-C5CBBC4CD865}">
      <dgm:prSet/>
      <dgm:spPr/>
      <dgm:t>
        <a:bodyPr/>
        <a:lstStyle/>
        <a:p>
          <a:endParaRPr lang="fr-FR"/>
        </a:p>
      </dgm:t>
    </dgm:pt>
    <dgm:pt modelId="{EE5C9811-9E88-2445-8522-399D1DF4AA30}">
      <dgm:prSet phldrT="[Texte]" custT="1"/>
      <dgm:spPr/>
      <dgm:t>
        <a:bodyPr/>
        <a:lstStyle/>
        <a:p>
          <a:r>
            <a:rPr lang="fr-FR" sz="1100" dirty="0"/>
            <a:t>ensemble de données d'éléments de commande, on a identifiant du produit, identifiant du vendeur,  date limite d'expédition, prix, ,valeur de l’article</a:t>
          </a:r>
        </a:p>
      </dgm:t>
    </dgm:pt>
    <dgm:pt modelId="{3E86BEDB-0FCE-8341-BE63-86683DC927B3}" type="parTrans" cxnId="{56569E93-A546-3E4D-9DFC-86B8D8A14FED}">
      <dgm:prSet/>
      <dgm:spPr/>
      <dgm:t>
        <a:bodyPr/>
        <a:lstStyle/>
        <a:p>
          <a:endParaRPr lang="fr-FR"/>
        </a:p>
      </dgm:t>
    </dgm:pt>
    <dgm:pt modelId="{7CF8FE13-5DF9-FF48-A0C3-35B2352E0812}" type="sibTrans" cxnId="{56569E93-A546-3E4D-9DFC-86B8D8A14FED}">
      <dgm:prSet/>
      <dgm:spPr/>
      <dgm:t>
        <a:bodyPr/>
        <a:lstStyle/>
        <a:p>
          <a:endParaRPr lang="fr-FR"/>
        </a:p>
      </dgm:t>
    </dgm:pt>
    <dgm:pt modelId="{B1236E35-4D20-784C-B816-275051C39335}">
      <dgm:prSet phldrT="[Texte]"/>
      <dgm:spPr/>
      <dgm:t>
        <a:bodyPr/>
        <a:lstStyle/>
        <a:p>
          <a:r>
            <a:rPr lang="fr-FR" dirty="0" err="1"/>
            <a:t>olist_order_payments_dataset.csv</a:t>
          </a:r>
          <a:endParaRPr lang="fr-FR" dirty="0"/>
        </a:p>
      </dgm:t>
    </dgm:pt>
    <dgm:pt modelId="{46AB5595-3D2C-C744-B373-48A78A6F0D92}" type="parTrans" cxnId="{8F1E21D3-4137-554E-AEB3-8C4CF6D53C13}">
      <dgm:prSet/>
      <dgm:spPr/>
      <dgm:t>
        <a:bodyPr/>
        <a:lstStyle/>
        <a:p>
          <a:endParaRPr lang="fr-FR"/>
        </a:p>
      </dgm:t>
    </dgm:pt>
    <dgm:pt modelId="{30FDAF64-B2EE-414F-B11C-7C9A47EA8B60}" type="sibTrans" cxnId="{8F1E21D3-4137-554E-AEB3-8C4CF6D53C13}">
      <dgm:prSet/>
      <dgm:spPr/>
      <dgm:t>
        <a:bodyPr/>
        <a:lstStyle/>
        <a:p>
          <a:endParaRPr lang="fr-FR"/>
        </a:p>
      </dgm:t>
    </dgm:pt>
    <dgm:pt modelId="{51CF017E-2DAB-3740-89DE-2195E17D1205}">
      <dgm:prSet phldrT="[Texte]"/>
      <dgm:spPr/>
      <dgm:t>
        <a:bodyPr/>
        <a:lstStyle/>
        <a:p>
          <a:r>
            <a:rPr lang="fr-FR" dirty="0" err="1"/>
            <a:t>olist_order_reviews_dataset.csv</a:t>
          </a:r>
          <a:endParaRPr lang="fr-FR" dirty="0"/>
        </a:p>
      </dgm:t>
    </dgm:pt>
    <dgm:pt modelId="{C727F190-FCFB-F947-A596-976ECD113D9B}" type="parTrans" cxnId="{4BB08EA5-48C3-6945-AC9C-A897775D9179}">
      <dgm:prSet/>
      <dgm:spPr/>
      <dgm:t>
        <a:bodyPr/>
        <a:lstStyle/>
        <a:p>
          <a:endParaRPr lang="fr-FR"/>
        </a:p>
      </dgm:t>
    </dgm:pt>
    <dgm:pt modelId="{DAFCD29E-A3BB-2440-89A6-A375756E5E05}" type="sibTrans" cxnId="{4BB08EA5-48C3-6945-AC9C-A897775D9179}">
      <dgm:prSet/>
      <dgm:spPr/>
      <dgm:t>
        <a:bodyPr/>
        <a:lstStyle/>
        <a:p>
          <a:endParaRPr lang="fr-FR"/>
        </a:p>
      </dgm:t>
    </dgm:pt>
    <dgm:pt modelId="{711A45CD-1D41-9C41-BE65-B28978A93573}">
      <dgm:prSet phldrT="[Texte]" custT="1"/>
      <dgm:spPr/>
      <dgm:t>
        <a:bodyPr/>
        <a:lstStyle/>
        <a:p>
          <a:r>
            <a:rPr lang="fr-FR" sz="1100" dirty="0"/>
            <a:t>ensemble de données sur les paiements de commandes, on a paiement séquentiel, type de paiement,  versements échelonnés,  valeur du paiement</a:t>
          </a:r>
        </a:p>
      </dgm:t>
    </dgm:pt>
    <dgm:pt modelId="{50D651A1-50A9-0D41-957E-E45166DE7982}" type="parTrans" cxnId="{FEE31C09-0A6C-2546-BF4A-1E878AD550CF}">
      <dgm:prSet/>
      <dgm:spPr/>
      <dgm:t>
        <a:bodyPr/>
        <a:lstStyle/>
        <a:p>
          <a:endParaRPr lang="fr-FR"/>
        </a:p>
      </dgm:t>
    </dgm:pt>
    <dgm:pt modelId="{BCFB0663-73AD-CE4B-B63F-94075EA028F5}" type="sibTrans" cxnId="{FEE31C09-0A6C-2546-BF4A-1E878AD550CF}">
      <dgm:prSet/>
      <dgm:spPr/>
      <dgm:t>
        <a:bodyPr/>
        <a:lstStyle/>
        <a:p>
          <a:endParaRPr lang="fr-FR"/>
        </a:p>
      </dgm:t>
    </dgm:pt>
    <dgm:pt modelId="{0E32E1BF-8EF6-F246-BF35-AD390DF8832A}">
      <dgm:prSet custT="1"/>
      <dgm:spPr/>
      <dgm:t>
        <a:bodyPr/>
        <a:lstStyle/>
        <a:p>
          <a:r>
            <a:rPr lang="fr-FR" sz="1100" dirty="0"/>
            <a:t>ensemble de données d’avis de commande, on a note de l’avis,  titre du commentaire de l’avis , message du commentaire de l’avis, date de création de l’avis, horodatage de la réponse à l’avis</a:t>
          </a:r>
        </a:p>
      </dgm:t>
    </dgm:pt>
    <dgm:pt modelId="{7928F405-DD97-D84D-8A83-B473367C5679}" type="parTrans" cxnId="{64BB77DB-F739-D040-8B21-765E4BED652F}">
      <dgm:prSet/>
      <dgm:spPr/>
      <dgm:t>
        <a:bodyPr/>
        <a:lstStyle/>
        <a:p>
          <a:endParaRPr lang="fr-FR"/>
        </a:p>
      </dgm:t>
    </dgm:pt>
    <dgm:pt modelId="{D2EB4A5B-4D0A-044B-960E-B9C8AC6486EA}" type="sibTrans" cxnId="{64BB77DB-F739-D040-8B21-765E4BED652F}">
      <dgm:prSet/>
      <dgm:spPr/>
      <dgm:t>
        <a:bodyPr/>
        <a:lstStyle/>
        <a:p>
          <a:endParaRPr lang="fr-FR"/>
        </a:p>
      </dgm:t>
    </dgm:pt>
    <dgm:pt modelId="{12811B63-3840-F84B-9AF2-AB82F936236A}">
      <dgm:prSet phldrT="[Texte]"/>
      <dgm:spPr/>
      <dgm:t>
        <a:bodyPr/>
        <a:lstStyle/>
        <a:p>
          <a:r>
            <a:rPr lang="fr-FR" dirty="0" err="1"/>
            <a:t>olist_orders_dataset.csv</a:t>
          </a:r>
          <a:endParaRPr lang="fr-FR" dirty="0"/>
        </a:p>
      </dgm:t>
    </dgm:pt>
    <dgm:pt modelId="{B164E1A9-F90D-E541-B381-2ACBAC281489}" type="parTrans" cxnId="{24B7B67A-AE59-214C-910E-344E9553B1D3}">
      <dgm:prSet/>
      <dgm:spPr/>
      <dgm:t>
        <a:bodyPr/>
        <a:lstStyle/>
        <a:p>
          <a:endParaRPr lang="fr-FR"/>
        </a:p>
      </dgm:t>
    </dgm:pt>
    <dgm:pt modelId="{619AD3D3-47D9-7C49-80E7-C01BC0493882}" type="sibTrans" cxnId="{24B7B67A-AE59-214C-910E-344E9553B1D3}">
      <dgm:prSet/>
      <dgm:spPr/>
      <dgm:t>
        <a:bodyPr/>
        <a:lstStyle/>
        <a:p>
          <a:endParaRPr lang="fr-FR"/>
        </a:p>
      </dgm:t>
    </dgm:pt>
    <dgm:pt modelId="{E4A4A2B2-92E8-364C-96CF-71DC0C53F1AA}">
      <dgm:prSet phldrT="[Texte]"/>
      <dgm:spPr/>
      <dgm:t>
        <a:bodyPr/>
        <a:lstStyle/>
        <a:p>
          <a:r>
            <a:rPr lang="fr-FR" dirty="0" err="1"/>
            <a:t>olist_products_dataset.csv</a:t>
          </a:r>
          <a:endParaRPr lang="fr-FR" dirty="0"/>
        </a:p>
      </dgm:t>
    </dgm:pt>
    <dgm:pt modelId="{3D421643-8F00-0A4B-B08D-B3C1E99A6E1E}" type="parTrans" cxnId="{2CF99565-DAB5-FD4C-90FD-F9B3F6550F7A}">
      <dgm:prSet/>
      <dgm:spPr/>
      <dgm:t>
        <a:bodyPr/>
        <a:lstStyle/>
        <a:p>
          <a:endParaRPr lang="fr-FR"/>
        </a:p>
      </dgm:t>
    </dgm:pt>
    <dgm:pt modelId="{267B0F83-9A5B-7349-9E3F-E6A94662387E}" type="sibTrans" cxnId="{2CF99565-DAB5-FD4C-90FD-F9B3F6550F7A}">
      <dgm:prSet/>
      <dgm:spPr/>
      <dgm:t>
        <a:bodyPr/>
        <a:lstStyle/>
        <a:p>
          <a:endParaRPr lang="fr-FR"/>
        </a:p>
      </dgm:t>
    </dgm:pt>
    <dgm:pt modelId="{F1AE745D-1CC1-EC43-B509-16F0EC53CC09}">
      <dgm:prSet custT="1"/>
      <dgm:spPr/>
      <dgm:t>
        <a:bodyPr/>
        <a:lstStyle/>
        <a:p>
          <a:r>
            <a:rPr lang="fr-FR" sz="1100" dirty="0"/>
            <a:t>données des commandes, on a le statut de la commande,  horodatage de l'achat de la commande,  commande approuvée à,  commande livrée date du transporteur,  commande livrée date du client,  date de livraison estimée de la commande</a:t>
          </a:r>
        </a:p>
      </dgm:t>
    </dgm:pt>
    <dgm:pt modelId="{D858E5E7-F981-4A4A-8FB4-DDABB342B1C6}" type="parTrans" cxnId="{7CF86691-F554-2644-996E-2A47693AE0C1}">
      <dgm:prSet/>
      <dgm:spPr/>
      <dgm:t>
        <a:bodyPr/>
        <a:lstStyle/>
        <a:p>
          <a:endParaRPr lang="fr-FR"/>
        </a:p>
      </dgm:t>
    </dgm:pt>
    <dgm:pt modelId="{A5A66890-6708-744E-A1F5-C0944F0B30FB}" type="sibTrans" cxnId="{7CF86691-F554-2644-996E-2A47693AE0C1}">
      <dgm:prSet/>
      <dgm:spPr/>
      <dgm:t>
        <a:bodyPr/>
        <a:lstStyle/>
        <a:p>
          <a:endParaRPr lang="fr-FR"/>
        </a:p>
      </dgm:t>
    </dgm:pt>
    <dgm:pt modelId="{867DCBB8-B473-754C-913B-7DB784DD8B54}">
      <dgm:prSet/>
      <dgm:spPr/>
      <dgm:t>
        <a:bodyPr/>
        <a:lstStyle/>
        <a:p>
          <a:r>
            <a:rPr lang="fr-FR" dirty="0" err="1"/>
            <a:t>olist_geolocation_dataset.csv</a:t>
          </a:r>
          <a:endParaRPr lang="fr-FR" dirty="0"/>
        </a:p>
      </dgm:t>
    </dgm:pt>
    <dgm:pt modelId="{FF1DE50A-3410-074B-9E4D-CFEBF963AB31}" type="parTrans" cxnId="{942DA114-C4C1-384C-8E98-42785B081E5C}">
      <dgm:prSet/>
      <dgm:spPr/>
      <dgm:t>
        <a:bodyPr/>
        <a:lstStyle/>
        <a:p>
          <a:endParaRPr lang="fr-FR"/>
        </a:p>
      </dgm:t>
    </dgm:pt>
    <dgm:pt modelId="{BC78A990-D2CF-EE4B-A306-E83AE1EE5334}" type="sibTrans" cxnId="{942DA114-C4C1-384C-8E98-42785B081E5C}">
      <dgm:prSet/>
      <dgm:spPr/>
      <dgm:t>
        <a:bodyPr/>
        <a:lstStyle/>
        <a:p>
          <a:endParaRPr lang="fr-FR"/>
        </a:p>
      </dgm:t>
    </dgm:pt>
    <dgm:pt modelId="{16F0CF04-CE31-6F4B-AD75-3BE205054455}">
      <dgm:prSet custT="1"/>
      <dgm:spPr/>
      <dgm:t>
        <a:bodyPr/>
        <a:lstStyle/>
        <a:p>
          <a:r>
            <a:rPr lang="fr-FR" sz="1100" dirty="0"/>
            <a:t>données de géolocalisation, on a code postal, latitude, longitude, ville, pays</a:t>
          </a:r>
        </a:p>
      </dgm:t>
    </dgm:pt>
    <dgm:pt modelId="{4462A6E6-BA09-E244-8C5F-10BDAD4F773E}" type="parTrans" cxnId="{7E1B412C-ABC4-1D43-B1FD-A9A189A8CBEF}">
      <dgm:prSet/>
      <dgm:spPr/>
      <dgm:t>
        <a:bodyPr/>
        <a:lstStyle/>
        <a:p>
          <a:endParaRPr lang="fr-FR"/>
        </a:p>
      </dgm:t>
    </dgm:pt>
    <dgm:pt modelId="{B2F178CC-6838-0C4C-8AF2-B2F7CD5584D6}" type="sibTrans" cxnId="{7E1B412C-ABC4-1D43-B1FD-A9A189A8CBEF}">
      <dgm:prSet/>
      <dgm:spPr/>
      <dgm:t>
        <a:bodyPr/>
        <a:lstStyle/>
        <a:p>
          <a:endParaRPr lang="fr-FR"/>
        </a:p>
      </dgm:t>
    </dgm:pt>
    <dgm:pt modelId="{9DF4E9C8-2793-F44A-9A18-3C38094B231D}">
      <dgm:prSet/>
      <dgm:spPr/>
      <dgm:t>
        <a:bodyPr/>
        <a:lstStyle/>
        <a:p>
          <a:r>
            <a:rPr lang="fr-FR" dirty="0" err="1"/>
            <a:t>olist_sellers_dataset.csv</a:t>
          </a:r>
          <a:endParaRPr lang="fr-FR" dirty="0"/>
        </a:p>
      </dgm:t>
    </dgm:pt>
    <dgm:pt modelId="{2C200C26-AF43-5247-B1D7-7F1C9718475C}" type="parTrans" cxnId="{B2215264-8794-124F-8812-D5F2908AC327}">
      <dgm:prSet/>
      <dgm:spPr/>
      <dgm:t>
        <a:bodyPr/>
        <a:lstStyle/>
        <a:p>
          <a:endParaRPr lang="fr-FR"/>
        </a:p>
      </dgm:t>
    </dgm:pt>
    <dgm:pt modelId="{0607F625-45DF-AA4F-B641-E48C7E644CD4}" type="sibTrans" cxnId="{B2215264-8794-124F-8812-D5F2908AC327}">
      <dgm:prSet/>
      <dgm:spPr/>
      <dgm:t>
        <a:bodyPr/>
        <a:lstStyle/>
        <a:p>
          <a:endParaRPr lang="fr-FR"/>
        </a:p>
      </dgm:t>
    </dgm:pt>
    <dgm:pt modelId="{3AD97F46-6124-AD4A-9DEC-0D63FB9EAD7B}">
      <dgm:prSet custT="1"/>
      <dgm:spPr/>
      <dgm:t>
        <a:bodyPr/>
        <a:lstStyle/>
        <a:p>
          <a:r>
            <a:rPr lang="fr-FR" sz="1100" dirty="0"/>
            <a:t>données des vendeurs, on a l’identifiant du vendeur,  code postal du vendeur,  ville du vendeur</a:t>
          </a:r>
        </a:p>
      </dgm:t>
    </dgm:pt>
    <dgm:pt modelId="{99D0E4CD-5689-CE4C-B8AE-C7BD16118BDC}" type="parTrans" cxnId="{95BB10CD-A995-6A45-AF68-26980A46C586}">
      <dgm:prSet/>
      <dgm:spPr/>
      <dgm:t>
        <a:bodyPr/>
        <a:lstStyle/>
        <a:p>
          <a:endParaRPr lang="fr-FR"/>
        </a:p>
      </dgm:t>
    </dgm:pt>
    <dgm:pt modelId="{71E37DDC-DB6B-3746-9F39-1802D2A9CD92}" type="sibTrans" cxnId="{95BB10CD-A995-6A45-AF68-26980A46C586}">
      <dgm:prSet/>
      <dgm:spPr/>
      <dgm:t>
        <a:bodyPr/>
        <a:lstStyle/>
        <a:p>
          <a:endParaRPr lang="fr-FR"/>
        </a:p>
      </dgm:t>
    </dgm:pt>
    <dgm:pt modelId="{CA7BECBE-3574-E54B-BA20-106FE4DC9FF0}">
      <dgm:prSet/>
      <dgm:spPr/>
      <dgm:t>
        <a:bodyPr/>
        <a:lstStyle/>
        <a:p>
          <a:r>
            <a:rPr lang="fr-FR" dirty="0" err="1"/>
            <a:t>product_category_name_translation.csv</a:t>
          </a:r>
          <a:endParaRPr lang="fr-FR" dirty="0"/>
        </a:p>
      </dgm:t>
    </dgm:pt>
    <dgm:pt modelId="{3C8B3A31-262D-B74B-8E0E-AE18453716CA}" type="parTrans" cxnId="{97CB3408-29E9-104E-8153-41104CF6BB3B}">
      <dgm:prSet/>
      <dgm:spPr/>
      <dgm:t>
        <a:bodyPr/>
        <a:lstStyle/>
        <a:p>
          <a:endParaRPr lang="fr-FR"/>
        </a:p>
      </dgm:t>
    </dgm:pt>
    <dgm:pt modelId="{AF01C8B6-E063-CE43-AE5B-BA44934752D7}" type="sibTrans" cxnId="{97CB3408-29E9-104E-8153-41104CF6BB3B}">
      <dgm:prSet/>
      <dgm:spPr/>
      <dgm:t>
        <a:bodyPr/>
        <a:lstStyle/>
        <a:p>
          <a:endParaRPr lang="fr-FR"/>
        </a:p>
      </dgm:t>
    </dgm:pt>
    <dgm:pt modelId="{FF80A061-FF2A-E74A-8168-46CAA7742349}">
      <dgm:prSet custT="1"/>
      <dgm:spPr/>
      <dgm:t>
        <a:bodyPr/>
        <a:lstStyle/>
        <a:p>
          <a:r>
            <a:rPr lang="fr-FR" sz="1100" dirty="0"/>
            <a:t>traduction du nom de la catégorie de produits, on a nom de la catégorie de produits et nom de la catégorie de produit anglais</a:t>
          </a:r>
        </a:p>
      </dgm:t>
    </dgm:pt>
    <dgm:pt modelId="{2D07BDBF-2DC8-5948-9A9E-575E13619EEB}" type="parTrans" cxnId="{1201BA4C-D06D-9040-B36F-8A58FA0799F9}">
      <dgm:prSet/>
      <dgm:spPr/>
      <dgm:t>
        <a:bodyPr/>
        <a:lstStyle/>
        <a:p>
          <a:endParaRPr lang="fr-FR"/>
        </a:p>
      </dgm:t>
    </dgm:pt>
    <dgm:pt modelId="{3B3D544F-A19F-DF40-8AA3-826D56F8FE46}" type="sibTrans" cxnId="{1201BA4C-D06D-9040-B36F-8A58FA0799F9}">
      <dgm:prSet/>
      <dgm:spPr/>
      <dgm:t>
        <a:bodyPr/>
        <a:lstStyle/>
        <a:p>
          <a:endParaRPr lang="fr-FR"/>
        </a:p>
      </dgm:t>
    </dgm:pt>
    <dgm:pt modelId="{AA16AB34-3AB5-644E-AFC5-6B8DF3C39FB3}">
      <dgm:prSet custT="1"/>
      <dgm:spPr/>
      <dgm:t>
        <a:bodyPr/>
        <a:lstStyle/>
        <a:p>
          <a:r>
            <a:rPr lang="fr-FR" sz="1100" dirty="0"/>
            <a:t>ensemble de données de produits , on a nom de la catégorie de produits,  longueur du nom du produit, longueur de la description du produit, photos du produit, quantité poids du produit en g, longueur du produit en cm, hauteur du produit en cm, largeur du produit en cm</a:t>
          </a:r>
        </a:p>
      </dgm:t>
    </dgm:pt>
    <dgm:pt modelId="{BB636150-98D3-044F-BFD3-5CA6451D088F}" type="sibTrans" cxnId="{067842B1-3608-ED40-BB50-B3D95A92BEDE}">
      <dgm:prSet/>
      <dgm:spPr/>
      <dgm:t>
        <a:bodyPr/>
        <a:lstStyle/>
        <a:p>
          <a:endParaRPr lang="fr-FR"/>
        </a:p>
      </dgm:t>
    </dgm:pt>
    <dgm:pt modelId="{31F0450F-8523-A54A-861F-0BA16C0E0FB6}" type="parTrans" cxnId="{067842B1-3608-ED40-BB50-B3D95A92BEDE}">
      <dgm:prSet/>
      <dgm:spPr/>
      <dgm:t>
        <a:bodyPr/>
        <a:lstStyle/>
        <a:p>
          <a:endParaRPr lang="fr-FR"/>
        </a:p>
      </dgm:t>
    </dgm:pt>
    <dgm:pt modelId="{0200FDB8-1D42-8F47-8CA2-96F2C26E50C9}" type="pres">
      <dgm:prSet presAssocID="{351598E6-9713-2843-9B35-B6BD1DBC0CE6}" presName="Name0" presStyleCnt="0">
        <dgm:presLayoutVars>
          <dgm:dir/>
          <dgm:animLvl val="lvl"/>
          <dgm:resizeHandles val="exact"/>
        </dgm:presLayoutVars>
      </dgm:prSet>
      <dgm:spPr/>
    </dgm:pt>
    <dgm:pt modelId="{15E21C8A-1C86-8F49-BF5A-3512F6FE6BEC}" type="pres">
      <dgm:prSet presAssocID="{43B13988-E3D1-B04D-82BA-75F411F3B898}" presName="linNode" presStyleCnt="0"/>
      <dgm:spPr/>
    </dgm:pt>
    <dgm:pt modelId="{EB88F413-B0EA-6D4D-A8C7-F2613B44E595}" type="pres">
      <dgm:prSet presAssocID="{43B13988-E3D1-B04D-82BA-75F411F3B898}" presName="parentText" presStyleLbl="node1" presStyleIdx="0" presStyleCnt="9" custScaleY="10874">
        <dgm:presLayoutVars>
          <dgm:chMax val="1"/>
          <dgm:bulletEnabled val="1"/>
        </dgm:presLayoutVars>
      </dgm:prSet>
      <dgm:spPr/>
    </dgm:pt>
    <dgm:pt modelId="{9FF3D87D-4192-7D46-8EF7-F9D10A202B49}" type="pres">
      <dgm:prSet presAssocID="{43B13988-E3D1-B04D-82BA-75F411F3B898}" presName="descendantText" presStyleLbl="alignAccFollowNode1" presStyleIdx="0" presStyleCnt="9" custScaleY="9552">
        <dgm:presLayoutVars>
          <dgm:bulletEnabled val="1"/>
        </dgm:presLayoutVars>
      </dgm:prSet>
      <dgm:spPr/>
    </dgm:pt>
    <dgm:pt modelId="{555ACD57-1BE9-A145-A8B0-BB63BFB1E01B}" type="pres">
      <dgm:prSet presAssocID="{8FD5576A-FAFC-BB46-83DB-2E35E3F41834}" presName="sp" presStyleCnt="0"/>
      <dgm:spPr/>
    </dgm:pt>
    <dgm:pt modelId="{2ACCA483-8688-6449-B0BF-353FEC167D30}" type="pres">
      <dgm:prSet presAssocID="{90294EC2-8D72-C449-ACAD-5816294654DE}" presName="linNode" presStyleCnt="0"/>
      <dgm:spPr/>
    </dgm:pt>
    <dgm:pt modelId="{E9BEBE28-37C1-C544-AF70-60E53BF6F219}" type="pres">
      <dgm:prSet presAssocID="{90294EC2-8D72-C449-ACAD-5816294654DE}" presName="parentText" presStyleLbl="node1" presStyleIdx="1" presStyleCnt="9" custScaleY="14394">
        <dgm:presLayoutVars>
          <dgm:chMax val="1"/>
          <dgm:bulletEnabled val="1"/>
        </dgm:presLayoutVars>
      </dgm:prSet>
      <dgm:spPr/>
    </dgm:pt>
    <dgm:pt modelId="{D7F333D7-DD2D-114C-BC2A-382BF10E3880}" type="pres">
      <dgm:prSet presAssocID="{90294EC2-8D72-C449-ACAD-5816294654DE}" presName="descendantText" presStyleLbl="alignAccFollowNode1" presStyleIdx="1" presStyleCnt="9" custScaleY="20041">
        <dgm:presLayoutVars>
          <dgm:bulletEnabled val="1"/>
        </dgm:presLayoutVars>
      </dgm:prSet>
      <dgm:spPr/>
    </dgm:pt>
    <dgm:pt modelId="{B10D065A-489E-5547-A71C-5F65357451CB}" type="pres">
      <dgm:prSet presAssocID="{B189146D-A484-E34C-9B39-D134CBBEDADC}" presName="sp" presStyleCnt="0"/>
      <dgm:spPr/>
    </dgm:pt>
    <dgm:pt modelId="{97402215-517B-BE4F-92FB-AC633F05B027}" type="pres">
      <dgm:prSet presAssocID="{B1236E35-4D20-784C-B816-275051C39335}" presName="linNode" presStyleCnt="0"/>
      <dgm:spPr/>
    </dgm:pt>
    <dgm:pt modelId="{44DF3166-408B-994D-8F4E-E492ACAF0B68}" type="pres">
      <dgm:prSet presAssocID="{B1236E35-4D20-784C-B816-275051C39335}" presName="parentText" presStyleLbl="node1" presStyleIdx="2" presStyleCnt="9" custScaleY="11019">
        <dgm:presLayoutVars>
          <dgm:chMax val="1"/>
          <dgm:bulletEnabled val="1"/>
        </dgm:presLayoutVars>
      </dgm:prSet>
      <dgm:spPr/>
    </dgm:pt>
    <dgm:pt modelId="{3080B382-E37A-654E-A458-E063F2A48F04}" type="pres">
      <dgm:prSet presAssocID="{B1236E35-4D20-784C-B816-275051C39335}" presName="descendantText" presStyleLbl="alignAccFollowNode1" presStyleIdx="2" presStyleCnt="9" custScaleY="13313">
        <dgm:presLayoutVars>
          <dgm:bulletEnabled val="1"/>
        </dgm:presLayoutVars>
      </dgm:prSet>
      <dgm:spPr/>
    </dgm:pt>
    <dgm:pt modelId="{45D0D275-2C46-2F49-84EB-642420792869}" type="pres">
      <dgm:prSet presAssocID="{30FDAF64-B2EE-414F-B11C-7C9A47EA8B60}" presName="sp" presStyleCnt="0"/>
      <dgm:spPr/>
    </dgm:pt>
    <dgm:pt modelId="{3F472E4B-E2A6-4A40-8F00-0FCA654C6E9F}" type="pres">
      <dgm:prSet presAssocID="{51CF017E-2DAB-3740-89DE-2195E17D1205}" presName="linNode" presStyleCnt="0"/>
      <dgm:spPr/>
    </dgm:pt>
    <dgm:pt modelId="{06EBD354-7F3B-F84F-847E-E216E9AEA614}" type="pres">
      <dgm:prSet presAssocID="{51CF017E-2DAB-3740-89DE-2195E17D1205}" presName="parentText" presStyleLbl="node1" presStyleIdx="3" presStyleCnt="9" custScaleY="11987" custLinFactNeighborX="-2712" custLinFactNeighborY="304">
        <dgm:presLayoutVars>
          <dgm:chMax val="1"/>
          <dgm:bulletEnabled val="1"/>
        </dgm:presLayoutVars>
      </dgm:prSet>
      <dgm:spPr/>
    </dgm:pt>
    <dgm:pt modelId="{C3797F8D-7044-9147-8AFB-066E3400D7E4}" type="pres">
      <dgm:prSet presAssocID="{51CF017E-2DAB-3740-89DE-2195E17D1205}" presName="descendantText" presStyleLbl="alignAccFollowNode1" presStyleIdx="3" presStyleCnt="9" custScaleY="14569">
        <dgm:presLayoutVars>
          <dgm:bulletEnabled val="1"/>
        </dgm:presLayoutVars>
      </dgm:prSet>
      <dgm:spPr/>
    </dgm:pt>
    <dgm:pt modelId="{5E2AE10E-CFED-EE44-8D10-1A5267993667}" type="pres">
      <dgm:prSet presAssocID="{DAFCD29E-A3BB-2440-89A6-A375756E5E05}" presName="sp" presStyleCnt="0"/>
      <dgm:spPr/>
    </dgm:pt>
    <dgm:pt modelId="{24DF4353-8B00-7747-9878-B92962E987C8}" type="pres">
      <dgm:prSet presAssocID="{12811B63-3840-F84B-9AF2-AB82F936236A}" presName="linNode" presStyleCnt="0"/>
      <dgm:spPr/>
    </dgm:pt>
    <dgm:pt modelId="{0F6F0852-9F1C-1B41-8BF8-5064358701D7}" type="pres">
      <dgm:prSet presAssocID="{12811B63-3840-F84B-9AF2-AB82F936236A}" presName="parentText" presStyleLbl="node1" presStyleIdx="4" presStyleCnt="9" custScaleY="10853" custLinFactNeighborX="-2712" custLinFactNeighborY="304">
        <dgm:presLayoutVars>
          <dgm:chMax val="1"/>
          <dgm:bulletEnabled val="1"/>
        </dgm:presLayoutVars>
      </dgm:prSet>
      <dgm:spPr/>
    </dgm:pt>
    <dgm:pt modelId="{CB82884C-1F45-B74B-98C7-6792EE83C2C7}" type="pres">
      <dgm:prSet presAssocID="{12811B63-3840-F84B-9AF2-AB82F936236A}" presName="descendantText" presStyleLbl="alignAccFollowNode1" presStyleIdx="4" presStyleCnt="9" custScaleY="14902">
        <dgm:presLayoutVars>
          <dgm:bulletEnabled val="1"/>
        </dgm:presLayoutVars>
      </dgm:prSet>
      <dgm:spPr/>
    </dgm:pt>
    <dgm:pt modelId="{E857ED52-54CF-8845-A29F-693AD3BB0E16}" type="pres">
      <dgm:prSet presAssocID="{619AD3D3-47D9-7C49-80E7-C01BC0493882}" presName="sp" presStyleCnt="0"/>
      <dgm:spPr/>
    </dgm:pt>
    <dgm:pt modelId="{30EB5790-C379-354D-8F17-C270C1096800}" type="pres">
      <dgm:prSet presAssocID="{E4A4A2B2-92E8-364C-96CF-71DC0C53F1AA}" presName="linNode" presStyleCnt="0"/>
      <dgm:spPr/>
    </dgm:pt>
    <dgm:pt modelId="{33D842BB-3E72-A245-8E05-B4EE385C0F69}" type="pres">
      <dgm:prSet presAssocID="{E4A4A2B2-92E8-364C-96CF-71DC0C53F1AA}" presName="parentText" presStyleLbl="node1" presStyleIdx="5" presStyleCnt="9" custScaleY="12162" custLinFactNeighborX="-2712" custLinFactNeighborY="304">
        <dgm:presLayoutVars>
          <dgm:chMax val="1"/>
          <dgm:bulletEnabled val="1"/>
        </dgm:presLayoutVars>
      </dgm:prSet>
      <dgm:spPr/>
    </dgm:pt>
    <dgm:pt modelId="{3F5F9B90-3507-DE4B-A290-1CEB75D424B8}" type="pres">
      <dgm:prSet presAssocID="{E4A4A2B2-92E8-364C-96CF-71DC0C53F1AA}" presName="descendantText" presStyleLbl="alignAccFollowNode1" presStyleIdx="5" presStyleCnt="9" custScaleY="20705">
        <dgm:presLayoutVars>
          <dgm:bulletEnabled val="1"/>
        </dgm:presLayoutVars>
      </dgm:prSet>
      <dgm:spPr/>
    </dgm:pt>
    <dgm:pt modelId="{EFD11635-3D9C-FC4D-8563-055EC7A1BD3D}" type="pres">
      <dgm:prSet presAssocID="{267B0F83-9A5B-7349-9E3F-E6A94662387E}" presName="sp" presStyleCnt="0"/>
      <dgm:spPr/>
    </dgm:pt>
    <dgm:pt modelId="{4EAA4D3C-273F-1A40-8B55-058359FA8715}" type="pres">
      <dgm:prSet presAssocID="{867DCBB8-B473-754C-913B-7DB784DD8B54}" presName="linNode" presStyleCnt="0"/>
      <dgm:spPr/>
    </dgm:pt>
    <dgm:pt modelId="{F897412B-AA36-2D4A-B92D-F0F5A5798DBA}" type="pres">
      <dgm:prSet presAssocID="{867DCBB8-B473-754C-913B-7DB784DD8B54}" presName="parentText" presStyleLbl="node1" presStyleIdx="6" presStyleCnt="9" custScaleY="15619">
        <dgm:presLayoutVars>
          <dgm:chMax val="1"/>
          <dgm:bulletEnabled val="1"/>
        </dgm:presLayoutVars>
      </dgm:prSet>
      <dgm:spPr/>
    </dgm:pt>
    <dgm:pt modelId="{555D8990-4044-B743-89E4-A36779093372}" type="pres">
      <dgm:prSet presAssocID="{867DCBB8-B473-754C-913B-7DB784DD8B54}" presName="descendantText" presStyleLbl="alignAccFollowNode1" presStyleIdx="6" presStyleCnt="9" custAng="10800000" custFlipHor="1" custScaleY="17917">
        <dgm:presLayoutVars>
          <dgm:bulletEnabled val="1"/>
        </dgm:presLayoutVars>
      </dgm:prSet>
      <dgm:spPr/>
    </dgm:pt>
    <dgm:pt modelId="{A27D9389-EDF2-E641-B72C-65582F8A1B8D}" type="pres">
      <dgm:prSet presAssocID="{BC78A990-D2CF-EE4B-A306-E83AE1EE5334}" presName="sp" presStyleCnt="0"/>
      <dgm:spPr/>
    </dgm:pt>
    <dgm:pt modelId="{366D5E81-E9FE-8A47-BD51-97983B161C78}" type="pres">
      <dgm:prSet presAssocID="{9DF4E9C8-2793-F44A-9A18-3C38094B231D}" presName="linNode" presStyleCnt="0"/>
      <dgm:spPr/>
    </dgm:pt>
    <dgm:pt modelId="{006E7010-1745-4041-A79B-1CCB1DE4BD80}" type="pres">
      <dgm:prSet presAssocID="{9DF4E9C8-2793-F44A-9A18-3C38094B231D}" presName="parentText" presStyleLbl="node1" presStyleIdx="7" presStyleCnt="9" custAng="10800000" custFlipVert="1" custScaleY="14702">
        <dgm:presLayoutVars>
          <dgm:chMax val="1"/>
          <dgm:bulletEnabled val="1"/>
        </dgm:presLayoutVars>
      </dgm:prSet>
      <dgm:spPr/>
    </dgm:pt>
    <dgm:pt modelId="{BF89B11C-8245-3845-9830-8B600101DD08}" type="pres">
      <dgm:prSet presAssocID="{9DF4E9C8-2793-F44A-9A18-3C38094B231D}" presName="descendantText" presStyleLbl="alignAccFollowNode1" presStyleIdx="7" presStyleCnt="9" custAng="10800000" custFlipHor="1" custScaleY="17928" custLinFactNeighborX="-486" custLinFactNeighborY="672">
        <dgm:presLayoutVars>
          <dgm:bulletEnabled val="1"/>
        </dgm:presLayoutVars>
      </dgm:prSet>
      <dgm:spPr/>
    </dgm:pt>
    <dgm:pt modelId="{70A8F877-2ABF-C443-8C5E-A47797E7C76E}" type="pres">
      <dgm:prSet presAssocID="{0607F625-45DF-AA4F-B641-E48C7E644CD4}" presName="sp" presStyleCnt="0"/>
      <dgm:spPr/>
    </dgm:pt>
    <dgm:pt modelId="{57AE8476-43F4-A344-8A1B-D78784BEB5DC}" type="pres">
      <dgm:prSet presAssocID="{CA7BECBE-3574-E54B-BA20-106FE4DC9FF0}" presName="linNode" presStyleCnt="0"/>
      <dgm:spPr/>
    </dgm:pt>
    <dgm:pt modelId="{5BBE3DBE-79BB-F543-84D7-A1CE01825374}" type="pres">
      <dgm:prSet presAssocID="{CA7BECBE-3574-E54B-BA20-106FE4DC9FF0}" presName="parentText" presStyleLbl="node1" presStyleIdx="8" presStyleCnt="9" custScaleY="11297">
        <dgm:presLayoutVars>
          <dgm:chMax val="1"/>
          <dgm:bulletEnabled val="1"/>
        </dgm:presLayoutVars>
      </dgm:prSet>
      <dgm:spPr/>
    </dgm:pt>
    <dgm:pt modelId="{0C18262C-420A-2749-979E-775AC9FCFE7F}" type="pres">
      <dgm:prSet presAssocID="{CA7BECBE-3574-E54B-BA20-106FE4DC9FF0}" presName="descendantText" presStyleLbl="alignAccFollowNode1" presStyleIdx="8" presStyleCnt="9" custScaleY="14720">
        <dgm:presLayoutVars>
          <dgm:bulletEnabled val="1"/>
        </dgm:presLayoutVars>
      </dgm:prSet>
      <dgm:spPr/>
    </dgm:pt>
  </dgm:ptLst>
  <dgm:cxnLst>
    <dgm:cxn modelId="{97CB3408-29E9-104E-8153-41104CF6BB3B}" srcId="{351598E6-9713-2843-9B35-B6BD1DBC0CE6}" destId="{CA7BECBE-3574-E54B-BA20-106FE4DC9FF0}" srcOrd="8" destOrd="0" parTransId="{3C8B3A31-262D-B74B-8E0E-AE18453716CA}" sibTransId="{AF01C8B6-E063-CE43-AE5B-BA44934752D7}"/>
    <dgm:cxn modelId="{FEE31C09-0A6C-2546-BF4A-1E878AD550CF}" srcId="{B1236E35-4D20-784C-B816-275051C39335}" destId="{711A45CD-1D41-9C41-BE65-B28978A93573}" srcOrd="0" destOrd="0" parTransId="{50D651A1-50A9-0D41-957E-E45166DE7982}" sibTransId="{BCFB0663-73AD-CE4B-B63F-94075EA028F5}"/>
    <dgm:cxn modelId="{942DA114-C4C1-384C-8E98-42785B081E5C}" srcId="{351598E6-9713-2843-9B35-B6BD1DBC0CE6}" destId="{867DCBB8-B473-754C-913B-7DB784DD8B54}" srcOrd="6" destOrd="0" parTransId="{FF1DE50A-3410-074B-9E4D-CFEBF963AB31}" sibTransId="{BC78A990-D2CF-EE4B-A306-E83AE1EE5334}"/>
    <dgm:cxn modelId="{5738C017-EC95-8B4C-845B-F9F1D3703B6D}" type="presOf" srcId="{EE5C9811-9E88-2445-8522-399D1DF4AA30}" destId="{D7F333D7-DD2D-114C-BC2A-382BF10E3880}" srcOrd="0" destOrd="0" presId="urn:microsoft.com/office/officeart/2005/8/layout/vList5"/>
    <dgm:cxn modelId="{7E1B412C-ABC4-1D43-B1FD-A9A189A8CBEF}" srcId="{867DCBB8-B473-754C-913B-7DB784DD8B54}" destId="{16F0CF04-CE31-6F4B-AD75-3BE205054455}" srcOrd="0" destOrd="0" parTransId="{4462A6E6-BA09-E244-8C5F-10BDAD4F773E}" sibTransId="{B2F178CC-6838-0C4C-8AF2-B2F7CD5584D6}"/>
    <dgm:cxn modelId="{15CAB62D-5B5F-3548-ABD8-D81166411300}" type="presOf" srcId="{90294EC2-8D72-C449-ACAD-5816294654DE}" destId="{E9BEBE28-37C1-C544-AF70-60E53BF6F219}" srcOrd="0" destOrd="0" presId="urn:microsoft.com/office/officeart/2005/8/layout/vList5"/>
    <dgm:cxn modelId="{5CABD22F-5FC7-984A-B4B1-6E6D2ECC9E31}" type="presOf" srcId="{867DCBB8-B473-754C-913B-7DB784DD8B54}" destId="{F897412B-AA36-2D4A-B92D-F0F5A5798DBA}" srcOrd="0" destOrd="0" presId="urn:microsoft.com/office/officeart/2005/8/layout/vList5"/>
    <dgm:cxn modelId="{2AE7C132-08DD-094C-85BA-93B57C5295AE}" type="presOf" srcId="{16F0CF04-CE31-6F4B-AD75-3BE205054455}" destId="{555D8990-4044-B743-89E4-A36779093372}" srcOrd="0" destOrd="0" presId="urn:microsoft.com/office/officeart/2005/8/layout/vList5"/>
    <dgm:cxn modelId="{D4231F3E-BE05-4848-BAF1-1287A680062B}" srcId="{43B13988-E3D1-B04D-82BA-75F411F3B898}" destId="{5F2FD01D-9127-8144-A04F-0EDFACA73BC7}" srcOrd="0" destOrd="0" parTransId="{47979C04-F021-6E46-84A0-D69AD919916D}" sibTransId="{950315B4-1296-6541-8E10-6140128556A5}"/>
    <dgm:cxn modelId="{545F3945-9065-324D-87A8-976E160B19F7}" type="presOf" srcId="{FF80A061-FF2A-E74A-8168-46CAA7742349}" destId="{0C18262C-420A-2749-979E-775AC9FCFE7F}" srcOrd="0" destOrd="0" presId="urn:microsoft.com/office/officeart/2005/8/layout/vList5"/>
    <dgm:cxn modelId="{1201BA4C-D06D-9040-B36F-8A58FA0799F9}" srcId="{CA7BECBE-3574-E54B-BA20-106FE4DC9FF0}" destId="{FF80A061-FF2A-E74A-8168-46CAA7742349}" srcOrd="0" destOrd="0" parTransId="{2D07BDBF-2DC8-5948-9A9E-575E13619EEB}" sibTransId="{3B3D544F-A19F-DF40-8AA3-826D56F8FE46}"/>
    <dgm:cxn modelId="{33ABE559-901C-4140-96C1-C01422EF6D84}" type="presOf" srcId="{351598E6-9713-2843-9B35-B6BD1DBC0CE6}" destId="{0200FDB8-1D42-8F47-8CA2-96F2C26E50C9}" srcOrd="0" destOrd="0" presId="urn:microsoft.com/office/officeart/2005/8/layout/vList5"/>
    <dgm:cxn modelId="{4AF3105A-5079-8440-8F02-B4A058ECA620}" srcId="{351598E6-9713-2843-9B35-B6BD1DBC0CE6}" destId="{43B13988-E3D1-B04D-82BA-75F411F3B898}" srcOrd="0" destOrd="0" parTransId="{9A091C11-E8D2-754F-B1F2-4E6B68176709}" sibTransId="{8FD5576A-FAFC-BB46-83DB-2E35E3F41834}"/>
    <dgm:cxn modelId="{98B3685E-71A1-0244-9AAB-3A8E8C3410B4}" type="presOf" srcId="{9DF4E9C8-2793-F44A-9A18-3C38094B231D}" destId="{006E7010-1745-4041-A79B-1CCB1DE4BD80}" srcOrd="0" destOrd="0" presId="urn:microsoft.com/office/officeart/2005/8/layout/vList5"/>
    <dgm:cxn modelId="{B6CC275F-F798-A14D-96B1-B83C2C7A2DB0}" type="presOf" srcId="{3AD97F46-6124-AD4A-9DEC-0D63FB9EAD7B}" destId="{BF89B11C-8245-3845-9830-8B600101DD08}" srcOrd="0" destOrd="0" presId="urn:microsoft.com/office/officeart/2005/8/layout/vList5"/>
    <dgm:cxn modelId="{B2215264-8794-124F-8812-D5F2908AC327}" srcId="{351598E6-9713-2843-9B35-B6BD1DBC0CE6}" destId="{9DF4E9C8-2793-F44A-9A18-3C38094B231D}" srcOrd="7" destOrd="0" parTransId="{2C200C26-AF43-5247-B1D7-7F1C9718475C}" sibTransId="{0607F625-45DF-AA4F-B641-E48C7E644CD4}"/>
    <dgm:cxn modelId="{997E6E65-EB3F-3347-8570-188252239D1C}" type="presOf" srcId="{711A45CD-1D41-9C41-BE65-B28978A93573}" destId="{3080B382-E37A-654E-A458-E063F2A48F04}" srcOrd="0" destOrd="0" presId="urn:microsoft.com/office/officeart/2005/8/layout/vList5"/>
    <dgm:cxn modelId="{2CF99565-DAB5-FD4C-90FD-F9B3F6550F7A}" srcId="{351598E6-9713-2843-9B35-B6BD1DBC0CE6}" destId="{E4A4A2B2-92E8-364C-96CF-71DC0C53F1AA}" srcOrd="5" destOrd="0" parTransId="{3D421643-8F00-0A4B-B08D-B3C1E99A6E1E}" sibTransId="{267B0F83-9A5B-7349-9E3F-E6A94662387E}"/>
    <dgm:cxn modelId="{734E9269-68D8-8E41-B7AB-EC9FFD7A4387}" type="presOf" srcId="{B1236E35-4D20-784C-B816-275051C39335}" destId="{44DF3166-408B-994D-8F4E-E492ACAF0B68}" srcOrd="0" destOrd="0" presId="urn:microsoft.com/office/officeart/2005/8/layout/vList5"/>
    <dgm:cxn modelId="{12E3EF72-2B3D-BC45-A3EF-AEA2476E2D31}" type="presOf" srcId="{F1AE745D-1CC1-EC43-B509-16F0EC53CC09}" destId="{CB82884C-1F45-B74B-98C7-6792EE83C2C7}" srcOrd="0" destOrd="0" presId="urn:microsoft.com/office/officeart/2005/8/layout/vList5"/>
    <dgm:cxn modelId="{00548873-5B8E-F84F-8CBA-DA85D13CF897}" type="presOf" srcId="{AA16AB34-3AB5-644E-AFC5-6B8DF3C39FB3}" destId="{3F5F9B90-3507-DE4B-A290-1CEB75D424B8}" srcOrd="0" destOrd="0" presId="urn:microsoft.com/office/officeart/2005/8/layout/vList5"/>
    <dgm:cxn modelId="{45C89876-680A-5147-98C8-0EA62D240050}" type="presOf" srcId="{5F2FD01D-9127-8144-A04F-0EDFACA73BC7}" destId="{9FF3D87D-4192-7D46-8EF7-F9D10A202B49}" srcOrd="0" destOrd="0" presId="urn:microsoft.com/office/officeart/2005/8/layout/vList5"/>
    <dgm:cxn modelId="{24B7B67A-AE59-214C-910E-344E9553B1D3}" srcId="{351598E6-9713-2843-9B35-B6BD1DBC0CE6}" destId="{12811B63-3840-F84B-9AF2-AB82F936236A}" srcOrd="4" destOrd="0" parTransId="{B164E1A9-F90D-E541-B381-2ACBAC281489}" sibTransId="{619AD3D3-47D9-7C49-80E7-C01BC0493882}"/>
    <dgm:cxn modelId="{F5AE3B85-1D4F-D24B-B654-C5CBBC4CD865}" srcId="{351598E6-9713-2843-9B35-B6BD1DBC0CE6}" destId="{90294EC2-8D72-C449-ACAD-5816294654DE}" srcOrd="1" destOrd="0" parTransId="{733F7F7D-E59C-D24F-B888-30E1B95800F3}" sibTransId="{B189146D-A484-E34C-9B39-D134CBBEDADC}"/>
    <dgm:cxn modelId="{A5B5958F-F77D-9445-9908-54B46C821497}" type="presOf" srcId="{CA7BECBE-3574-E54B-BA20-106FE4DC9FF0}" destId="{5BBE3DBE-79BB-F543-84D7-A1CE01825374}" srcOrd="0" destOrd="0" presId="urn:microsoft.com/office/officeart/2005/8/layout/vList5"/>
    <dgm:cxn modelId="{7CF86691-F554-2644-996E-2A47693AE0C1}" srcId="{12811B63-3840-F84B-9AF2-AB82F936236A}" destId="{F1AE745D-1CC1-EC43-B509-16F0EC53CC09}" srcOrd="0" destOrd="0" parTransId="{D858E5E7-F981-4A4A-8FB4-DDABB342B1C6}" sibTransId="{A5A66890-6708-744E-A1F5-C0944F0B30FB}"/>
    <dgm:cxn modelId="{56569E93-A546-3E4D-9DFC-86B8D8A14FED}" srcId="{90294EC2-8D72-C449-ACAD-5816294654DE}" destId="{EE5C9811-9E88-2445-8522-399D1DF4AA30}" srcOrd="0" destOrd="0" parTransId="{3E86BEDB-0FCE-8341-BE63-86683DC927B3}" sibTransId="{7CF8FE13-5DF9-FF48-A0C3-35B2352E0812}"/>
    <dgm:cxn modelId="{4BB08EA5-48C3-6945-AC9C-A897775D9179}" srcId="{351598E6-9713-2843-9B35-B6BD1DBC0CE6}" destId="{51CF017E-2DAB-3740-89DE-2195E17D1205}" srcOrd="3" destOrd="0" parTransId="{C727F190-FCFB-F947-A596-976ECD113D9B}" sibTransId="{DAFCD29E-A3BB-2440-89A6-A375756E5E05}"/>
    <dgm:cxn modelId="{067842B1-3608-ED40-BB50-B3D95A92BEDE}" srcId="{E4A4A2B2-92E8-364C-96CF-71DC0C53F1AA}" destId="{AA16AB34-3AB5-644E-AFC5-6B8DF3C39FB3}" srcOrd="0" destOrd="0" parTransId="{31F0450F-8523-A54A-861F-0BA16C0E0FB6}" sibTransId="{BB636150-98D3-044F-BFD3-5CA6451D088F}"/>
    <dgm:cxn modelId="{95BB10CD-A995-6A45-AF68-26980A46C586}" srcId="{9DF4E9C8-2793-F44A-9A18-3C38094B231D}" destId="{3AD97F46-6124-AD4A-9DEC-0D63FB9EAD7B}" srcOrd="0" destOrd="0" parTransId="{99D0E4CD-5689-CE4C-B8AE-C7BD16118BDC}" sibTransId="{71E37DDC-DB6B-3746-9F39-1802D2A9CD92}"/>
    <dgm:cxn modelId="{8F1E21D3-4137-554E-AEB3-8C4CF6D53C13}" srcId="{351598E6-9713-2843-9B35-B6BD1DBC0CE6}" destId="{B1236E35-4D20-784C-B816-275051C39335}" srcOrd="2" destOrd="0" parTransId="{46AB5595-3D2C-C744-B373-48A78A6F0D92}" sibTransId="{30FDAF64-B2EE-414F-B11C-7C9A47EA8B60}"/>
    <dgm:cxn modelId="{64BB77DB-F739-D040-8B21-765E4BED652F}" srcId="{51CF017E-2DAB-3740-89DE-2195E17D1205}" destId="{0E32E1BF-8EF6-F246-BF35-AD390DF8832A}" srcOrd="0" destOrd="0" parTransId="{7928F405-DD97-D84D-8A83-B473367C5679}" sibTransId="{D2EB4A5B-4D0A-044B-960E-B9C8AC6486EA}"/>
    <dgm:cxn modelId="{A2C628E4-330C-1E49-A13E-AB2A2A59EB65}" type="presOf" srcId="{12811B63-3840-F84B-9AF2-AB82F936236A}" destId="{0F6F0852-9F1C-1B41-8BF8-5064358701D7}" srcOrd="0" destOrd="0" presId="urn:microsoft.com/office/officeart/2005/8/layout/vList5"/>
    <dgm:cxn modelId="{D941A3E6-28D4-F145-920C-BE300B61D840}" type="presOf" srcId="{43B13988-E3D1-B04D-82BA-75F411F3B898}" destId="{EB88F413-B0EA-6D4D-A8C7-F2613B44E595}" srcOrd="0" destOrd="0" presId="urn:microsoft.com/office/officeart/2005/8/layout/vList5"/>
    <dgm:cxn modelId="{C29EF0F5-2A47-FA46-9F49-545A6D090383}" type="presOf" srcId="{E4A4A2B2-92E8-364C-96CF-71DC0C53F1AA}" destId="{33D842BB-3E72-A245-8E05-B4EE385C0F69}" srcOrd="0" destOrd="0" presId="urn:microsoft.com/office/officeart/2005/8/layout/vList5"/>
    <dgm:cxn modelId="{A27162F7-3CF0-CE4E-9905-75462CE868E0}" type="presOf" srcId="{51CF017E-2DAB-3740-89DE-2195E17D1205}" destId="{06EBD354-7F3B-F84F-847E-E216E9AEA614}" srcOrd="0" destOrd="0" presId="urn:microsoft.com/office/officeart/2005/8/layout/vList5"/>
    <dgm:cxn modelId="{811E46FE-55F6-C644-BC34-7FC0565BC9E1}" type="presOf" srcId="{0E32E1BF-8EF6-F246-BF35-AD390DF8832A}" destId="{C3797F8D-7044-9147-8AFB-066E3400D7E4}" srcOrd="0" destOrd="0" presId="urn:microsoft.com/office/officeart/2005/8/layout/vList5"/>
    <dgm:cxn modelId="{0D329F62-7F88-3C45-BDEB-4DDA0E127789}" type="presParOf" srcId="{0200FDB8-1D42-8F47-8CA2-96F2C26E50C9}" destId="{15E21C8A-1C86-8F49-BF5A-3512F6FE6BEC}" srcOrd="0" destOrd="0" presId="urn:microsoft.com/office/officeart/2005/8/layout/vList5"/>
    <dgm:cxn modelId="{18A6C865-5348-EF43-8469-53618AE8A07B}" type="presParOf" srcId="{15E21C8A-1C86-8F49-BF5A-3512F6FE6BEC}" destId="{EB88F413-B0EA-6D4D-A8C7-F2613B44E595}" srcOrd="0" destOrd="0" presId="urn:microsoft.com/office/officeart/2005/8/layout/vList5"/>
    <dgm:cxn modelId="{B565A7F6-3C31-8B4A-BED4-78B5DD89CD3B}" type="presParOf" srcId="{15E21C8A-1C86-8F49-BF5A-3512F6FE6BEC}" destId="{9FF3D87D-4192-7D46-8EF7-F9D10A202B49}" srcOrd="1" destOrd="0" presId="urn:microsoft.com/office/officeart/2005/8/layout/vList5"/>
    <dgm:cxn modelId="{E0920E3B-501D-D148-BE2F-E34E03A66D2A}" type="presParOf" srcId="{0200FDB8-1D42-8F47-8CA2-96F2C26E50C9}" destId="{555ACD57-1BE9-A145-A8B0-BB63BFB1E01B}" srcOrd="1" destOrd="0" presId="urn:microsoft.com/office/officeart/2005/8/layout/vList5"/>
    <dgm:cxn modelId="{96669F0B-0995-5C45-BC39-640B6CCAC94F}" type="presParOf" srcId="{0200FDB8-1D42-8F47-8CA2-96F2C26E50C9}" destId="{2ACCA483-8688-6449-B0BF-353FEC167D30}" srcOrd="2" destOrd="0" presId="urn:microsoft.com/office/officeart/2005/8/layout/vList5"/>
    <dgm:cxn modelId="{E6D32E7C-C18D-274E-A3E6-BA6F2607EDEE}" type="presParOf" srcId="{2ACCA483-8688-6449-B0BF-353FEC167D30}" destId="{E9BEBE28-37C1-C544-AF70-60E53BF6F219}" srcOrd="0" destOrd="0" presId="urn:microsoft.com/office/officeart/2005/8/layout/vList5"/>
    <dgm:cxn modelId="{FBF88185-F756-504F-A9E5-E0646CF27F42}" type="presParOf" srcId="{2ACCA483-8688-6449-B0BF-353FEC167D30}" destId="{D7F333D7-DD2D-114C-BC2A-382BF10E3880}" srcOrd="1" destOrd="0" presId="urn:microsoft.com/office/officeart/2005/8/layout/vList5"/>
    <dgm:cxn modelId="{F2B8F61A-3F80-0146-823F-54A3BF5B8CE0}" type="presParOf" srcId="{0200FDB8-1D42-8F47-8CA2-96F2C26E50C9}" destId="{B10D065A-489E-5547-A71C-5F65357451CB}" srcOrd="3" destOrd="0" presId="urn:microsoft.com/office/officeart/2005/8/layout/vList5"/>
    <dgm:cxn modelId="{BE813A2D-7972-E142-BC69-23DFD02DAB32}" type="presParOf" srcId="{0200FDB8-1D42-8F47-8CA2-96F2C26E50C9}" destId="{97402215-517B-BE4F-92FB-AC633F05B027}" srcOrd="4" destOrd="0" presId="urn:microsoft.com/office/officeart/2005/8/layout/vList5"/>
    <dgm:cxn modelId="{4816EB10-1F2C-444A-9AF5-62FC35BF0CFF}" type="presParOf" srcId="{97402215-517B-BE4F-92FB-AC633F05B027}" destId="{44DF3166-408B-994D-8F4E-E492ACAF0B68}" srcOrd="0" destOrd="0" presId="urn:microsoft.com/office/officeart/2005/8/layout/vList5"/>
    <dgm:cxn modelId="{416D5EB0-8A6D-134C-9847-D41C6E655675}" type="presParOf" srcId="{97402215-517B-BE4F-92FB-AC633F05B027}" destId="{3080B382-E37A-654E-A458-E063F2A48F04}" srcOrd="1" destOrd="0" presId="urn:microsoft.com/office/officeart/2005/8/layout/vList5"/>
    <dgm:cxn modelId="{712D9C8C-CA08-DF45-AAF3-4D040DB6CCEA}" type="presParOf" srcId="{0200FDB8-1D42-8F47-8CA2-96F2C26E50C9}" destId="{45D0D275-2C46-2F49-84EB-642420792869}" srcOrd="5" destOrd="0" presId="urn:microsoft.com/office/officeart/2005/8/layout/vList5"/>
    <dgm:cxn modelId="{FE96AF79-C1A2-224C-9020-A1817D71C068}" type="presParOf" srcId="{0200FDB8-1D42-8F47-8CA2-96F2C26E50C9}" destId="{3F472E4B-E2A6-4A40-8F00-0FCA654C6E9F}" srcOrd="6" destOrd="0" presId="urn:microsoft.com/office/officeart/2005/8/layout/vList5"/>
    <dgm:cxn modelId="{EDD462D9-15CC-5F4F-A8AD-DE1E836461F8}" type="presParOf" srcId="{3F472E4B-E2A6-4A40-8F00-0FCA654C6E9F}" destId="{06EBD354-7F3B-F84F-847E-E216E9AEA614}" srcOrd="0" destOrd="0" presId="urn:microsoft.com/office/officeart/2005/8/layout/vList5"/>
    <dgm:cxn modelId="{A7603D0C-1144-1443-BDDC-B6AB36F5778F}" type="presParOf" srcId="{3F472E4B-E2A6-4A40-8F00-0FCA654C6E9F}" destId="{C3797F8D-7044-9147-8AFB-066E3400D7E4}" srcOrd="1" destOrd="0" presId="urn:microsoft.com/office/officeart/2005/8/layout/vList5"/>
    <dgm:cxn modelId="{FB38855F-7DA2-874B-B2B2-ADF6A58EAEE5}" type="presParOf" srcId="{0200FDB8-1D42-8F47-8CA2-96F2C26E50C9}" destId="{5E2AE10E-CFED-EE44-8D10-1A5267993667}" srcOrd="7" destOrd="0" presId="urn:microsoft.com/office/officeart/2005/8/layout/vList5"/>
    <dgm:cxn modelId="{628B9CC6-E98B-5944-8526-6F8714AA7537}" type="presParOf" srcId="{0200FDB8-1D42-8F47-8CA2-96F2C26E50C9}" destId="{24DF4353-8B00-7747-9878-B92962E987C8}" srcOrd="8" destOrd="0" presId="urn:microsoft.com/office/officeart/2005/8/layout/vList5"/>
    <dgm:cxn modelId="{B8F40A36-F2F3-7243-AA37-75EE51394C8D}" type="presParOf" srcId="{24DF4353-8B00-7747-9878-B92962E987C8}" destId="{0F6F0852-9F1C-1B41-8BF8-5064358701D7}" srcOrd="0" destOrd="0" presId="urn:microsoft.com/office/officeart/2005/8/layout/vList5"/>
    <dgm:cxn modelId="{56E199B6-37B1-0F43-AA74-B83A96C99D9F}" type="presParOf" srcId="{24DF4353-8B00-7747-9878-B92962E987C8}" destId="{CB82884C-1F45-B74B-98C7-6792EE83C2C7}" srcOrd="1" destOrd="0" presId="urn:microsoft.com/office/officeart/2005/8/layout/vList5"/>
    <dgm:cxn modelId="{3EDD5FBD-818E-594D-8E3E-2E495F739FCC}" type="presParOf" srcId="{0200FDB8-1D42-8F47-8CA2-96F2C26E50C9}" destId="{E857ED52-54CF-8845-A29F-693AD3BB0E16}" srcOrd="9" destOrd="0" presId="urn:microsoft.com/office/officeart/2005/8/layout/vList5"/>
    <dgm:cxn modelId="{A0B4B20C-0D96-B642-80A6-B1ACA347CDC4}" type="presParOf" srcId="{0200FDB8-1D42-8F47-8CA2-96F2C26E50C9}" destId="{30EB5790-C379-354D-8F17-C270C1096800}" srcOrd="10" destOrd="0" presId="urn:microsoft.com/office/officeart/2005/8/layout/vList5"/>
    <dgm:cxn modelId="{DEA840B3-9229-B24C-B573-16DCB0644F4A}" type="presParOf" srcId="{30EB5790-C379-354D-8F17-C270C1096800}" destId="{33D842BB-3E72-A245-8E05-B4EE385C0F69}" srcOrd="0" destOrd="0" presId="urn:microsoft.com/office/officeart/2005/8/layout/vList5"/>
    <dgm:cxn modelId="{A0DCA58E-B97A-F74C-885D-303561609D0E}" type="presParOf" srcId="{30EB5790-C379-354D-8F17-C270C1096800}" destId="{3F5F9B90-3507-DE4B-A290-1CEB75D424B8}" srcOrd="1" destOrd="0" presId="urn:microsoft.com/office/officeart/2005/8/layout/vList5"/>
    <dgm:cxn modelId="{9662196C-D806-DC4C-AAFB-6B404DB8853C}" type="presParOf" srcId="{0200FDB8-1D42-8F47-8CA2-96F2C26E50C9}" destId="{EFD11635-3D9C-FC4D-8563-055EC7A1BD3D}" srcOrd="11" destOrd="0" presId="urn:microsoft.com/office/officeart/2005/8/layout/vList5"/>
    <dgm:cxn modelId="{AEE8A648-0DD5-CB45-A2B7-415F19D3BC58}" type="presParOf" srcId="{0200FDB8-1D42-8F47-8CA2-96F2C26E50C9}" destId="{4EAA4D3C-273F-1A40-8B55-058359FA8715}" srcOrd="12" destOrd="0" presId="urn:microsoft.com/office/officeart/2005/8/layout/vList5"/>
    <dgm:cxn modelId="{A689915D-D4AC-E743-ACBC-77A474541F2B}" type="presParOf" srcId="{4EAA4D3C-273F-1A40-8B55-058359FA8715}" destId="{F897412B-AA36-2D4A-B92D-F0F5A5798DBA}" srcOrd="0" destOrd="0" presId="urn:microsoft.com/office/officeart/2005/8/layout/vList5"/>
    <dgm:cxn modelId="{EF694B86-75C8-AB4E-86E3-1DCF1D6EE794}" type="presParOf" srcId="{4EAA4D3C-273F-1A40-8B55-058359FA8715}" destId="{555D8990-4044-B743-89E4-A36779093372}" srcOrd="1" destOrd="0" presId="urn:microsoft.com/office/officeart/2005/8/layout/vList5"/>
    <dgm:cxn modelId="{59F78A2B-E677-F845-95CF-2336FB6D519A}" type="presParOf" srcId="{0200FDB8-1D42-8F47-8CA2-96F2C26E50C9}" destId="{A27D9389-EDF2-E641-B72C-65582F8A1B8D}" srcOrd="13" destOrd="0" presId="urn:microsoft.com/office/officeart/2005/8/layout/vList5"/>
    <dgm:cxn modelId="{0998E7E3-AB97-C74C-A484-2226AD3284D2}" type="presParOf" srcId="{0200FDB8-1D42-8F47-8CA2-96F2C26E50C9}" destId="{366D5E81-E9FE-8A47-BD51-97983B161C78}" srcOrd="14" destOrd="0" presId="urn:microsoft.com/office/officeart/2005/8/layout/vList5"/>
    <dgm:cxn modelId="{248B0C61-45ED-6E40-A062-23019A4F2D35}" type="presParOf" srcId="{366D5E81-E9FE-8A47-BD51-97983B161C78}" destId="{006E7010-1745-4041-A79B-1CCB1DE4BD80}" srcOrd="0" destOrd="0" presId="urn:microsoft.com/office/officeart/2005/8/layout/vList5"/>
    <dgm:cxn modelId="{B265E97F-DCD1-9F49-95EE-59ED61DEC228}" type="presParOf" srcId="{366D5E81-E9FE-8A47-BD51-97983B161C78}" destId="{BF89B11C-8245-3845-9830-8B600101DD08}" srcOrd="1" destOrd="0" presId="urn:microsoft.com/office/officeart/2005/8/layout/vList5"/>
    <dgm:cxn modelId="{27119C34-FFDD-3C49-9485-E7A81373861D}" type="presParOf" srcId="{0200FDB8-1D42-8F47-8CA2-96F2C26E50C9}" destId="{70A8F877-2ABF-C443-8C5E-A47797E7C76E}" srcOrd="15" destOrd="0" presId="urn:microsoft.com/office/officeart/2005/8/layout/vList5"/>
    <dgm:cxn modelId="{E9010C66-CC67-7A43-B1D9-E6874640965D}" type="presParOf" srcId="{0200FDB8-1D42-8F47-8CA2-96F2C26E50C9}" destId="{57AE8476-43F4-A344-8A1B-D78784BEB5DC}" srcOrd="16" destOrd="0" presId="urn:microsoft.com/office/officeart/2005/8/layout/vList5"/>
    <dgm:cxn modelId="{CD938BC7-C1FB-CD47-97FA-EE0D848B076C}" type="presParOf" srcId="{57AE8476-43F4-A344-8A1B-D78784BEB5DC}" destId="{5BBE3DBE-79BB-F543-84D7-A1CE01825374}" srcOrd="0" destOrd="0" presId="urn:microsoft.com/office/officeart/2005/8/layout/vList5"/>
    <dgm:cxn modelId="{EED5E66A-FDE3-044A-A5DF-9DE81816AF53}" type="presParOf" srcId="{57AE8476-43F4-A344-8A1B-D78784BEB5DC}" destId="{0C18262C-420A-2749-979E-775AC9FCFE7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3D87D-4192-7D46-8EF7-F9D10A202B49}">
      <dsp:nvSpPr>
        <dsp:cNvPr id="0" name=""/>
        <dsp:cNvSpPr/>
      </dsp:nvSpPr>
      <dsp:spPr>
        <a:xfrm rot="5400000">
          <a:off x="7264927" y="-3289810"/>
          <a:ext cx="270617"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Dataframe avec l’ensemble des données clients, on a son code postale, pays</a:t>
          </a:r>
        </a:p>
      </dsp:txBody>
      <dsp:txXfrm rot="-5400000">
        <a:off x="3917772" y="70555"/>
        <a:ext cx="6951718" cy="244197"/>
      </dsp:txXfrm>
    </dsp:sp>
    <dsp:sp modelId="{EB88F413-B0EA-6D4D-A8C7-F2613B44E595}">
      <dsp:nvSpPr>
        <dsp:cNvPr id="0" name=""/>
        <dsp:cNvSpPr/>
      </dsp:nvSpPr>
      <dsp:spPr>
        <a:xfrm>
          <a:off x="0" y="109"/>
          <a:ext cx="3917772" cy="38508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olist_customers_dataset.csv</a:t>
          </a:r>
          <a:endParaRPr lang="fr-FR" sz="1600" kern="1200" dirty="0"/>
        </a:p>
      </dsp:txBody>
      <dsp:txXfrm>
        <a:off x="18798" y="18907"/>
        <a:ext cx="3880176" cy="347492"/>
      </dsp:txXfrm>
    </dsp:sp>
    <dsp:sp modelId="{D7F333D7-DD2D-114C-BC2A-382BF10E3880}">
      <dsp:nvSpPr>
        <dsp:cNvPr id="0" name=""/>
        <dsp:cNvSpPr/>
      </dsp:nvSpPr>
      <dsp:spPr>
        <a:xfrm rot="5400000">
          <a:off x="7116345" y="-2636306"/>
          <a:ext cx="567781"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ensemble de données d'éléments de commande, on a identifiant du produit, identifiant du vendeur,  date limite d'expédition, prix, ,valeur de l’article</a:t>
          </a:r>
        </a:p>
      </dsp:txBody>
      <dsp:txXfrm rot="-5400000">
        <a:off x="3917772" y="589984"/>
        <a:ext cx="6937211" cy="512347"/>
      </dsp:txXfrm>
    </dsp:sp>
    <dsp:sp modelId="{E9BEBE28-37C1-C544-AF70-60E53BF6F219}">
      <dsp:nvSpPr>
        <dsp:cNvPr id="0" name=""/>
        <dsp:cNvSpPr/>
      </dsp:nvSpPr>
      <dsp:spPr>
        <a:xfrm>
          <a:off x="0" y="591284"/>
          <a:ext cx="3917772" cy="5097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olist_order_items_dataset.csv</a:t>
          </a:r>
          <a:endParaRPr lang="fr-FR" sz="1600" kern="1200" dirty="0"/>
        </a:p>
      </dsp:txBody>
      <dsp:txXfrm>
        <a:off x="24884" y="616168"/>
        <a:ext cx="3868004" cy="459977"/>
      </dsp:txXfrm>
    </dsp:sp>
    <dsp:sp modelId="{3080B382-E37A-654E-A458-E063F2A48F04}">
      <dsp:nvSpPr>
        <dsp:cNvPr id="0" name=""/>
        <dsp:cNvSpPr/>
      </dsp:nvSpPr>
      <dsp:spPr>
        <a:xfrm rot="5400000">
          <a:off x="7211650" y="-1980235"/>
          <a:ext cx="377170"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ensemble de données sur les paiements de commandes, on a paiement séquentiel, type de paiement,  versements échelonnés,  valeur du paiement</a:t>
          </a:r>
        </a:p>
      </dsp:txBody>
      <dsp:txXfrm rot="-5400000">
        <a:off x="3917771" y="1332056"/>
        <a:ext cx="6946516" cy="340346"/>
      </dsp:txXfrm>
    </dsp:sp>
    <dsp:sp modelId="{44DF3166-408B-994D-8F4E-E492ACAF0B68}">
      <dsp:nvSpPr>
        <dsp:cNvPr id="0" name=""/>
        <dsp:cNvSpPr/>
      </dsp:nvSpPr>
      <dsp:spPr>
        <a:xfrm>
          <a:off x="0" y="1307116"/>
          <a:ext cx="3917772" cy="3902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olist_order_payments_dataset.csv</a:t>
          </a:r>
          <a:endParaRPr lang="fr-FR" sz="1600" kern="1200" dirty="0"/>
        </a:p>
      </dsp:txBody>
      <dsp:txXfrm>
        <a:off x="19049" y="1326165"/>
        <a:ext cx="3879674" cy="352125"/>
      </dsp:txXfrm>
    </dsp:sp>
    <dsp:sp modelId="{C3797F8D-7044-9147-8AFB-066E3400D7E4}">
      <dsp:nvSpPr>
        <dsp:cNvPr id="0" name=""/>
        <dsp:cNvSpPr/>
      </dsp:nvSpPr>
      <dsp:spPr>
        <a:xfrm rot="5400000">
          <a:off x="7193859" y="-1395803"/>
          <a:ext cx="412753"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ensemble de données d’avis de commande, on a note de l’avis,  titre du commentaire de l’avis , message du commentaire de l’avis, date de création de l’avis, horodatage de la réponse à l’avis</a:t>
          </a:r>
        </a:p>
      </dsp:txBody>
      <dsp:txXfrm rot="-5400000">
        <a:off x="3917772" y="1900433"/>
        <a:ext cx="6944779" cy="372455"/>
      </dsp:txXfrm>
    </dsp:sp>
    <dsp:sp modelId="{06EBD354-7F3B-F84F-847E-E216E9AEA614}">
      <dsp:nvSpPr>
        <dsp:cNvPr id="0" name=""/>
        <dsp:cNvSpPr/>
      </dsp:nvSpPr>
      <dsp:spPr>
        <a:xfrm>
          <a:off x="0" y="1885174"/>
          <a:ext cx="3917772" cy="42450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olist_order_reviews_dataset.csv</a:t>
          </a:r>
          <a:endParaRPr lang="fr-FR" sz="1600" kern="1200" dirty="0"/>
        </a:p>
      </dsp:txBody>
      <dsp:txXfrm>
        <a:off x="20723" y="1905897"/>
        <a:ext cx="3876326" cy="383058"/>
      </dsp:txXfrm>
    </dsp:sp>
    <dsp:sp modelId="{CB82884C-1F45-B74B-98C7-6792EE83C2C7}">
      <dsp:nvSpPr>
        <dsp:cNvPr id="0" name=""/>
        <dsp:cNvSpPr/>
      </dsp:nvSpPr>
      <dsp:spPr>
        <a:xfrm rot="5400000">
          <a:off x="7189141" y="-795388"/>
          <a:ext cx="422188"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données des commandes, on a le statut de la commande,  horodatage de l'achat de la commande,  commande approuvée à,  commande livrée date du transporteur,  commande livrée date du client,  date de livraison estimée de la commande</a:t>
          </a:r>
        </a:p>
      </dsp:txBody>
      <dsp:txXfrm rot="-5400000">
        <a:off x="3917771" y="2496592"/>
        <a:ext cx="6944318" cy="380968"/>
      </dsp:txXfrm>
    </dsp:sp>
    <dsp:sp modelId="{0F6F0852-9F1C-1B41-8BF8-5064358701D7}">
      <dsp:nvSpPr>
        <dsp:cNvPr id="0" name=""/>
        <dsp:cNvSpPr/>
      </dsp:nvSpPr>
      <dsp:spPr>
        <a:xfrm>
          <a:off x="0" y="2505668"/>
          <a:ext cx="3917772" cy="3843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olist_orders_dataset.csv</a:t>
          </a:r>
          <a:endParaRPr lang="fr-FR" sz="1600" kern="1200" dirty="0"/>
        </a:p>
      </dsp:txBody>
      <dsp:txXfrm>
        <a:off x="18762" y="2524430"/>
        <a:ext cx="3880248" cy="346821"/>
      </dsp:txXfrm>
    </dsp:sp>
    <dsp:sp modelId="{3F5F9B90-3507-DE4B-A290-1CEB75D424B8}">
      <dsp:nvSpPr>
        <dsp:cNvPr id="0" name=""/>
        <dsp:cNvSpPr/>
      </dsp:nvSpPr>
      <dsp:spPr>
        <a:xfrm rot="5400000">
          <a:off x="7106939" y="-113929"/>
          <a:ext cx="586592"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ensemble de données de produits , on a nom de la catégorie de produits,  longueur du nom du produit, longueur de la description du produit, photos du produit, quantité poids du produit en g, longueur du produit en cm, hauteur du produit en cm, largeur du produit en cm</a:t>
          </a:r>
        </a:p>
      </dsp:txBody>
      <dsp:txXfrm rot="-5400000">
        <a:off x="3917772" y="3103873"/>
        <a:ext cx="6936293" cy="529322"/>
      </dsp:txXfrm>
    </dsp:sp>
    <dsp:sp modelId="{33D842BB-3E72-A245-8E05-B4EE385C0F69}">
      <dsp:nvSpPr>
        <dsp:cNvPr id="0" name=""/>
        <dsp:cNvSpPr/>
      </dsp:nvSpPr>
      <dsp:spPr>
        <a:xfrm>
          <a:off x="0" y="3163949"/>
          <a:ext cx="3917772" cy="43070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olist_products_dataset.csv</a:t>
          </a:r>
          <a:endParaRPr lang="fr-FR" sz="1600" kern="1200" dirty="0"/>
        </a:p>
      </dsp:txBody>
      <dsp:txXfrm>
        <a:off x="21025" y="3184974"/>
        <a:ext cx="3875722" cy="388651"/>
      </dsp:txXfrm>
    </dsp:sp>
    <dsp:sp modelId="{555D8990-4044-B743-89E4-A36779093372}">
      <dsp:nvSpPr>
        <dsp:cNvPr id="0" name=""/>
        <dsp:cNvSpPr/>
      </dsp:nvSpPr>
      <dsp:spPr>
        <a:xfrm rot="5400000" flipH="1">
          <a:off x="7146432" y="632998"/>
          <a:ext cx="507606"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données de géolocalisation, on a code postal, latitude, longitude, ville, pays</a:t>
          </a:r>
        </a:p>
      </dsp:txBody>
      <dsp:txXfrm rot="-5400000">
        <a:off x="3917772" y="3886438"/>
        <a:ext cx="6940149" cy="458048"/>
      </dsp:txXfrm>
    </dsp:sp>
    <dsp:sp modelId="{F897412B-AA36-2D4A-B92D-F0F5A5798DBA}">
      <dsp:nvSpPr>
        <dsp:cNvPr id="0" name=""/>
        <dsp:cNvSpPr/>
      </dsp:nvSpPr>
      <dsp:spPr>
        <a:xfrm>
          <a:off x="0" y="3838899"/>
          <a:ext cx="3917772" cy="5531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olist_geolocation_dataset.csv</a:t>
          </a:r>
          <a:endParaRPr lang="fr-FR" sz="1600" kern="1200" dirty="0"/>
        </a:p>
      </dsp:txBody>
      <dsp:txXfrm>
        <a:off x="27001" y="3865900"/>
        <a:ext cx="3863770" cy="499124"/>
      </dsp:txXfrm>
    </dsp:sp>
    <dsp:sp modelId="{BF89B11C-8245-3845-9830-8B600101DD08}">
      <dsp:nvSpPr>
        <dsp:cNvPr id="0" name=""/>
        <dsp:cNvSpPr/>
      </dsp:nvSpPr>
      <dsp:spPr>
        <a:xfrm rot="5400000" flipH="1">
          <a:off x="7127236" y="1365995"/>
          <a:ext cx="507917"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données des vendeurs, on a l’identifiant du vendeur,  code postal du vendeur,  ville du vendeur</a:t>
          </a:r>
        </a:p>
      </dsp:txBody>
      <dsp:txXfrm rot="-5400000">
        <a:off x="3898731" y="4619294"/>
        <a:ext cx="6940134" cy="458329"/>
      </dsp:txXfrm>
    </dsp:sp>
    <dsp:sp modelId="{006E7010-1745-4041-A79B-1CCB1DE4BD80}">
      <dsp:nvSpPr>
        <dsp:cNvPr id="0" name=""/>
        <dsp:cNvSpPr/>
      </dsp:nvSpPr>
      <dsp:spPr>
        <a:xfrm rot="10800000" flipV="1">
          <a:off x="0" y="4569094"/>
          <a:ext cx="3917772" cy="52065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olist_sellers_dataset.csv</a:t>
          </a:r>
          <a:endParaRPr lang="fr-FR" sz="1600" kern="1200" dirty="0"/>
        </a:p>
      </dsp:txBody>
      <dsp:txXfrm rot="-10800000">
        <a:off x="25416" y="4594510"/>
        <a:ext cx="3866940" cy="469820"/>
      </dsp:txXfrm>
    </dsp:sp>
    <dsp:sp modelId="{0C18262C-420A-2749-979E-775AC9FCFE7F}">
      <dsp:nvSpPr>
        <dsp:cNvPr id="0" name=""/>
        <dsp:cNvSpPr/>
      </dsp:nvSpPr>
      <dsp:spPr>
        <a:xfrm rot="5400000">
          <a:off x="7191720" y="1992867"/>
          <a:ext cx="417031" cy="69649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traduction du nom de la catégorie de produits, on a nom de la catégorie de produits et nom de la catégorie de produit anglais</a:t>
          </a:r>
        </a:p>
      </dsp:txBody>
      <dsp:txXfrm rot="-5400000">
        <a:off x="3917772" y="5287173"/>
        <a:ext cx="6944570" cy="376315"/>
      </dsp:txXfrm>
    </dsp:sp>
    <dsp:sp modelId="{5BBE3DBE-79BB-F543-84D7-A1CE01825374}">
      <dsp:nvSpPr>
        <dsp:cNvPr id="0" name=""/>
        <dsp:cNvSpPr/>
      </dsp:nvSpPr>
      <dsp:spPr>
        <a:xfrm>
          <a:off x="0" y="5275297"/>
          <a:ext cx="3917772" cy="4000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product_category_name_translation.csv</a:t>
          </a:r>
          <a:endParaRPr lang="fr-FR" sz="1600" kern="1200" dirty="0"/>
        </a:p>
      </dsp:txBody>
      <dsp:txXfrm>
        <a:off x="19530" y="5294827"/>
        <a:ext cx="3878712" cy="3610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377D5-3112-C34A-9F70-2D1C17F73F33}" type="datetimeFigureOut">
              <a:rPr lang="fr-FR" smtClean="0"/>
              <a:t>27/04/2023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93CD0-8BFF-7D45-827C-969EA4884C66}" type="slidenum">
              <a:rPr lang="fr-FR" smtClean="0"/>
              <a:t>‹N°›</a:t>
            </a:fld>
            <a:endParaRPr lang="fr-FR"/>
          </a:p>
        </p:txBody>
      </p:sp>
    </p:spTree>
    <p:extLst>
      <p:ext uri="{BB962C8B-B14F-4D97-AF65-F5344CB8AC3E}">
        <p14:creationId xmlns:p14="http://schemas.microsoft.com/office/powerpoint/2010/main" val="268452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AF93CD0-8BFF-7D45-827C-969EA4884C66}" type="slidenum">
              <a:rPr lang="fr-FR" smtClean="0"/>
              <a:t>10</a:t>
            </a:fld>
            <a:endParaRPr lang="fr-FR"/>
          </a:p>
        </p:txBody>
      </p:sp>
    </p:spTree>
    <p:extLst>
      <p:ext uri="{BB962C8B-B14F-4D97-AF65-F5344CB8AC3E}">
        <p14:creationId xmlns:p14="http://schemas.microsoft.com/office/powerpoint/2010/main" val="310395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EEEDEBFB-935D-DA4C-A4B9-41B5297ED250}" type="datetime1">
              <a:rPr lang="fr-FR" smtClean="0"/>
              <a:t>27/04/2023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349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A48DC492-4C0D-BF44-89D6-A1765282FBBF}" type="datetime1">
              <a:rPr lang="fr-FR" smtClean="0"/>
              <a:t>27/04/2023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409859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3710ECAB-596A-1942-9F39-8A5FC015DEE7}" type="datetime1">
              <a:rPr lang="fr-FR" smtClean="0"/>
              <a:t>27/04/2023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70245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937EE46A-6014-5C48-8D95-9C22813D1B2A}" type="datetime1">
              <a:rPr lang="fr-FR" smtClean="0"/>
              <a:t>27/04/2023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2326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60B51B41-E128-574E-8C57-0001676A7476}" type="datetime1">
              <a:rPr lang="fr-FR" smtClean="0"/>
              <a:t>27/04/2023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01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BC63F345-3D46-F249-91BE-A79F6FEC896B}" type="datetime1">
              <a:rPr lang="fr-FR" smtClean="0"/>
              <a:t>27/04/2023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95335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A9019074-2A1D-F344-BB49-3E4457EFB9CE}" type="datetime1">
              <a:rPr lang="fr-FR" smtClean="0"/>
              <a:t>27/04/2023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03960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15AB0E3F-8805-8F47-B685-CE59424C32DC}" type="datetime1">
              <a:rPr lang="fr-FR" smtClean="0"/>
              <a:t>27/04/2023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278558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F1C570D6-177F-1C43-8430-6354905265A1}" type="datetime1">
              <a:rPr lang="fr-FR" smtClean="0"/>
              <a:t>27/04/2023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27381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3BE8BE96-A27A-4248-80F9-B23A312AD7F0}" type="datetime1">
              <a:rPr lang="fr-FR" smtClean="0"/>
              <a:t>27/04/2023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13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82E674DB-7405-AA41-B3BC-ECA28980042B}" type="datetime1">
              <a:rPr lang="fr-FR" smtClean="0"/>
              <a:t>27/04/2023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69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200A0DD8-C6B1-F947-97F5-D7BAA9B58399}" type="datetime1">
              <a:rPr lang="fr-FR" smtClean="0"/>
              <a:t>27/04/2023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a:t>
            </a:fld>
            <a:endParaRPr lang="en-US" dirty="0"/>
          </a:p>
        </p:txBody>
      </p:sp>
    </p:spTree>
    <p:extLst>
      <p:ext uri="{BB962C8B-B14F-4D97-AF65-F5344CB8AC3E}">
        <p14:creationId xmlns:p14="http://schemas.microsoft.com/office/powerpoint/2010/main" val="7101322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accent1">
                <a:lumMod val="0"/>
                <a:lumOff val="100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829E6E70-5D0A-2DF5-AD99-6B37401C8016}"/>
              </a:ext>
            </a:extLst>
          </p:cNvPr>
          <p:cNvSpPr/>
          <p:nvPr/>
        </p:nvSpPr>
        <p:spPr>
          <a:xfrm rot="21077242">
            <a:off x="-5639722" y="-2290889"/>
            <a:ext cx="13525323" cy="10662537"/>
          </a:xfrm>
          <a:prstGeom prst="triangle">
            <a:avLst/>
          </a:prstGeom>
          <a:solidFill>
            <a:srgbClr val="B14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6ADDE98B-E528-9737-A3A7-F56DC1BB2FBA}"/>
              </a:ext>
            </a:extLst>
          </p:cNvPr>
          <p:cNvSpPr>
            <a:spLocks noGrp="1"/>
          </p:cNvSpPr>
          <p:nvPr>
            <p:ph type="ctrTitle"/>
          </p:nvPr>
        </p:nvSpPr>
        <p:spPr>
          <a:xfrm>
            <a:off x="5870569" y="659813"/>
            <a:ext cx="6307200" cy="2185200"/>
          </a:xfrm>
        </p:spPr>
        <p:txBody>
          <a:bodyPr>
            <a:normAutofit/>
          </a:bodyPr>
          <a:lstStyle/>
          <a:p>
            <a:r>
              <a:rPr lang="fr-FR" sz="5400" dirty="0"/>
              <a:t>Projet 5</a:t>
            </a:r>
          </a:p>
        </p:txBody>
      </p:sp>
      <p:sp>
        <p:nvSpPr>
          <p:cNvPr id="3" name="Sous-titre 2">
            <a:extLst>
              <a:ext uri="{FF2B5EF4-FFF2-40B4-BE49-F238E27FC236}">
                <a16:creationId xmlns:a16="http://schemas.microsoft.com/office/drawing/2014/main" id="{C4CA118B-3274-0803-771D-23DFFA811A07}"/>
              </a:ext>
            </a:extLst>
          </p:cNvPr>
          <p:cNvSpPr>
            <a:spLocks noGrp="1"/>
          </p:cNvSpPr>
          <p:nvPr>
            <p:ph type="subTitle" idx="1"/>
          </p:nvPr>
        </p:nvSpPr>
        <p:spPr>
          <a:xfrm>
            <a:off x="5891916" y="2835621"/>
            <a:ext cx="6307200" cy="1710500"/>
          </a:xfrm>
        </p:spPr>
        <p:txBody>
          <a:bodyPr>
            <a:normAutofit fontScale="92500"/>
          </a:bodyPr>
          <a:lstStyle/>
          <a:p>
            <a:r>
              <a:rPr lang="fr-FR" sz="4800" dirty="0"/>
              <a:t>Segmentez des clients d’un site e-commerce</a:t>
            </a: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28" name="Image 27">
            <a:extLst>
              <a:ext uri="{FF2B5EF4-FFF2-40B4-BE49-F238E27FC236}">
                <a16:creationId xmlns:a16="http://schemas.microsoft.com/office/drawing/2014/main" id="{F649AE17-3337-21F0-BA87-8A87D772680E}"/>
              </a:ext>
            </a:extLst>
          </p:cNvPr>
          <p:cNvPicPr>
            <a:picLocks noChangeAspect="1"/>
          </p:cNvPicPr>
          <p:nvPr/>
        </p:nvPicPr>
        <p:blipFill>
          <a:blip r:embed="rId2"/>
          <a:stretch>
            <a:fillRect/>
          </a:stretch>
        </p:blipFill>
        <p:spPr>
          <a:xfrm>
            <a:off x="290218" y="2139964"/>
            <a:ext cx="3705225" cy="2074926"/>
          </a:xfrm>
          <a:prstGeom prst="rect">
            <a:avLst/>
          </a:prstGeom>
        </p:spPr>
      </p:pic>
      <p:sp>
        <p:nvSpPr>
          <p:cNvPr id="29" name="ZoneTexte 28">
            <a:extLst>
              <a:ext uri="{FF2B5EF4-FFF2-40B4-BE49-F238E27FC236}">
                <a16:creationId xmlns:a16="http://schemas.microsoft.com/office/drawing/2014/main" id="{7D44A653-AC71-9333-644E-442E2A4596C5}"/>
              </a:ext>
            </a:extLst>
          </p:cNvPr>
          <p:cNvSpPr txBox="1"/>
          <p:nvPr/>
        </p:nvSpPr>
        <p:spPr>
          <a:xfrm>
            <a:off x="10563797" y="6488668"/>
            <a:ext cx="1628203" cy="369332"/>
          </a:xfrm>
          <a:prstGeom prst="rect">
            <a:avLst/>
          </a:prstGeom>
          <a:noFill/>
        </p:spPr>
        <p:txBody>
          <a:bodyPr wrap="none" rtlCol="0">
            <a:spAutoFit/>
          </a:bodyPr>
          <a:lstStyle/>
          <a:p>
            <a:r>
              <a:rPr lang="fr-FR" dirty="0"/>
              <a:t>Aymen DJIAB</a:t>
            </a:r>
          </a:p>
        </p:txBody>
      </p:sp>
      <p:pic>
        <p:nvPicPr>
          <p:cNvPr id="31" name="Image 30">
            <a:extLst>
              <a:ext uri="{FF2B5EF4-FFF2-40B4-BE49-F238E27FC236}">
                <a16:creationId xmlns:a16="http://schemas.microsoft.com/office/drawing/2014/main" id="{B98F7F35-5637-833B-7ED5-E77CD3E847CA}"/>
              </a:ext>
            </a:extLst>
          </p:cNvPr>
          <p:cNvPicPr>
            <a:picLocks noChangeAspect="1"/>
          </p:cNvPicPr>
          <p:nvPr/>
        </p:nvPicPr>
        <p:blipFill>
          <a:blip r:embed="rId3"/>
          <a:stretch>
            <a:fillRect/>
          </a:stretch>
        </p:blipFill>
        <p:spPr>
          <a:xfrm>
            <a:off x="1660314" y="4498982"/>
            <a:ext cx="4242365" cy="2074926"/>
          </a:xfrm>
          <a:prstGeom prst="rect">
            <a:avLst/>
          </a:prstGeom>
        </p:spPr>
      </p:pic>
    </p:spTree>
    <p:extLst>
      <p:ext uri="{BB962C8B-B14F-4D97-AF65-F5344CB8AC3E}">
        <p14:creationId xmlns:p14="http://schemas.microsoft.com/office/powerpoint/2010/main" val="31442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10</a:t>
            </a:fld>
            <a:endParaRPr lang="en-US"/>
          </a:p>
        </p:txBody>
      </p:sp>
      <p:sp>
        <p:nvSpPr>
          <p:cNvPr id="5" name="Titre 1">
            <a:extLst>
              <a:ext uri="{FF2B5EF4-FFF2-40B4-BE49-F238E27FC236}">
                <a16:creationId xmlns:a16="http://schemas.microsoft.com/office/drawing/2014/main" id="{A65B9DE6-1C94-BB72-86D0-9B251EB6E1A6}"/>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6" name="ZoneTexte 5">
            <a:extLst>
              <a:ext uri="{FF2B5EF4-FFF2-40B4-BE49-F238E27FC236}">
                <a16:creationId xmlns:a16="http://schemas.microsoft.com/office/drawing/2014/main" id="{57BACFBE-FD1B-B176-540C-DBA3DF91DBAA}"/>
              </a:ext>
            </a:extLst>
          </p:cNvPr>
          <p:cNvSpPr txBox="1"/>
          <p:nvPr/>
        </p:nvSpPr>
        <p:spPr>
          <a:xfrm>
            <a:off x="280600" y="1025772"/>
            <a:ext cx="970137" cy="369332"/>
          </a:xfrm>
          <a:prstGeom prst="rect">
            <a:avLst/>
          </a:prstGeom>
          <a:noFill/>
        </p:spPr>
        <p:txBody>
          <a:bodyPr wrap="none" rtlCol="0">
            <a:spAutoFit/>
          </a:bodyPr>
          <a:lstStyle/>
          <a:p>
            <a:r>
              <a:rPr lang="fr-FR" dirty="0">
                <a:highlight>
                  <a:srgbClr val="B14AFF"/>
                </a:highlight>
              </a:rPr>
              <a:t>3D plot</a:t>
            </a:r>
          </a:p>
        </p:txBody>
      </p:sp>
      <p:pic>
        <p:nvPicPr>
          <p:cNvPr id="8" name="Image 7">
            <a:extLst>
              <a:ext uri="{FF2B5EF4-FFF2-40B4-BE49-F238E27FC236}">
                <a16:creationId xmlns:a16="http://schemas.microsoft.com/office/drawing/2014/main" id="{C6F853C0-33FB-195E-81C0-1351B8086B8D}"/>
              </a:ext>
            </a:extLst>
          </p:cNvPr>
          <p:cNvPicPr>
            <a:picLocks noChangeAspect="1"/>
          </p:cNvPicPr>
          <p:nvPr/>
        </p:nvPicPr>
        <p:blipFill>
          <a:blip r:embed="rId3"/>
          <a:stretch>
            <a:fillRect/>
          </a:stretch>
        </p:blipFill>
        <p:spPr>
          <a:xfrm>
            <a:off x="5396973" y="1395104"/>
            <a:ext cx="6765324" cy="4750515"/>
          </a:xfrm>
          <a:prstGeom prst="rect">
            <a:avLst/>
          </a:prstGeom>
        </p:spPr>
      </p:pic>
      <p:pic>
        <p:nvPicPr>
          <p:cNvPr id="10" name="Image 9">
            <a:extLst>
              <a:ext uri="{FF2B5EF4-FFF2-40B4-BE49-F238E27FC236}">
                <a16:creationId xmlns:a16="http://schemas.microsoft.com/office/drawing/2014/main" id="{AEACECBB-B807-7E0D-D6C3-C2BF4DBD7FB6}"/>
              </a:ext>
            </a:extLst>
          </p:cNvPr>
          <p:cNvPicPr>
            <a:picLocks noChangeAspect="1"/>
          </p:cNvPicPr>
          <p:nvPr/>
        </p:nvPicPr>
        <p:blipFill>
          <a:blip r:embed="rId4"/>
          <a:stretch>
            <a:fillRect/>
          </a:stretch>
        </p:blipFill>
        <p:spPr>
          <a:xfrm>
            <a:off x="0" y="2040591"/>
            <a:ext cx="5487825" cy="5487825"/>
          </a:xfrm>
          <a:prstGeom prst="rect">
            <a:avLst/>
          </a:prstGeom>
        </p:spPr>
      </p:pic>
    </p:spTree>
    <p:extLst>
      <p:ext uri="{BB962C8B-B14F-4D97-AF65-F5344CB8AC3E}">
        <p14:creationId xmlns:p14="http://schemas.microsoft.com/office/powerpoint/2010/main" val="237787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11</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5" name="ZoneTexte 4">
            <a:extLst>
              <a:ext uri="{FF2B5EF4-FFF2-40B4-BE49-F238E27FC236}">
                <a16:creationId xmlns:a16="http://schemas.microsoft.com/office/drawing/2014/main" id="{C7638706-C278-0FBC-FC7B-D98E3D0F7ACD}"/>
              </a:ext>
            </a:extLst>
          </p:cNvPr>
          <p:cNvSpPr txBox="1"/>
          <p:nvPr/>
        </p:nvSpPr>
        <p:spPr>
          <a:xfrm>
            <a:off x="902595" y="1076543"/>
            <a:ext cx="762260" cy="369332"/>
          </a:xfrm>
          <a:prstGeom prst="rect">
            <a:avLst/>
          </a:prstGeom>
          <a:noFill/>
        </p:spPr>
        <p:txBody>
          <a:bodyPr wrap="none" rtlCol="0">
            <a:spAutoFit/>
          </a:bodyPr>
          <a:lstStyle/>
          <a:p>
            <a:r>
              <a:rPr lang="fr-FR" dirty="0">
                <a:highlight>
                  <a:srgbClr val="B14AFF"/>
                </a:highlight>
              </a:rPr>
              <a:t>T-Sne</a:t>
            </a:r>
          </a:p>
        </p:txBody>
      </p:sp>
      <p:pic>
        <p:nvPicPr>
          <p:cNvPr id="7" name="Image 6">
            <a:extLst>
              <a:ext uri="{FF2B5EF4-FFF2-40B4-BE49-F238E27FC236}">
                <a16:creationId xmlns:a16="http://schemas.microsoft.com/office/drawing/2014/main" id="{B9C5C152-972E-BFFA-4EBA-BF764CFDEF50}"/>
              </a:ext>
            </a:extLst>
          </p:cNvPr>
          <p:cNvPicPr>
            <a:picLocks noChangeAspect="1"/>
          </p:cNvPicPr>
          <p:nvPr/>
        </p:nvPicPr>
        <p:blipFill>
          <a:blip r:embed="rId2"/>
          <a:stretch>
            <a:fillRect/>
          </a:stretch>
        </p:blipFill>
        <p:spPr>
          <a:xfrm>
            <a:off x="6043531" y="1489296"/>
            <a:ext cx="6134100" cy="4432300"/>
          </a:xfrm>
          <a:prstGeom prst="rect">
            <a:avLst/>
          </a:prstGeom>
        </p:spPr>
      </p:pic>
      <p:pic>
        <p:nvPicPr>
          <p:cNvPr id="8" name="Image 7">
            <a:extLst>
              <a:ext uri="{FF2B5EF4-FFF2-40B4-BE49-F238E27FC236}">
                <a16:creationId xmlns:a16="http://schemas.microsoft.com/office/drawing/2014/main" id="{D45C161D-F5F1-256D-7AF6-1B985363F7AF}"/>
              </a:ext>
            </a:extLst>
          </p:cNvPr>
          <p:cNvPicPr>
            <a:picLocks noChangeAspect="1"/>
          </p:cNvPicPr>
          <p:nvPr/>
        </p:nvPicPr>
        <p:blipFill>
          <a:blip r:embed="rId3"/>
          <a:stretch>
            <a:fillRect/>
          </a:stretch>
        </p:blipFill>
        <p:spPr>
          <a:xfrm>
            <a:off x="14369" y="1636572"/>
            <a:ext cx="6029162" cy="4485271"/>
          </a:xfrm>
          <a:prstGeom prst="rect">
            <a:avLst/>
          </a:prstGeom>
        </p:spPr>
      </p:pic>
    </p:spTree>
    <p:extLst>
      <p:ext uri="{BB962C8B-B14F-4D97-AF65-F5344CB8AC3E}">
        <p14:creationId xmlns:p14="http://schemas.microsoft.com/office/powerpoint/2010/main" val="120154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12</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pic>
        <p:nvPicPr>
          <p:cNvPr id="8" name="Image 7">
            <a:extLst>
              <a:ext uri="{FF2B5EF4-FFF2-40B4-BE49-F238E27FC236}">
                <a16:creationId xmlns:a16="http://schemas.microsoft.com/office/drawing/2014/main" id="{7CBFFFFC-931B-8B48-A8B9-3BF688D5F275}"/>
              </a:ext>
            </a:extLst>
          </p:cNvPr>
          <p:cNvPicPr>
            <a:picLocks noChangeAspect="1"/>
          </p:cNvPicPr>
          <p:nvPr/>
        </p:nvPicPr>
        <p:blipFill>
          <a:blip r:embed="rId2"/>
          <a:stretch>
            <a:fillRect/>
          </a:stretch>
        </p:blipFill>
        <p:spPr>
          <a:xfrm>
            <a:off x="0" y="1574272"/>
            <a:ext cx="6056995" cy="4332155"/>
          </a:xfrm>
          <a:prstGeom prst="rect">
            <a:avLst/>
          </a:prstGeom>
        </p:spPr>
      </p:pic>
      <p:pic>
        <p:nvPicPr>
          <p:cNvPr id="2050" name="Picture 2">
            <a:extLst>
              <a:ext uri="{FF2B5EF4-FFF2-40B4-BE49-F238E27FC236}">
                <a16:creationId xmlns:a16="http://schemas.microsoft.com/office/drawing/2014/main" id="{198F06CE-05B5-EF01-5FA0-D8DA2A38E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995" y="1574271"/>
            <a:ext cx="6065017" cy="433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43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13</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pic>
        <p:nvPicPr>
          <p:cNvPr id="6" name="Image 5">
            <a:extLst>
              <a:ext uri="{FF2B5EF4-FFF2-40B4-BE49-F238E27FC236}">
                <a16:creationId xmlns:a16="http://schemas.microsoft.com/office/drawing/2014/main" id="{6733DC22-4A3E-829D-A820-891FAEB8ECEC}"/>
              </a:ext>
            </a:extLst>
          </p:cNvPr>
          <p:cNvPicPr>
            <a:picLocks noChangeAspect="1"/>
          </p:cNvPicPr>
          <p:nvPr/>
        </p:nvPicPr>
        <p:blipFill>
          <a:blip r:embed="rId2"/>
          <a:stretch>
            <a:fillRect/>
          </a:stretch>
        </p:blipFill>
        <p:spPr>
          <a:xfrm>
            <a:off x="280600" y="1342592"/>
            <a:ext cx="5328528" cy="4802573"/>
          </a:xfrm>
          <a:prstGeom prst="rect">
            <a:avLst/>
          </a:prstGeom>
        </p:spPr>
      </p:pic>
      <p:pic>
        <p:nvPicPr>
          <p:cNvPr id="7" name="Image 6">
            <a:extLst>
              <a:ext uri="{FF2B5EF4-FFF2-40B4-BE49-F238E27FC236}">
                <a16:creationId xmlns:a16="http://schemas.microsoft.com/office/drawing/2014/main" id="{2FE34F83-3F81-E024-E126-C59C7227A5A8}"/>
              </a:ext>
            </a:extLst>
          </p:cNvPr>
          <p:cNvPicPr>
            <a:picLocks noChangeAspect="1"/>
          </p:cNvPicPr>
          <p:nvPr/>
        </p:nvPicPr>
        <p:blipFill>
          <a:blip r:embed="rId3"/>
          <a:stretch>
            <a:fillRect/>
          </a:stretch>
        </p:blipFill>
        <p:spPr>
          <a:xfrm>
            <a:off x="6214363" y="1176524"/>
            <a:ext cx="5697037" cy="5134708"/>
          </a:xfrm>
          <a:prstGeom prst="rect">
            <a:avLst/>
          </a:prstGeom>
        </p:spPr>
      </p:pic>
    </p:spTree>
    <p:extLst>
      <p:ext uri="{BB962C8B-B14F-4D97-AF65-F5344CB8AC3E}">
        <p14:creationId xmlns:p14="http://schemas.microsoft.com/office/powerpoint/2010/main" val="2213363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14</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4653409" y="3152559"/>
            <a:ext cx="8829981" cy="935654"/>
          </a:xfrm>
        </p:spPr>
        <p:txBody>
          <a:bodyPr>
            <a:noAutofit/>
          </a:bodyPr>
          <a:lstStyle/>
          <a:p>
            <a:r>
              <a:rPr lang="fr-FR" sz="7200" dirty="0">
                <a:highlight>
                  <a:srgbClr val="0000FF"/>
                </a:highlight>
              </a:rPr>
              <a:t>Essais</a:t>
            </a:r>
          </a:p>
        </p:txBody>
      </p:sp>
    </p:spTree>
    <p:extLst>
      <p:ext uri="{BB962C8B-B14F-4D97-AF65-F5344CB8AC3E}">
        <p14:creationId xmlns:p14="http://schemas.microsoft.com/office/powerpoint/2010/main" val="373697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15</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sp>
        <p:nvSpPr>
          <p:cNvPr id="7" name="ZoneTexte 6">
            <a:extLst>
              <a:ext uri="{FF2B5EF4-FFF2-40B4-BE49-F238E27FC236}">
                <a16:creationId xmlns:a16="http://schemas.microsoft.com/office/drawing/2014/main" id="{7462CFC6-5833-5E2D-4F6D-FAC73C0A4006}"/>
              </a:ext>
            </a:extLst>
          </p:cNvPr>
          <p:cNvSpPr txBox="1"/>
          <p:nvPr/>
        </p:nvSpPr>
        <p:spPr>
          <a:xfrm>
            <a:off x="1443021" y="1045165"/>
            <a:ext cx="3425168" cy="369332"/>
          </a:xfrm>
          <a:prstGeom prst="rect">
            <a:avLst/>
          </a:prstGeom>
          <a:noFill/>
        </p:spPr>
        <p:txBody>
          <a:bodyPr wrap="none" rtlCol="0">
            <a:spAutoFit/>
          </a:bodyPr>
          <a:lstStyle/>
          <a:p>
            <a:r>
              <a:rPr lang="fr-FR" dirty="0">
                <a:highlight>
                  <a:srgbClr val="B14AFF"/>
                </a:highlight>
              </a:rPr>
              <a:t>DATAFRAME RFM sans SCORE</a:t>
            </a:r>
          </a:p>
        </p:txBody>
      </p:sp>
      <p:pic>
        <p:nvPicPr>
          <p:cNvPr id="6" name="Image 5">
            <a:extLst>
              <a:ext uri="{FF2B5EF4-FFF2-40B4-BE49-F238E27FC236}">
                <a16:creationId xmlns:a16="http://schemas.microsoft.com/office/drawing/2014/main" id="{E13C0503-9C66-8C5A-306C-78258D1E4AAF}"/>
              </a:ext>
            </a:extLst>
          </p:cNvPr>
          <p:cNvPicPr>
            <a:picLocks noChangeAspect="1"/>
          </p:cNvPicPr>
          <p:nvPr/>
        </p:nvPicPr>
        <p:blipFill>
          <a:blip r:embed="rId2"/>
          <a:stretch>
            <a:fillRect/>
          </a:stretch>
        </p:blipFill>
        <p:spPr>
          <a:xfrm>
            <a:off x="0" y="1703093"/>
            <a:ext cx="5533110" cy="3843358"/>
          </a:xfrm>
          <a:prstGeom prst="rect">
            <a:avLst/>
          </a:prstGeom>
        </p:spPr>
      </p:pic>
      <p:pic>
        <p:nvPicPr>
          <p:cNvPr id="8" name="Image 7">
            <a:extLst>
              <a:ext uri="{FF2B5EF4-FFF2-40B4-BE49-F238E27FC236}">
                <a16:creationId xmlns:a16="http://schemas.microsoft.com/office/drawing/2014/main" id="{927CC01E-6716-2A18-D026-E19829AE307F}"/>
              </a:ext>
            </a:extLst>
          </p:cNvPr>
          <p:cNvPicPr>
            <a:picLocks noChangeAspect="1"/>
          </p:cNvPicPr>
          <p:nvPr/>
        </p:nvPicPr>
        <p:blipFill>
          <a:blip r:embed="rId3"/>
          <a:stretch>
            <a:fillRect/>
          </a:stretch>
        </p:blipFill>
        <p:spPr>
          <a:xfrm>
            <a:off x="5777994" y="1605507"/>
            <a:ext cx="5964956" cy="4038530"/>
          </a:xfrm>
          <a:prstGeom prst="rect">
            <a:avLst/>
          </a:prstGeom>
        </p:spPr>
      </p:pic>
    </p:spTree>
    <p:extLst>
      <p:ext uri="{BB962C8B-B14F-4D97-AF65-F5344CB8AC3E}">
        <p14:creationId xmlns:p14="http://schemas.microsoft.com/office/powerpoint/2010/main" val="120984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16</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a:highlight>
                  <a:srgbClr val="0000FF"/>
                </a:highlight>
              </a:rPr>
              <a:t>Essais</a:t>
            </a:r>
            <a:endParaRPr lang="fr-FR" sz="5400" dirty="0">
              <a:highlight>
                <a:srgbClr val="0000FF"/>
              </a:highlight>
            </a:endParaRPr>
          </a:p>
        </p:txBody>
      </p:sp>
      <p:pic>
        <p:nvPicPr>
          <p:cNvPr id="5" name="Image 4" descr="Une image contenant table&#10;&#10;Description générée automatiquement">
            <a:extLst>
              <a:ext uri="{FF2B5EF4-FFF2-40B4-BE49-F238E27FC236}">
                <a16:creationId xmlns:a16="http://schemas.microsoft.com/office/drawing/2014/main" id="{C9C65BE5-7274-38AC-0F29-90AFBAF6C394}"/>
              </a:ext>
            </a:extLst>
          </p:cNvPr>
          <p:cNvPicPr>
            <a:picLocks noChangeAspect="1"/>
          </p:cNvPicPr>
          <p:nvPr/>
        </p:nvPicPr>
        <p:blipFill>
          <a:blip r:embed="rId2"/>
          <a:stretch>
            <a:fillRect/>
          </a:stretch>
        </p:blipFill>
        <p:spPr>
          <a:xfrm>
            <a:off x="280600" y="1595804"/>
            <a:ext cx="5435112" cy="4002602"/>
          </a:xfrm>
          <a:prstGeom prst="rect">
            <a:avLst/>
          </a:prstGeom>
        </p:spPr>
      </p:pic>
      <p:pic>
        <p:nvPicPr>
          <p:cNvPr id="9" name="Image 8" descr="Une image contenant table&#10;&#10;Description générée automatiquement">
            <a:extLst>
              <a:ext uri="{FF2B5EF4-FFF2-40B4-BE49-F238E27FC236}">
                <a16:creationId xmlns:a16="http://schemas.microsoft.com/office/drawing/2014/main" id="{9813F8F5-179D-DCF7-78F2-00109F1581D6}"/>
              </a:ext>
            </a:extLst>
          </p:cNvPr>
          <p:cNvPicPr>
            <a:picLocks noChangeAspect="1"/>
          </p:cNvPicPr>
          <p:nvPr/>
        </p:nvPicPr>
        <p:blipFill>
          <a:blip r:embed="rId3"/>
          <a:stretch>
            <a:fillRect/>
          </a:stretch>
        </p:blipFill>
        <p:spPr>
          <a:xfrm>
            <a:off x="6685085" y="422821"/>
            <a:ext cx="3886200" cy="6032500"/>
          </a:xfrm>
          <a:prstGeom prst="rect">
            <a:avLst/>
          </a:prstGeom>
        </p:spPr>
      </p:pic>
    </p:spTree>
    <p:extLst>
      <p:ext uri="{BB962C8B-B14F-4D97-AF65-F5344CB8AC3E}">
        <p14:creationId xmlns:p14="http://schemas.microsoft.com/office/powerpoint/2010/main" val="199419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17</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pic>
        <p:nvPicPr>
          <p:cNvPr id="10" name="Image 9">
            <a:extLst>
              <a:ext uri="{FF2B5EF4-FFF2-40B4-BE49-F238E27FC236}">
                <a16:creationId xmlns:a16="http://schemas.microsoft.com/office/drawing/2014/main" id="{6A72AA33-888C-22C0-83E1-589FE2E81E68}"/>
              </a:ext>
            </a:extLst>
          </p:cNvPr>
          <p:cNvPicPr>
            <a:picLocks noChangeAspect="1"/>
          </p:cNvPicPr>
          <p:nvPr/>
        </p:nvPicPr>
        <p:blipFill>
          <a:blip r:embed="rId2"/>
          <a:stretch>
            <a:fillRect/>
          </a:stretch>
        </p:blipFill>
        <p:spPr>
          <a:xfrm>
            <a:off x="5518471" y="316507"/>
            <a:ext cx="6673529" cy="3426342"/>
          </a:xfrm>
          <a:prstGeom prst="rect">
            <a:avLst/>
          </a:prstGeom>
        </p:spPr>
      </p:pic>
      <p:pic>
        <p:nvPicPr>
          <p:cNvPr id="11" name="Image 10">
            <a:extLst>
              <a:ext uri="{FF2B5EF4-FFF2-40B4-BE49-F238E27FC236}">
                <a16:creationId xmlns:a16="http://schemas.microsoft.com/office/drawing/2014/main" id="{7772A245-E985-C45D-FD4F-40FD83C49725}"/>
              </a:ext>
            </a:extLst>
          </p:cNvPr>
          <p:cNvPicPr>
            <a:picLocks noChangeAspect="1"/>
          </p:cNvPicPr>
          <p:nvPr/>
        </p:nvPicPr>
        <p:blipFill>
          <a:blip r:embed="rId3"/>
          <a:stretch>
            <a:fillRect/>
          </a:stretch>
        </p:blipFill>
        <p:spPr>
          <a:xfrm>
            <a:off x="-46923" y="1294021"/>
            <a:ext cx="5892918" cy="5892918"/>
          </a:xfrm>
          <a:prstGeom prst="rect">
            <a:avLst/>
          </a:prstGeom>
        </p:spPr>
      </p:pic>
      <p:sp>
        <p:nvSpPr>
          <p:cNvPr id="12" name="ZoneTexte 11">
            <a:extLst>
              <a:ext uri="{FF2B5EF4-FFF2-40B4-BE49-F238E27FC236}">
                <a16:creationId xmlns:a16="http://schemas.microsoft.com/office/drawing/2014/main" id="{C4560C73-6167-F7FE-055E-E20A41082F44}"/>
              </a:ext>
            </a:extLst>
          </p:cNvPr>
          <p:cNvSpPr txBox="1"/>
          <p:nvPr/>
        </p:nvSpPr>
        <p:spPr>
          <a:xfrm>
            <a:off x="1381666" y="1568013"/>
            <a:ext cx="2033314" cy="923330"/>
          </a:xfrm>
          <a:prstGeom prst="rect">
            <a:avLst/>
          </a:prstGeom>
          <a:noFill/>
        </p:spPr>
        <p:txBody>
          <a:bodyPr wrap="none" rtlCol="0">
            <a:spAutoFit/>
          </a:bodyPr>
          <a:lstStyle/>
          <a:p>
            <a:r>
              <a:rPr lang="fr-FR" dirty="0">
                <a:solidFill>
                  <a:schemeClr val="bg1"/>
                </a:solidFill>
                <a:highlight>
                  <a:srgbClr val="800000"/>
                </a:highlight>
              </a:rPr>
              <a:t>Rouge = cluster 1</a:t>
            </a:r>
          </a:p>
          <a:p>
            <a:r>
              <a:rPr lang="fr-FR" dirty="0">
                <a:solidFill>
                  <a:schemeClr val="bg1"/>
                </a:solidFill>
                <a:highlight>
                  <a:srgbClr val="0000FF"/>
                </a:highlight>
              </a:rPr>
              <a:t>Bleu = cluster 2 </a:t>
            </a:r>
          </a:p>
          <a:p>
            <a:r>
              <a:rPr lang="fr-FR" dirty="0">
                <a:solidFill>
                  <a:schemeClr val="bg1"/>
                </a:solidFill>
                <a:highlight>
                  <a:srgbClr val="000000"/>
                </a:highlight>
              </a:rPr>
              <a:t>Noir = cluster 3</a:t>
            </a:r>
          </a:p>
        </p:txBody>
      </p:sp>
    </p:spTree>
    <p:extLst>
      <p:ext uri="{BB962C8B-B14F-4D97-AF65-F5344CB8AC3E}">
        <p14:creationId xmlns:p14="http://schemas.microsoft.com/office/powerpoint/2010/main" val="425098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18</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pic>
        <p:nvPicPr>
          <p:cNvPr id="10" name="Image 9">
            <a:extLst>
              <a:ext uri="{FF2B5EF4-FFF2-40B4-BE49-F238E27FC236}">
                <a16:creationId xmlns:a16="http://schemas.microsoft.com/office/drawing/2014/main" id="{71737305-1201-37A6-1C7E-202538134DC9}"/>
              </a:ext>
            </a:extLst>
          </p:cNvPr>
          <p:cNvPicPr>
            <a:picLocks noChangeAspect="1"/>
          </p:cNvPicPr>
          <p:nvPr/>
        </p:nvPicPr>
        <p:blipFill>
          <a:blip r:embed="rId2"/>
          <a:stretch>
            <a:fillRect/>
          </a:stretch>
        </p:blipFill>
        <p:spPr>
          <a:xfrm>
            <a:off x="0" y="981025"/>
            <a:ext cx="4682185" cy="3321353"/>
          </a:xfrm>
          <a:prstGeom prst="rect">
            <a:avLst/>
          </a:prstGeom>
        </p:spPr>
      </p:pic>
      <p:pic>
        <p:nvPicPr>
          <p:cNvPr id="11" name="Image 10">
            <a:extLst>
              <a:ext uri="{FF2B5EF4-FFF2-40B4-BE49-F238E27FC236}">
                <a16:creationId xmlns:a16="http://schemas.microsoft.com/office/drawing/2014/main" id="{ED2751FA-0520-521A-3477-F29DC6EDF589}"/>
              </a:ext>
            </a:extLst>
          </p:cNvPr>
          <p:cNvPicPr>
            <a:picLocks noChangeAspect="1"/>
          </p:cNvPicPr>
          <p:nvPr/>
        </p:nvPicPr>
        <p:blipFill>
          <a:blip r:embed="rId3"/>
          <a:stretch>
            <a:fillRect/>
          </a:stretch>
        </p:blipFill>
        <p:spPr>
          <a:xfrm>
            <a:off x="7267656" y="28237"/>
            <a:ext cx="4643744" cy="3321353"/>
          </a:xfrm>
          <a:prstGeom prst="rect">
            <a:avLst/>
          </a:prstGeom>
        </p:spPr>
      </p:pic>
      <p:pic>
        <p:nvPicPr>
          <p:cNvPr id="12" name="Image 11">
            <a:extLst>
              <a:ext uri="{FF2B5EF4-FFF2-40B4-BE49-F238E27FC236}">
                <a16:creationId xmlns:a16="http://schemas.microsoft.com/office/drawing/2014/main" id="{0F5A722A-C7F1-A749-E358-45C7313674BF}"/>
              </a:ext>
            </a:extLst>
          </p:cNvPr>
          <p:cNvPicPr>
            <a:picLocks noChangeAspect="1"/>
          </p:cNvPicPr>
          <p:nvPr/>
        </p:nvPicPr>
        <p:blipFill>
          <a:blip r:embed="rId4"/>
          <a:stretch>
            <a:fillRect/>
          </a:stretch>
        </p:blipFill>
        <p:spPr>
          <a:xfrm>
            <a:off x="4779487" y="3384251"/>
            <a:ext cx="4976337" cy="3434149"/>
          </a:xfrm>
          <a:prstGeom prst="rect">
            <a:avLst/>
          </a:prstGeom>
        </p:spPr>
      </p:pic>
    </p:spTree>
    <p:extLst>
      <p:ext uri="{BB962C8B-B14F-4D97-AF65-F5344CB8AC3E}">
        <p14:creationId xmlns:p14="http://schemas.microsoft.com/office/powerpoint/2010/main" val="383668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19</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pic>
        <p:nvPicPr>
          <p:cNvPr id="6" name="Image 5" descr="Une image contenant texte, reçu, capture d’écran&#10;&#10;Description générée automatiquement">
            <a:extLst>
              <a:ext uri="{FF2B5EF4-FFF2-40B4-BE49-F238E27FC236}">
                <a16:creationId xmlns:a16="http://schemas.microsoft.com/office/drawing/2014/main" id="{4B49E9C0-83E4-9FEA-6112-E7AB6F23FCE7}"/>
              </a:ext>
            </a:extLst>
          </p:cNvPr>
          <p:cNvPicPr>
            <a:picLocks noChangeAspect="1"/>
          </p:cNvPicPr>
          <p:nvPr/>
        </p:nvPicPr>
        <p:blipFill>
          <a:blip r:embed="rId2"/>
          <a:stretch>
            <a:fillRect/>
          </a:stretch>
        </p:blipFill>
        <p:spPr>
          <a:xfrm>
            <a:off x="8404698" y="161440"/>
            <a:ext cx="3787302" cy="1458416"/>
          </a:xfrm>
          <a:prstGeom prst="rect">
            <a:avLst/>
          </a:prstGeom>
        </p:spPr>
      </p:pic>
      <p:pic>
        <p:nvPicPr>
          <p:cNvPr id="7" name="Image 6">
            <a:extLst>
              <a:ext uri="{FF2B5EF4-FFF2-40B4-BE49-F238E27FC236}">
                <a16:creationId xmlns:a16="http://schemas.microsoft.com/office/drawing/2014/main" id="{1CC643D6-5E00-C1C5-8743-779DF6EC2E42}"/>
              </a:ext>
            </a:extLst>
          </p:cNvPr>
          <p:cNvPicPr>
            <a:picLocks noChangeAspect="1"/>
          </p:cNvPicPr>
          <p:nvPr/>
        </p:nvPicPr>
        <p:blipFill>
          <a:blip r:embed="rId3"/>
          <a:stretch>
            <a:fillRect/>
          </a:stretch>
        </p:blipFill>
        <p:spPr>
          <a:xfrm>
            <a:off x="-97236" y="1218555"/>
            <a:ext cx="8183350" cy="4420890"/>
          </a:xfrm>
          <a:prstGeom prst="rect">
            <a:avLst/>
          </a:prstGeom>
        </p:spPr>
      </p:pic>
      <p:sp>
        <p:nvSpPr>
          <p:cNvPr id="8" name="ZoneTexte 7">
            <a:extLst>
              <a:ext uri="{FF2B5EF4-FFF2-40B4-BE49-F238E27FC236}">
                <a16:creationId xmlns:a16="http://schemas.microsoft.com/office/drawing/2014/main" id="{9F561580-6767-8BE6-98E2-FC81D82AFA5C}"/>
              </a:ext>
            </a:extLst>
          </p:cNvPr>
          <p:cNvSpPr txBox="1"/>
          <p:nvPr/>
        </p:nvSpPr>
        <p:spPr>
          <a:xfrm>
            <a:off x="105578" y="6313698"/>
            <a:ext cx="6100709" cy="369332"/>
          </a:xfrm>
          <a:prstGeom prst="rect">
            <a:avLst/>
          </a:prstGeom>
          <a:noFill/>
        </p:spPr>
        <p:txBody>
          <a:bodyPr wrap="none" rtlCol="0">
            <a:spAutoFit/>
          </a:bodyPr>
          <a:lstStyle/>
          <a:p>
            <a:r>
              <a:rPr lang="fr-FR" dirty="0"/>
              <a:t>score ARI entre CAH et Kmeans = 0.6544677391655238</a:t>
            </a:r>
          </a:p>
        </p:txBody>
      </p:sp>
    </p:spTree>
    <p:extLst>
      <p:ext uri="{BB962C8B-B14F-4D97-AF65-F5344CB8AC3E}">
        <p14:creationId xmlns:p14="http://schemas.microsoft.com/office/powerpoint/2010/main" val="39171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59913-CF37-31CD-2194-10205FC8ED73}"/>
              </a:ext>
            </a:extLst>
          </p:cNvPr>
          <p:cNvSpPr>
            <a:spLocks noGrp="1"/>
          </p:cNvSpPr>
          <p:nvPr>
            <p:ph type="title"/>
          </p:nvPr>
        </p:nvSpPr>
        <p:spPr>
          <a:xfrm>
            <a:off x="1152819" y="0"/>
            <a:ext cx="2957512" cy="935654"/>
          </a:xfrm>
          <a:solidFill>
            <a:schemeClr val="bg1"/>
          </a:solidFill>
        </p:spPr>
        <p:txBody>
          <a:bodyPr>
            <a:normAutofit/>
          </a:bodyPr>
          <a:lstStyle/>
          <a:p>
            <a:r>
              <a:rPr lang="fr-FR" sz="5400" dirty="0">
                <a:highlight>
                  <a:srgbClr val="0000FF"/>
                </a:highlight>
              </a:rPr>
              <a:t>Sommaire</a:t>
            </a:r>
          </a:p>
        </p:txBody>
      </p:sp>
      <p:sp>
        <p:nvSpPr>
          <p:cNvPr id="5" name="ZoneTexte 4">
            <a:extLst>
              <a:ext uri="{FF2B5EF4-FFF2-40B4-BE49-F238E27FC236}">
                <a16:creationId xmlns:a16="http://schemas.microsoft.com/office/drawing/2014/main" id="{764426FE-7268-5B37-ABD3-D45983C67851}"/>
              </a:ext>
            </a:extLst>
          </p:cNvPr>
          <p:cNvSpPr txBox="1"/>
          <p:nvPr/>
        </p:nvSpPr>
        <p:spPr>
          <a:xfrm>
            <a:off x="3386138" y="-528638"/>
            <a:ext cx="184731" cy="369332"/>
          </a:xfrm>
          <a:prstGeom prst="rect">
            <a:avLst/>
          </a:prstGeom>
          <a:noFill/>
        </p:spPr>
        <p:txBody>
          <a:bodyPr wrap="none" rtlCol="0">
            <a:spAutoFit/>
          </a:bodyPr>
          <a:lstStyle/>
          <a:p>
            <a:endParaRPr lang="fr-FR" dirty="0"/>
          </a:p>
        </p:txBody>
      </p:sp>
      <p:sp>
        <p:nvSpPr>
          <p:cNvPr id="6" name="ZoneTexte 5">
            <a:extLst>
              <a:ext uri="{FF2B5EF4-FFF2-40B4-BE49-F238E27FC236}">
                <a16:creationId xmlns:a16="http://schemas.microsoft.com/office/drawing/2014/main" id="{0B47C9F2-1C57-ACCB-425B-CD49C6E3F92C}"/>
              </a:ext>
            </a:extLst>
          </p:cNvPr>
          <p:cNvSpPr txBox="1"/>
          <p:nvPr/>
        </p:nvSpPr>
        <p:spPr>
          <a:xfrm>
            <a:off x="2291208" y="1094960"/>
            <a:ext cx="7609584" cy="5632311"/>
          </a:xfrm>
          <a:prstGeom prst="rect">
            <a:avLst/>
          </a:prstGeom>
          <a:solidFill>
            <a:srgbClr val="7030A0">
              <a:alpha val="40226"/>
            </a:srgbClr>
          </a:solidFill>
        </p:spPr>
        <p:txBody>
          <a:bodyPr wrap="none" rtlCol="0">
            <a:spAutoFit/>
          </a:bodyPr>
          <a:lstStyle/>
          <a:p>
            <a:pPr marL="914400" indent="-914400">
              <a:buAutoNum type="arabicPeriod"/>
            </a:pPr>
            <a:r>
              <a:rPr lang="fr-FR" sz="3600" dirty="0"/>
              <a:t>Présentation</a:t>
            </a:r>
            <a:endParaRPr lang="fr-FR" sz="3600" i="0" dirty="0">
              <a:effectLst/>
              <a:latin typeface="Inter"/>
            </a:endParaRPr>
          </a:p>
          <a:p>
            <a:endParaRPr lang="fr-FR" sz="3600" i="0" dirty="0">
              <a:effectLst/>
              <a:latin typeface="Inter"/>
            </a:endParaRPr>
          </a:p>
          <a:p>
            <a:r>
              <a:rPr lang="fr-FR" sz="3600" dirty="0"/>
              <a:t>2.    Jeu de données et exploration</a:t>
            </a:r>
          </a:p>
          <a:p>
            <a:endParaRPr lang="fr-FR" sz="3600" dirty="0"/>
          </a:p>
          <a:p>
            <a:r>
              <a:rPr lang="fr-FR" sz="3600" dirty="0"/>
              <a:t>3.    Essais</a:t>
            </a:r>
          </a:p>
          <a:p>
            <a:endParaRPr lang="fr-FR" sz="3600" dirty="0"/>
          </a:p>
          <a:p>
            <a:r>
              <a:rPr lang="fr-FR" sz="3600" dirty="0"/>
              <a:t>4.    Simulation de stabilité</a:t>
            </a:r>
          </a:p>
          <a:p>
            <a:endParaRPr lang="fr-FR" sz="3600" dirty="0"/>
          </a:p>
          <a:p>
            <a:r>
              <a:rPr lang="fr-FR" sz="3600" dirty="0"/>
              <a:t>5.   Conclusion</a:t>
            </a:r>
          </a:p>
          <a:p>
            <a:pPr marL="400050" indent="-400050">
              <a:buAutoNum type="romanUcPeriod"/>
            </a:pPr>
            <a:endParaRPr lang="fr-FR" sz="3600" dirty="0"/>
          </a:p>
        </p:txBody>
      </p:sp>
      <p:sp>
        <p:nvSpPr>
          <p:cNvPr id="8" name="Espace réservé du numéro de diapositive 7">
            <a:extLst>
              <a:ext uri="{FF2B5EF4-FFF2-40B4-BE49-F238E27FC236}">
                <a16:creationId xmlns:a16="http://schemas.microsoft.com/office/drawing/2014/main" id="{A49DE750-D5AE-371B-1CE2-32E6C370396C}"/>
              </a:ext>
            </a:extLst>
          </p:cNvPr>
          <p:cNvSpPr>
            <a:spLocks noGrp="1"/>
          </p:cNvSpPr>
          <p:nvPr>
            <p:ph type="sldNum" sz="quarter" idx="12"/>
          </p:nvPr>
        </p:nvSpPr>
        <p:spPr/>
        <p:txBody>
          <a:bodyPr/>
          <a:lstStyle/>
          <a:p>
            <a:fld id="{FF2BD96E-3838-45D2-9031-D3AF67C920A5}" type="slidenum">
              <a:rPr lang="en-US" smtClean="0"/>
              <a:t>2</a:t>
            </a:fld>
            <a:endParaRPr lang="en-US"/>
          </a:p>
        </p:txBody>
      </p:sp>
    </p:spTree>
    <p:extLst>
      <p:ext uri="{BB962C8B-B14F-4D97-AF65-F5344CB8AC3E}">
        <p14:creationId xmlns:p14="http://schemas.microsoft.com/office/powerpoint/2010/main" val="1915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20</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pic>
        <p:nvPicPr>
          <p:cNvPr id="10" name="Image 9">
            <a:extLst>
              <a:ext uri="{FF2B5EF4-FFF2-40B4-BE49-F238E27FC236}">
                <a16:creationId xmlns:a16="http://schemas.microsoft.com/office/drawing/2014/main" id="{B9D40656-4B70-4E2B-54C3-037EF92266D0}"/>
              </a:ext>
            </a:extLst>
          </p:cNvPr>
          <p:cNvPicPr>
            <a:picLocks noChangeAspect="1"/>
          </p:cNvPicPr>
          <p:nvPr/>
        </p:nvPicPr>
        <p:blipFill>
          <a:blip r:embed="rId2"/>
          <a:stretch>
            <a:fillRect/>
          </a:stretch>
        </p:blipFill>
        <p:spPr>
          <a:xfrm>
            <a:off x="-12970" y="1593263"/>
            <a:ext cx="5857552" cy="3659674"/>
          </a:xfrm>
          <a:prstGeom prst="rect">
            <a:avLst/>
          </a:prstGeom>
        </p:spPr>
      </p:pic>
      <p:sp>
        <p:nvSpPr>
          <p:cNvPr id="11" name="ZoneTexte 10">
            <a:extLst>
              <a:ext uri="{FF2B5EF4-FFF2-40B4-BE49-F238E27FC236}">
                <a16:creationId xmlns:a16="http://schemas.microsoft.com/office/drawing/2014/main" id="{4DF0D1FB-6F99-580C-E8A7-7EF9BA53EEA3}"/>
              </a:ext>
            </a:extLst>
          </p:cNvPr>
          <p:cNvSpPr txBox="1"/>
          <p:nvPr/>
        </p:nvSpPr>
        <p:spPr>
          <a:xfrm>
            <a:off x="507993" y="1223930"/>
            <a:ext cx="982961" cy="369332"/>
          </a:xfrm>
          <a:prstGeom prst="rect">
            <a:avLst/>
          </a:prstGeom>
          <a:noFill/>
        </p:spPr>
        <p:txBody>
          <a:bodyPr wrap="none" rtlCol="0">
            <a:spAutoFit/>
          </a:bodyPr>
          <a:lstStyle/>
          <a:p>
            <a:r>
              <a:rPr lang="fr-FR" dirty="0">
                <a:highlight>
                  <a:srgbClr val="B14AFF"/>
                </a:highlight>
              </a:rPr>
              <a:t>DBscan</a:t>
            </a:r>
          </a:p>
        </p:txBody>
      </p:sp>
      <p:pic>
        <p:nvPicPr>
          <p:cNvPr id="3" name="Image 2">
            <a:extLst>
              <a:ext uri="{FF2B5EF4-FFF2-40B4-BE49-F238E27FC236}">
                <a16:creationId xmlns:a16="http://schemas.microsoft.com/office/drawing/2014/main" id="{7B4FF503-D147-73F8-0733-6948715B6E6E}"/>
              </a:ext>
            </a:extLst>
          </p:cNvPr>
          <p:cNvPicPr>
            <a:picLocks noChangeAspect="1"/>
          </p:cNvPicPr>
          <p:nvPr/>
        </p:nvPicPr>
        <p:blipFill>
          <a:blip r:embed="rId3"/>
          <a:stretch>
            <a:fillRect/>
          </a:stretch>
        </p:blipFill>
        <p:spPr>
          <a:xfrm>
            <a:off x="5700409" y="-45006"/>
            <a:ext cx="6491591" cy="6491591"/>
          </a:xfrm>
          <a:prstGeom prst="rect">
            <a:avLst/>
          </a:prstGeom>
        </p:spPr>
      </p:pic>
      <p:pic>
        <p:nvPicPr>
          <p:cNvPr id="9" name="Image 8">
            <a:extLst>
              <a:ext uri="{FF2B5EF4-FFF2-40B4-BE49-F238E27FC236}">
                <a16:creationId xmlns:a16="http://schemas.microsoft.com/office/drawing/2014/main" id="{1F980E18-30F6-6907-9155-4F9C0B348042}"/>
              </a:ext>
            </a:extLst>
          </p:cNvPr>
          <p:cNvPicPr>
            <a:picLocks noChangeAspect="1"/>
          </p:cNvPicPr>
          <p:nvPr/>
        </p:nvPicPr>
        <p:blipFill>
          <a:blip r:embed="rId4"/>
          <a:stretch>
            <a:fillRect/>
          </a:stretch>
        </p:blipFill>
        <p:spPr>
          <a:xfrm>
            <a:off x="127750" y="6244798"/>
            <a:ext cx="5436472" cy="432188"/>
          </a:xfrm>
          <a:prstGeom prst="rect">
            <a:avLst/>
          </a:prstGeom>
        </p:spPr>
      </p:pic>
      <p:cxnSp>
        <p:nvCxnSpPr>
          <p:cNvPr id="14" name="Connecteur droit 13">
            <a:extLst>
              <a:ext uri="{FF2B5EF4-FFF2-40B4-BE49-F238E27FC236}">
                <a16:creationId xmlns:a16="http://schemas.microsoft.com/office/drawing/2014/main" id="{6B8DF0BF-6FBE-2D6B-1ADF-9F0430926124}"/>
              </a:ext>
            </a:extLst>
          </p:cNvPr>
          <p:cNvCxnSpPr>
            <a:cxnSpLocks/>
          </p:cNvCxnSpPr>
          <p:nvPr/>
        </p:nvCxnSpPr>
        <p:spPr>
          <a:xfrm>
            <a:off x="507993" y="3287287"/>
            <a:ext cx="51924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97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21</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sp>
        <p:nvSpPr>
          <p:cNvPr id="3" name="ZoneTexte 2">
            <a:extLst>
              <a:ext uri="{FF2B5EF4-FFF2-40B4-BE49-F238E27FC236}">
                <a16:creationId xmlns:a16="http://schemas.microsoft.com/office/drawing/2014/main" id="{21983E76-375A-8800-CCD9-8DB8A15D3BAA}"/>
              </a:ext>
            </a:extLst>
          </p:cNvPr>
          <p:cNvSpPr txBox="1"/>
          <p:nvPr/>
        </p:nvSpPr>
        <p:spPr>
          <a:xfrm>
            <a:off x="280599" y="890648"/>
            <a:ext cx="3444404" cy="369332"/>
          </a:xfrm>
          <a:prstGeom prst="rect">
            <a:avLst/>
          </a:prstGeom>
          <a:noFill/>
        </p:spPr>
        <p:txBody>
          <a:bodyPr wrap="none" rtlCol="0">
            <a:spAutoFit/>
          </a:bodyPr>
          <a:lstStyle/>
          <a:p>
            <a:r>
              <a:rPr lang="fr-FR" dirty="0">
                <a:highlight>
                  <a:srgbClr val="B14AFF"/>
                </a:highlight>
              </a:rPr>
              <a:t>DATAFRAME RFM avec SCORE</a:t>
            </a:r>
          </a:p>
        </p:txBody>
      </p:sp>
      <p:pic>
        <p:nvPicPr>
          <p:cNvPr id="7" name="Image 6">
            <a:extLst>
              <a:ext uri="{FF2B5EF4-FFF2-40B4-BE49-F238E27FC236}">
                <a16:creationId xmlns:a16="http://schemas.microsoft.com/office/drawing/2014/main" id="{63258FB8-4BD6-8A8A-AB4C-7B75A2B9BE07}"/>
              </a:ext>
            </a:extLst>
          </p:cNvPr>
          <p:cNvPicPr>
            <a:picLocks noChangeAspect="1"/>
          </p:cNvPicPr>
          <p:nvPr/>
        </p:nvPicPr>
        <p:blipFill>
          <a:blip r:embed="rId2"/>
          <a:stretch>
            <a:fillRect/>
          </a:stretch>
        </p:blipFill>
        <p:spPr>
          <a:xfrm>
            <a:off x="280599" y="1993692"/>
            <a:ext cx="6042145" cy="4196939"/>
          </a:xfrm>
          <a:prstGeom prst="rect">
            <a:avLst/>
          </a:prstGeom>
        </p:spPr>
      </p:pic>
      <p:pic>
        <p:nvPicPr>
          <p:cNvPr id="10" name="Image 9">
            <a:extLst>
              <a:ext uri="{FF2B5EF4-FFF2-40B4-BE49-F238E27FC236}">
                <a16:creationId xmlns:a16="http://schemas.microsoft.com/office/drawing/2014/main" id="{B6FD16FB-3D95-43DD-8C35-E25FA5DACB47}"/>
              </a:ext>
            </a:extLst>
          </p:cNvPr>
          <p:cNvPicPr>
            <a:picLocks noChangeAspect="1"/>
          </p:cNvPicPr>
          <p:nvPr/>
        </p:nvPicPr>
        <p:blipFill>
          <a:blip r:embed="rId3"/>
          <a:stretch>
            <a:fillRect/>
          </a:stretch>
        </p:blipFill>
        <p:spPr>
          <a:xfrm>
            <a:off x="6322744" y="246071"/>
            <a:ext cx="5859891" cy="3967397"/>
          </a:xfrm>
          <a:prstGeom prst="rect">
            <a:avLst/>
          </a:prstGeom>
        </p:spPr>
      </p:pic>
    </p:spTree>
    <p:extLst>
      <p:ext uri="{BB962C8B-B14F-4D97-AF65-F5344CB8AC3E}">
        <p14:creationId xmlns:p14="http://schemas.microsoft.com/office/powerpoint/2010/main" val="150671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22</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a:highlight>
                  <a:srgbClr val="0000FF"/>
                </a:highlight>
              </a:rPr>
              <a:t>Essais</a:t>
            </a:r>
            <a:endParaRPr lang="fr-FR" sz="5400" dirty="0">
              <a:highlight>
                <a:srgbClr val="0000FF"/>
              </a:highlight>
            </a:endParaRPr>
          </a:p>
        </p:txBody>
      </p:sp>
      <p:pic>
        <p:nvPicPr>
          <p:cNvPr id="6" name="Image 5" descr="Une image contenant table&#10;&#10;Description générée automatiquement">
            <a:extLst>
              <a:ext uri="{FF2B5EF4-FFF2-40B4-BE49-F238E27FC236}">
                <a16:creationId xmlns:a16="http://schemas.microsoft.com/office/drawing/2014/main" id="{A8014AF1-C83B-0B27-5A86-4F591F3351F0}"/>
              </a:ext>
            </a:extLst>
          </p:cNvPr>
          <p:cNvPicPr>
            <a:picLocks noChangeAspect="1"/>
          </p:cNvPicPr>
          <p:nvPr/>
        </p:nvPicPr>
        <p:blipFill>
          <a:blip r:embed="rId2"/>
          <a:stretch>
            <a:fillRect/>
          </a:stretch>
        </p:blipFill>
        <p:spPr>
          <a:xfrm>
            <a:off x="280600" y="2296098"/>
            <a:ext cx="5740400" cy="3644900"/>
          </a:xfrm>
          <a:prstGeom prst="rect">
            <a:avLst/>
          </a:prstGeom>
        </p:spPr>
      </p:pic>
      <p:pic>
        <p:nvPicPr>
          <p:cNvPr id="9" name="Image 8" descr="Une image contenant table&#10;&#10;Description générée automatiquement">
            <a:extLst>
              <a:ext uri="{FF2B5EF4-FFF2-40B4-BE49-F238E27FC236}">
                <a16:creationId xmlns:a16="http://schemas.microsoft.com/office/drawing/2014/main" id="{82202377-5683-6096-7322-1AC5393951B3}"/>
              </a:ext>
            </a:extLst>
          </p:cNvPr>
          <p:cNvPicPr>
            <a:picLocks noChangeAspect="1"/>
          </p:cNvPicPr>
          <p:nvPr/>
        </p:nvPicPr>
        <p:blipFill>
          <a:blip r:embed="rId3"/>
          <a:stretch>
            <a:fillRect/>
          </a:stretch>
        </p:blipFill>
        <p:spPr>
          <a:xfrm>
            <a:off x="6714969" y="251918"/>
            <a:ext cx="4038600" cy="5994400"/>
          </a:xfrm>
          <a:prstGeom prst="rect">
            <a:avLst/>
          </a:prstGeom>
        </p:spPr>
      </p:pic>
    </p:spTree>
    <p:extLst>
      <p:ext uri="{BB962C8B-B14F-4D97-AF65-F5344CB8AC3E}">
        <p14:creationId xmlns:p14="http://schemas.microsoft.com/office/powerpoint/2010/main" val="85083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23</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pic>
        <p:nvPicPr>
          <p:cNvPr id="7" name="Image 6">
            <a:extLst>
              <a:ext uri="{FF2B5EF4-FFF2-40B4-BE49-F238E27FC236}">
                <a16:creationId xmlns:a16="http://schemas.microsoft.com/office/drawing/2014/main" id="{E8A163DC-DD0B-6F20-5C98-EC651E77AB9B}"/>
              </a:ext>
            </a:extLst>
          </p:cNvPr>
          <p:cNvPicPr>
            <a:picLocks noChangeAspect="1"/>
          </p:cNvPicPr>
          <p:nvPr/>
        </p:nvPicPr>
        <p:blipFill>
          <a:blip r:embed="rId2"/>
          <a:stretch>
            <a:fillRect/>
          </a:stretch>
        </p:blipFill>
        <p:spPr>
          <a:xfrm>
            <a:off x="-188627" y="1215973"/>
            <a:ext cx="5390213" cy="5390213"/>
          </a:xfrm>
          <a:prstGeom prst="rect">
            <a:avLst/>
          </a:prstGeom>
        </p:spPr>
      </p:pic>
      <p:pic>
        <p:nvPicPr>
          <p:cNvPr id="10" name="Image 9">
            <a:extLst>
              <a:ext uri="{FF2B5EF4-FFF2-40B4-BE49-F238E27FC236}">
                <a16:creationId xmlns:a16="http://schemas.microsoft.com/office/drawing/2014/main" id="{2D63D3CE-EA65-78FA-17E0-BA1D859468BD}"/>
              </a:ext>
            </a:extLst>
          </p:cNvPr>
          <p:cNvPicPr>
            <a:picLocks noChangeAspect="1"/>
          </p:cNvPicPr>
          <p:nvPr/>
        </p:nvPicPr>
        <p:blipFill>
          <a:blip r:embed="rId3"/>
          <a:stretch>
            <a:fillRect/>
          </a:stretch>
        </p:blipFill>
        <p:spPr>
          <a:xfrm>
            <a:off x="5122517" y="443604"/>
            <a:ext cx="7069483" cy="3629634"/>
          </a:xfrm>
          <a:prstGeom prst="rect">
            <a:avLst/>
          </a:prstGeom>
        </p:spPr>
      </p:pic>
      <p:sp>
        <p:nvSpPr>
          <p:cNvPr id="11" name="ZoneTexte 10">
            <a:extLst>
              <a:ext uri="{FF2B5EF4-FFF2-40B4-BE49-F238E27FC236}">
                <a16:creationId xmlns:a16="http://schemas.microsoft.com/office/drawing/2014/main" id="{3D0D79EE-7806-C416-03A0-D0690FBE8E79}"/>
              </a:ext>
            </a:extLst>
          </p:cNvPr>
          <p:cNvSpPr txBox="1"/>
          <p:nvPr/>
        </p:nvSpPr>
        <p:spPr>
          <a:xfrm>
            <a:off x="1450288" y="1096948"/>
            <a:ext cx="1435152" cy="1200329"/>
          </a:xfrm>
          <a:prstGeom prst="rect">
            <a:avLst/>
          </a:prstGeom>
          <a:noFill/>
        </p:spPr>
        <p:txBody>
          <a:bodyPr wrap="square" rtlCol="0">
            <a:spAutoFit/>
          </a:bodyPr>
          <a:lstStyle/>
          <a:p>
            <a:r>
              <a:rPr lang="fr-FR" sz="1200" dirty="0">
                <a:solidFill>
                  <a:schemeClr val="bg1"/>
                </a:solidFill>
                <a:highlight>
                  <a:srgbClr val="800000"/>
                </a:highlight>
              </a:rPr>
              <a:t>Rouge = cluster 1</a:t>
            </a:r>
          </a:p>
          <a:p>
            <a:r>
              <a:rPr lang="fr-FR" sz="1200" dirty="0">
                <a:solidFill>
                  <a:schemeClr val="bg1"/>
                </a:solidFill>
                <a:highlight>
                  <a:srgbClr val="0000FF"/>
                </a:highlight>
              </a:rPr>
              <a:t>Bleu = cluster 2 </a:t>
            </a:r>
          </a:p>
          <a:p>
            <a:r>
              <a:rPr lang="fr-FR" sz="1200" dirty="0">
                <a:solidFill>
                  <a:schemeClr val="bg1"/>
                </a:solidFill>
                <a:highlight>
                  <a:srgbClr val="000000"/>
                </a:highlight>
              </a:rPr>
              <a:t>Noir = cluster 3</a:t>
            </a:r>
          </a:p>
          <a:p>
            <a:r>
              <a:rPr lang="fr-FR" sz="1200" dirty="0">
                <a:solidFill>
                  <a:schemeClr val="bg1"/>
                </a:solidFill>
                <a:highlight>
                  <a:srgbClr val="008000"/>
                </a:highlight>
              </a:rPr>
              <a:t>Vert = cluster 4</a:t>
            </a:r>
          </a:p>
          <a:p>
            <a:r>
              <a:rPr lang="fr-FR" sz="1200" dirty="0">
                <a:highlight>
                  <a:srgbClr val="FFFF00"/>
                </a:highlight>
              </a:rPr>
              <a:t>Jaune = cluster 5</a:t>
            </a:r>
          </a:p>
          <a:p>
            <a:endParaRPr lang="fr-FR" sz="1200" dirty="0">
              <a:solidFill>
                <a:schemeClr val="bg1"/>
              </a:solidFill>
              <a:highlight>
                <a:srgbClr val="000000"/>
              </a:highlight>
            </a:endParaRPr>
          </a:p>
        </p:txBody>
      </p:sp>
    </p:spTree>
    <p:extLst>
      <p:ext uri="{BB962C8B-B14F-4D97-AF65-F5344CB8AC3E}">
        <p14:creationId xmlns:p14="http://schemas.microsoft.com/office/powerpoint/2010/main" val="855188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24</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Essais</a:t>
            </a:r>
          </a:p>
        </p:txBody>
      </p:sp>
      <p:pic>
        <p:nvPicPr>
          <p:cNvPr id="6" name="Image 5">
            <a:extLst>
              <a:ext uri="{FF2B5EF4-FFF2-40B4-BE49-F238E27FC236}">
                <a16:creationId xmlns:a16="http://schemas.microsoft.com/office/drawing/2014/main" id="{AC774C3B-49DD-2F27-8174-2CEBDA796A4A}"/>
              </a:ext>
            </a:extLst>
          </p:cNvPr>
          <p:cNvPicPr>
            <a:picLocks noChangeAspect="1"/>
          </p:cNvPicPr>
          <p:nvPr/>
        </p:nvPicPr>
        <p:blipFill>
          <a:blip r:embed="rId2"/>
          <a:stretch>
            <a:fillRect/>
          </a:stretch>
        </p:blipFill>
        <p:spPr>
          <a:xfrm>
            <a:off x="1" y="1353671"/>
            <a:ext cx="5593548" cy="3967837"/>
          </a:xfrm>
          <a:prstGeom prst="rect">
            <a:avLst/>
          </a:prstGeom>
        </p:spPr>
      </p:pic>
      <p:pic>
        <p:nvPicPr>
          <p:cNvPr id="9" name="Image 8">
            <a:extLst>
              <a:ext uri="{FF2B5EF4-FFF2-40B4-BE49-F238E27FC236}">
                <a16:creationId xmlns:a16="http://schemas.microsoft.com/office/drawing/2014/main" id="{2C87B974-16A0-CB23-5C61-E28A36EBF1B4}"/>
              </a:ext>
            </a:extLst>
          </p:cNvPr>
          <p:cNvPicPr>
            <a:picLocks noChangeAspect="1"/>
          </p:cNvPicPr>
          <p:nvPr/>
        </p:nvPicPr>
        <p:blipFill>
          <a:blip r:embed="rId3"/>
          <a:stretch>
            <a:fillRect/>
          </a:stretch>
        </p:blipFill>
        <p:spPr>
          <a:xfrm>
            <a:off x="6096000" y="1346082"/>
            <a:ext cx="5824455" cy="4165835"/>
          </a:xfrm>
          <a:prstGeom prst="rect">
            <a:avLst/>
          </a:prstGeom>
        </p:spPr>
      </p:pic>
    </p:spTree>
    <p:extLst>
      <p:ext uri="{BB962C8B-B14F-4D97-AF65-F5344CB8AC3E}">
        <p14:creationId xmlns:p14="http://schemas.microsoft.com/office/powerpoint/2010/main" val="76362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25</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6"/>
            <a:ext cx="8829981" cy="935654"/>
          </a:xfrm>
        </p:spPr>
        <p:txBody>
          <a:bodyPr>
            <a:normAutofit/>
          </a:bodyPr>
          <a:lstStyle/>
          <a:p>
            <a:r>
              <a:rPr lang="fr-FR" sz="5400">
                <a:highlight>
                  <a:srgbClr val="0000FF"/>
                </a:highlight>
              </a:rPr>
              <a:t>Essais</a:t>
            </a:r>
            <a:endParaRPr lang="fr-FR" sz="5400" dirty="0">
              <a:highlight>
                <a:srgbClr val="0000FF"/>
              </a:highlight>
            </a:endParaRPr>
          </a:p>
        </p:txBody>
      </p:sp>
      <p:pic>
        <p:nvPicPr>
          <p:cNvPr id="3" name="Image 2">
            <a:extLst>
              <a:ext uri="{FF2B5EF4-FFF2-40B4-BE49-F238E27FC236}">
                <a16:creationId xmlns:a16="http://schemas.microsoft.com/office/drawing/2014/main" id="{C2200A20-50D9-D951-D167-417C03EA7987}"/>
              </a:ext>
            </a:extLst>
          </p:cNvPr>
          <p:cNvPicPr>
            <a:picLocks noChangeAspect="1"/>
          </p:cNvPicPr>
          <p:nvPr/>
        </p:nvPicPr>
        <p:blipFill>
          <a:blip r:embed="rId2"/>
          <a:stretch>
            <a:fillRect/>
          </a:stretch>
        </p:blipFill>
        <p:spPr>
          <a:xfrm>
            <a:off x="-13274" y="1630181"/>
            <a:ext cx="6109274" cy="4215984"/>
          </a:xfrm>
          <a:prstGeom prst="rect">
            <a:avLst/>
          </a:prstGeom>
        </p:spPr>
      </p:pic>
      <p:pic>
        <p:nvPicPr>
          <p:cNvPr id="5" name="Image 4">
            <a:extLst>
              <a:ext uri="{FF2B5EF4-FFF2-40B4-BE49-F238E27FC236}">
                <a16:creationId xmlns:a16="http://schemas.microsoft.com/office/drawing/2014/main" id="{103AF3E4-889E-6D55-9150-80EDD6600941}"/>
              </a:ext>
            </a:extLst>
          </p:cNvPr>
          <p:cNvPicPr>
            <a:picLocks noChangeAspect="1"/>
          </p:cNvPicPr>
          <p:nvPr/>
        </p:nvPicPr>
        <p:blipFill>
          <a:blip r:embed="rId3"/>
          <a:stretch>
            <a:fillRect/>
          </a:stretch>
        </p:blipFill>
        <p:spPr>
          <a:xfrm>
            <a:off x="6277910" y="1186098"/>
            <a:ext cx="5914090" cy="4215985"/>
          </a:xfrm>
          <a:prstGeom prst="rect">
            <a:avLst/>
          </a:prstGeom>
        </p:spPr>
      </p:pic>
    </p:spTree>
    <p:extLst>
      <p:ext uri="{BB962C8B-B14F-4D97-AF65-F5344CB8AC3E}">
        <p14:creationId xmlns:p14="http://schemas.microsoft.com/office/powerpoint/2010/main" val="2227303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26</a:t>
            </a:fld>
            <a:endParaRPr lang="en-US"/>
          </a:p>
        </p:txBody>
      </p:sp>
      <p:sp>
        <p:nvSpPr>
          <p:cNvPr id="8" name="Titre 1">
            <a:extLst>
              <a:ext uri="{FF2B5EF4-FFF2-40B4-BE49-F238E27FC236}">
                <a16:creationId xmlns:a16="http://schemas.microsoft.com/office/drawing/2014/main" id="{8992CDDA-0410-D691-AB74-FB41DAD326B1}"/>
              </a:ext>
            </a:extLst>
          </p:cNvPr>
          <p:cNvSpPr>
            <a:spLocks noGrp="1"/>
          </p:cNvSpPr>
          <p:nvPr>
            <p:ph type="title"/>
          </p:nvPr>
        </p:nvSpPr>
        <p:spPr>
          <a:xfrm>
            <a:off x="2032894" y="2961173"/>
            <a:ext cx="8829981" cy="935654"/>
          </a:xfrm>
        </p:spPr>
        <p:txBody>
          <a:bodyPr>
            <a:noAutofit/>
          </a:bodyPr>
          <a:lstStyle/>
          <a:p>
            <a:r>
              <a:rPr lang="fr-FR" sz="7200" dirty="0">
                <a:highlight>
                  <a:srgbClr val="0000FF"/>
                </a:highlight>
              </a:rPr>
              <a:t>Simulation de Stabilité</a:t>
            </a:r>
          </a:p>
        </p:txBody>
      </p:sp>
    </p:spTree>
    <p:extLst>
      <p:ext uri="{BB962C8B-B14F-4D97-AF65-F5344CB8AC3E}">
        <p14:creationId xmlns:p14="http://schemas.microsoft.com/office/powerpoint/2010/main" val="3456518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27</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7"/>
            <a:ext cx="6281565" cy="995265"/>
          </a:xfrm>
        </p:spPr>
        <p:txBody>
          <a:bodyPr>
            <a:normAutofit/>
          </a:bodyPr>
          <a:lstStyle/>
          <a:p>
            <a:r>
              <a:rPr lang="fr-FR" sz="5400">
                <a:highlight>
                  <a:srgbClr val="0000FF"/>
                </a:highlight>
              </a:rPr>
              <a:t>Simulation de stabilité</a:t>
            </a:r>
            <a:endParaRPr lang="fr-FR" sz="5400" dirty="0">
              <a:highlight>
                <a:srgbClr val="0000FF"/>
              </a:highlight>
            </a:endParaRPr>
          </a:p>
        </p:txBody>
      </p:sp>
      <p:pic>
        <p:nvPicPr>
          <p:cNvPr id="6" name="Image 5">
            <a:extLst>
              <a:ext uri="{FF2B5EF4-FFF2-40B4-BE49-F238E27FC236}">
                <a16:creationId xmlns:a16="http://schemas.microsoft.com/office/drawing/2014/main" id="{6306F901-51C1-FA9D-823B-992504AD45A3}"/>
              </a:ext>
            </a:extLst>
          </p:cNvPr>
          <p:cNvPicPr>
            <a:picLocks noChangeAspect="1"/>
          </p:cNvPicPr>
          <p:nvPr/>
        </p:nvPicPr>
        <p:blipFill>
          <a:blip r:embed="rId2"/>
          <a:stretch>
            <a:fillRect/>
          </a:stretch>
        </p:blipFill>
        <p:spPr>
          <a:xfrm>
            <a:off x="10434" y="1597767"/>
            <a:ext cx="4929501" cy="3430987"/>
          </a:xfrm>
          <a:prstGeom prst="rect">
            <a:avLst/>
          </a:prstGeom>
        </p:spPr>
      </p:pic>
      <p:pic>
        <p:nvPicPr>
          <p:cNvPr id="12" name="Image 11">
            <a:extLst>
              <a:ext uri="{FF2B5EF4-FFF2-40B4-BE49-F238E27FC236}">
                <a16:creationId xmlns:a16="http://schemas.microsoft.com/office/drawing/2014/main" id="{EF99A486-921B-9E4F-3D20-58DAAB4CFC3E}"/>
              </a:ext>
            </a:extLst>
          </p:cNvPr>
          <p:cNvPicPr>
            <a:picLocks noChangeAspect="1"/>
          </p:cNvPicPr>
          <p:nvPr/>
        </p:nvPicPr>
        <p:blipFill>
          <a:blip r:embed="rId3"/>
          <a:stretch>
            <a:fillRect/>
          </a:stretch>
        </p:blipFill>
        <p:spPr>
          <a:xfrm>
            <a:off x="4957690" y="3625265"/>
            <a:ext cx="5025110" cy="3257319"/>
          </a:xfrm>
          <a:prstGeom prst="rect">
            <a:avLst/>
          </a:prstGeom>
        </p:spPr>
      </p:pic>
      <p:pic>
        <p:nvPicPr>
          <p:cNvPr id="3" name="Image 2">
            <a:extLst>
              <a:ext uri="{FF2B5EF4-FFF2-40B4-BE49-F238E27FC236}">
                <a16:creationId xmlns:a16="http://schemas.microsoft.com/office/drawing/2014/main" id="{BE4B287B-79B8-86EC-A11A-8B6933A11A40}"/>
              </a:ext>
            </a:extLst>
          </p:cNvPr>
          <p:cNvPicPr>
            <a:picLocks noChangeAspect="1"/>
          </p:cNvPicPr>
          <p:nvPr/>
        </p:nvPicPr>
        <p:blipFill>
          <a:blip r:embed="rId4"/>
          <a:stretch>
            <a:fillRect/>
          </a:stretch>
        </p:blipFill>
        <p:spPr>
          <a:xfrm>
            <a:off x="7041273" y="105454"/>
            <a:ext cx="5025110" cy="3257319"/>
          </a:xfrm>
          <a:prstGeom prst="rect">
            <a:avLst/>
          </a:prstGeom>
        </p:spPr>
      </p:pic>
      <p:sp>
        <p:nvSpPr>
          <p:cNvPr id="5" name="ZoneTexte 4">
            <a:extLst>
              <a:ext uri="{FF2B5EF4-FFF2-40B4-BE49-F238E27FC236}">
                <a16:creationId xmlns:a16="http://schemas.microsoft.com/office/drawing/2014/main" id="{6F307CD2-D9BB-C6EF-023F-59EC12C17C6B}"/>
              </a:ext>
            </a:extLst>
          </p:cNvPr>
          <p:cNvSpPr txBox="1"/>
          <p:nvPr/>
        </p:nvSpPr>
        <p:spPr>
          <a:xfrm>
            <a:off x="2507980" y="5988268"/>
            <a:ext cx="2449710" cy="369332"/>
          </a:xfrm>
          <a:prstGeom prst="rect">
            <a:avLst/>
          </a:prstGeom>
          <a:noFill/>
        </p:spPr>
        <p:txBody>
          <a:bodyPr wrap="none" rtlCol="0">
            <a:spAutoFit/>
          </a:bodyPr>
          <a:lstStyle/>
          <a:p>
            <a:r>
              <a:rPr lang="fr-FR" dirty="0">
                <a:highlight>
                  <a:srgbClr val="B14AFF"/>
                </a:highlight>
              </a:rPr>
              <a:t>Avec itération RFM -&gt;</a:t>
            </a:r>
          </a:p>
        </p:txBody>
      </p:sp>
      <p:sp>
        <p:nvSpPr>
          <p:cNvPr id="7" name="ZoneTexte 6">
            <a:extLst>
              <a:ext uri="{FF2B5EF4-FFF2-40B4-BE49-F238E27FC236}">
                <a16:creationId xmlns:a16="http://schemas.microsoft.com/office/drawing/2014/main" id="{90FB7582-A6A4-6FD5-04B3-617E607CD017}"/>
              </a:ext>
            </a:extLst>
          </p:cNvPr>
          <p:cNvSpPr txBox="1"/>
          <p:nvPr/>
        </p:nvSpPr>
        <p:spPr>
          <a:xfrm>
            <a:off x="4163562" y="1097189"/>
            <a:ext cx="2877711" cy="369332"/>
          </a:xfrm>
          <a:prstGeom prst="rect">
            <a:avLst/>
          </a:prstGeom>
          <a:noFill/>
        </p:spPr>
        <p:txBody>
          <a:bodyPr wrap="none" rtlCol="0">
            <a:spAutoFit/>
          </a:bodyPr>
          <a:lstStyle/>
          <a:p>
            <a:r>
              <a:rPr lang="fr-FR" dirty="0">
                <a:highlight>
                  <a:srgbClr val="B14AFF"/>
                </a:highlight>
              </a:rPr>
              <a:t>Avec Dataframe clients -&gt;</a:t>
            </a:r>
          </a:p>
        </p:txBody>
      </p:sp>
    </p:spTree>
    <p:extLst>
      <p:ext uri="{BB962C8B-B14F-4D97-AF65-F5344CB8AC3E}">
        <p14:creationId xmlns:p14="http://schemas.microsoft.com/office/powerpoint/2010/main" val="665951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28</a:t>
            </a:fld>
            <a:endParaRPr lang="en-US"/>
          </a:p>
        </p:txBody>
      </p:sp>
      <p:sp>
        <p:nvSpPr>
          <p:cNvPr id="2" name="Titre 1">
            <a:extLst>
              <a:ext uri="{FF2B5EF4-FFF2-40B4-BE49-F238E27FC236}">
                <a16:creationId xmlns:a16="http://schemas.microsoft.com/office/drawing/2014/main" id="{770D3152-F86A-8B13-9A9C-8A217F51C7A4}"/>
              </a:ext>
            </a:extLst>
          </p:cNvPr>
          <p:cNvSpPr>
            <a:spLocks noGrp="1"/>
          </p:cNvSpPr>
          <p:nvPr>
            <p:ph type="title"/>
          </p:nvPr>
        </p:nvSpPr>
        <p:spPr>
          <a:xfrm>
            <a:off x="280600" y="-45007"/>
            <a:ext cx="6281565" cy="995265"/>
          </a:xfrm>
        </p:spPr>
        <p:txBody>
          <a:bodyPr>
            <a:normAutofit/>
          </a:bodyPr>
          <a:lstStyle/>
          <a:p>
            <a:r>
              <a:rPr lang="fr-FR" sz="5400" dirty="0">
                <a:highlight>
                  <a:srgbClr val="0000FF"/>
                </a:highlight>
              </a:rPr>
              <a:t>Conclusion</a:t>
            </a:r>
          </a:p>
        </p:txBody>
      </p:sp>
      <p:sp>
        <p:nvSpPr>
          <p:cNvPr id="5" name="ZoneTexte 4">
            <a:extLst>
              <a:ext uri="{FF2B5EF4-FFF2-40B4-BE49-F238E27FC236}">
                <a16:creationId xmlns:a16="http://schemas.microsoft.com/office/drawing/2014/main" id="{A2352226-6A3D-8C88-FF1F-81BDC5D16B7E}"/>
              </a:ext>
            </a:extLst>
          </p:cNvPr>
          <p:cNvSpPr txBox="1"/>
          <p:nvPr/>
        </p:nvSpPr>
        <p:spPr>
          <a:xfrm>
            <a:off x="593125" y="1997839"/>
            <a:ext cx="11306432" cy="3416320"/>
          </a:xfrm>
          <a:prstGeom prst="rect">
            <a:avLst/>
          </a:prstGeom>
          <a:noFill/>
        </p:spPr>
        <p:txBody>
          <a:bodyPr wrap="square" rtlCol="0">
            <a:spAutoFit/>
          </a:bodyPr>
          <a:lstStyle/>
          <a:p>
            <a:r>
              <a:rPr lang="fr-FR" dirty="0">
                <a:solidFill>
                  <a:srgbClr val="000000"/>
                </a:solidFill>
                <a:effectLst/>
                <a:latin typeface="Helvetica Neue" panose="02000503000000020004" pitchFamily="2" charset="0"/>
              </a:rPr>
              <a:t>On peux donc conclure : </a:t>
            </a:r>
          </a:p>
          <a:p>
            <a:endParaRPr lang="fr-FR" dirty="0">
              <a:solidFill>
                <a:srgbClr val="000000"/>
              </a:solidFill>
              <a:effectLst/>
              <a:latin typeface="Helvetica Neue" panose="02000503000000020004" pitchFamily="2" charset="0"/>
            </a:endParaRPr>
          </a:p>
          <a:p>
            <a:pPr marL="285750" indent="-285750">
              <a:buFontTx/>
              <a:buChar char="-"/>
            </a:pPr>
            <a:r>
              <a:rPr lang="fr-FR" dirty="0">
                <a:solidFill>
                  <a:srgbClr val="000000"/>
                </a:solidFill>
                <a:effectLst/>
                <a:latin typeface="Helvetica Neue" panose="02000503000000020004" pitchFamily="2" charset="0"/>
              </a:rPr>
              <a:t>les algorithme no supervisée tel que Kmeans, CAH, et DBSCAN :</a:t>
            </a:r>
          </a:p>
          <a:p>
            <a:endParaRPr lang="fr-FR" dirty="0">
              <a:solidFill>
                <a:srgbClr val="000000"/>
              </a:solidFill>
              <a:effectLst/>
              <a:latin typeface="Helvetica Neue" panose="02000503000000020004" pitchFamily="2" charset="0"/>
            </a:endParaRPr>
          </a:p>
          <a:p>
            <a:pPr marL="285750" indent="-285750">
              <a:buFontTx/>
              <a:buChar char="-"/>
            </a:pPr>
            <a:r>
              <a:rPr lang="fr-FR" dirty="0">
                <a:solidFill>
                  <a:srgbClr val="000000"/>
                </a:solidFill>
                <a:effectLst/>
                <a:latin typeface="Helvetica Neue" panose="02000503000000020004" pitchFamily="2" charset="0"/>
              </a:rPr>
              <a:t>DBSCAN cherche changement du densité il est moins efficace quand on à les concentration de données, donc autant rester avec Kmeans et CAH mais le mieux est Kmeans, </a:t>
            </a:r>
          </a:p>
          <a:p>
            <a:endParaRPr lang="fr-FR" dirty="0">
              <a:solidFill>
                <a:srgbClr val="000000"/>
              </a:solidFill>
              <a:effectLst/>
              <a:latin typeface="Helvetica Neue" panose="02000503000000020004" pitchFamily="2" charset="0"/>
            </a:endParaRPr>
          </a:p>
          <a:p>
            <a:br>
              <a:rPr lang="fr-FR" dirty="0">
                <a:solidFill>
                  <a:srgbClr val="000000"/>
                </a:solidFill>
                <a:effectLst/>
                <a:latin typeface="Helvetica Neue" panose="02000503000000020004" pitchFamily="2" charset="0"/>
              </a:rPr>
            </a:br>
            <a:r>
              <a:rPr lang="fr-FR" dirty="0">
                <a:solidFill>
                  <a:srgbClr val="000000"/>
                </a:solidFill>
                <a:effectLst/>
                <a:latin typeface="Helvetica Neue" panose="02000503000000020004" pitchFamily="2" charset="0"/>
              </a:rPr>
              <a:t>Ensuite avec Kmeans on a fais notre simulation pour savoir à partir de combien de temps faut refaire notre modèle et on a vu via le graphique du score qu’il est devenue obsolète à partir de 1 mois et demi sois 6 semaine.</a:t>
            </a:r>
          </a:p>
          <a:p>
            <a:endParaRPr lang="fr-FR" dirty="0"/>
          </a:p>
        </p:txBody>
      </p:sp>
    </p:spTree>
    <p:extLst>
      <p:ext uri="{BB962C8B-B14F-4D97-AF65-F5344CB8AC3E}">
        <p14:creationId xmlns:p14="http://schemas.microsoft.com/office/powerpoint/2010/main" val="178349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09A173B4-0560-A9B3-C631-4938DFADC541}"/>
              </a:ext>
            </a:extLst>
          </p:cNvPr>
          <p:cNvSpPr/>
          <p:nvPr/>
        </p:nvSpPr>
        <p:spPr>
          <a:xfrm rot="21077242">
            <a:off x="-5639722" y="-2290889"/>
            <a:ext cx="13525323" cy="10662537"/>
          </a:xfrm>
          <a:prstGeom prst="triangle">
            <a:avLst/>
          </a:prstGeom>
          <a:solidFill>
            <a:srgbClr val="B14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3C6D59AC-E888-DE7D-CD17-2D3DB1353A4B}"/>
              </a:ext>
            </a:extLst>
          </p:cNvPr>
          <p:cNvPicPr>
            <a:picLocks noChangeAspect="1"/>
          </p:cNvPicPr>
          <p:nvPr/>
        </p:nvPicPr>
        <p:blipFill>
          <a:blip r:embed="rId2"/>
          <a:stretch>
            <a:fillRect/>
          </a:stretch>
        </p:blipFill>
        <p:spPr>
          <a:xfrm>
            <a:off x="290218" y="2139964"/>
            <a:ext cx="3705225" cy="2074926"/>
          </a:xfrm>
          <a:prstGeom prst="rect">
            <a:avLst/>
          </a:prstGeom>
        </p:spPr>
      </p:pic>
      <p:pic>
        <p:nvPicPr>
          <p:cNvPr id="8" name="Image 7">
            <a:extLst>
              <a:ext uri="{FF2B5EF4-FFF2-40B4-BE49-F238E27FC236}">
                <a16:creationId xmlns:a16="http://schemas.microsoft.com/office/drawing/2014/main" id="{A232F6B7-5FE5-E918-8EFD-AD31FF3445B4}"/>
              </a:ext>
            </a:extLst>
          </p:cNvPr>
          <p:cNvPicPr>
            <a:picLocks noChangeAspect="1"/>
          </p:cNvPicPr>
          <p:nvPr/>
        </p:nvPicPr>
        <p:blipFill>
          <a:blip r:embed="rId3"/>
          <a:stretch>
            <a:fillRect/>
          </a:stretch>
        </p:blipFill>
        <p:spPr>
          <a:xfrm>
            <a:off x="1660314" y="4498982"/>
            <a:ext cx="4242365" cy="2074926"/>
          </a:xfrm>
          <a:prstGeom prst="rect">
            <a:avLst/>
          </a:prstGeom>
        </p:spPr>
      </p:pic>
      <p:sp>
        <p:nvSpPr>
          <p:cNvPr id="9" name="Titre 1">
            <a:extLst>
              <a:ext uri="{FF2B5EF4-FFF2-40B4-BE49-F238E27FC236}">
                <a16:creationId xmlns:a16="http://schemas.microsoft.com/office/drawing/2014/main" id="{D1342B0A-C16A-8564-91EC-CCADBF22D2D3}"/>
              </a:ext>
            </a:extLst>
          </p:cNvPr>
          <p:cNvSpPr txBox="1">
            <a:spLocks/>
          </p:cNvSpPr>
          <p:nvPr/>
        </p:nvSpPr>
        <p:spPr>
          <a:xfrm>
            <a:off x="7771386" y="1738773"/>
            <a:ext cx="6307200" cy="2185200"/>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fr-FR" sz="5400" dirty="0"/>
              <a:t>Merci</a:t>
            </a:r>
          </a:p>
        </p:txBody>
      </p:sp>
    </p:spTree>
    <p:extLst>
      <p:ext uri="{BB962C8B-B14F-4D97-AF65-F5344CB8AC3E}">
        <p14:creationId xmlns:p14="http://schemas.microsoft.com/office/powerpoint/2010/main" val="41394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59913-CF37-31CD-2194-10205FC8ED73}"/>
              </a:ext>
            </a:extLst>
          </p:cNvPr>
          <p:cNvSpPr>
            <a:spLocks noGrp="1"/>
          </p:cNvSpPr>
          <p:nvPr>
            <p:ph type="title"/>
          </p:nvPr>
        </p:nvSpPr>
        <p:spPr>
          <a:xfrm>
            <a:off x="1152818" y="0"/>
            <a:ext cx="8829981" cy="935654"/>
          </a:xfrm>
        </p:spPr>
        <p:txBody>
          <a:bodyPr>
            <a:normAutofit/>
          </a:bodyPr>
          <a:lstStyle/>
          <a:p>
            <a:r>
              <a:rPr lang="fr-FR" sz="5400" dirty="0">
                <a:highlight>
                  <a:srgbClr val="0000FF"/>
                </a:highlight>
              </a:rPr>
              <a:t>Présentation</a:t>
            </a:r>
          </a:p>
        </p:txBody>
      </p:sp>
      <p:sp>
        <p:nvSpPr>
          <p:cNvPr id="5" name="ZoneTexte 4">
            <a:extLst>
              <a:ext uri="{FF2B5EF4-FFF2-40B4-BE49-F238E27FC236}">
                <a16:creationId xmlns:a16="http://schemas.microsoft.com/office/drawing/2014/main" id="{764426FE-7268-5B37-ABD3-D45983C67851}"/>
              </a:ext>
            </a:extLst>
          </p:cNvPr>
          <p:cNvSpPr txBox="1"/>
          <p:nvPr/>
        </p:nvSpPr>
        <p:spPr>
          <a:xfrm>
            <a:off x="3386138" y="-528638"/>
            <a:ext cx="184731" cy="369332"/>
          </a:xfrm>
          <a:prstGeom prst="rect">
            <a:avLst/>
          </a:prstGeom>
          <a:noFill/>
        </p:spPr>
        <p:txBody>
          <a:bodyPr wrap="none" rtlCol="0">
            <a:spAutoFit/>
          </a:bodyPr>
          <a:lstStyle/>
          <a:p>
            <a:endParaRPr lang="fr-FR" dirty="0"/>
          </a:p>
        </p:txBody>
      </p:sp>
      <p:sp>
        <p:nvSpPr>
          <p:cNvPr id="8" name="Espace réservé du numéro de diapositive 7">
            <a:extLst>
              <a:ext uri="{FF2B5EF4-FFF2-40B4-BE49-F238E27FC236}">
                <a16:creationId xmlns:a16="http://schemas.microsoft.com/office/drawing/2014/main" id="{A49DE750-D5AE-371B-1CE2-32E6C370396C}"/>
              </a:ext>
            </a:extLst>
          </p:cNvPr>
          <p:cNvSpPr>
            <a:spLocks noGrp="1"/>
          </p:cNvSpPr>
          <p:nvPr>
            <p:ph type="sldNum" sz="quarter" idx="12"/>
          </p:nvPr>
        </p:nvSpPr>
        <p:spPr/>
        <p:txBody>
          <a:bodyPr/>
          <a:lstStyle/>
          <a:p>
            <a:fld id="{FF2BD96E-3838-45D2-9031-D3AF67C920A5}" type="slidenum">
              <a:rPr lang="en-US" smtClean="0"/>
              <a:t>3</a:t>
            </a:fld>
            <a:endParaRPr lang="en-US"/>
          </a:p>
        </p:txBody>
      </p:sp>
      <p:sp>
        <p:nvSpPr>
          <p:cNvPr id="10" name="ZoneTexte 9">
            <a:extLst>
              <a:ext uri="{FF2B5EF4-FFF2-40B4-BE49-F238E27FC236}">
                <a16:creationId xmlns:a16="http://schemas.microsoft.com/office/drawing/2014/main" id="{BBD03BD8-803A-9783-BBF4-ABCB494008C1}"/>
              </a:ext>
            </a:extLst>
          </p:cNvPr>
          <p:cNvSpPr txBox="1"/>
          <p:nvPr/>
        </p:nvSpPr>
        <p:spPr>
          <a:xfrm>
            <a:off x="108179" y="1522470"/>
            <a:ext cx="12083821" cy="4524315"/>
          </a:xfrm>
          <a:prstGeom prst="rect">
            <a:avLst/>
          </a:prstGeom>
          <a:noFill/>
        </p:spPr>
        <p:txBody>
          <a:bodyPr wrap="none" rtlCol="0">
            <a:spAutoFit/>
          </a:bodyPr>
          <a:lstStyle/>
          <a:p>
            <a:r>
              <a:rPr lang="fr-FR" b="0" i="0" dirty="0">
                <a:solidFill>
                  <a:srgbClr val="271A38"/>
                </a:solidFill>
                <a:effectLst/>
                <a:latin typeface="Inter"/>
              </a:rPr>
              <a:t>Nous somme consultant pour </a:t>
            </a:r>
            <a:r>
              <a:rPr lang="fr-FR" b="0" i="0" dirty="0">
                <a:solidFill>
                  <a:srgbClr val="271A38"/>
                </a:solidFill>
                <a:effectLst/>
                <a:highlight>
                  <a:srgbClr val="B14AFF"/>
                </a:highlight>
                <a:latin typeface="Inter"/>
              </a:rPr>
              <a:t>Olist</a:t>
            </a:r>
            <a:r>
              <a:rPr lang="fr-FR" b="0" i="0" dirty="0">
                <a:solidFill>
                  <a:srgbClr val="271A38"/>
                </a:solidFill>
                <a:effectLst/>
                <a:latin typeface="Inter"/>
              </a:rPr>
              <a:t>, une entreprise brésilienne qui propose une solution de vente sur les marketplaces en ligne.</a:t>
            </a:r>
          </a:p>
          <a:p>
            <a:endParaRPr lang="fr-FR" dirty="0">
              <a:latin typeface="Inter"/>
            </a:endParaRPr>
          </a:p>
          <a:p>
            <a:pPr algn="l"/>
            <a:endParaRPr lang="fr-FR" dirty="0">
              <a:latin typeface="Inter"/>
            </a:endParaRPr>
          </a:p>
          <a:p>
            <a:pPr algn="l"/>
            <a:r>
              <a:rPr lang="fr-FR" i="0" dirty="0">
                <a:effectLst/>
                <a:latin typeface="Inter"/>
              </a:rPr>
              <a:t>Olist souhaite que nous fournissons à ses équipes d'e-commerce une segmentation des clients qu’elles pourront utiliser </a:t>
            </a:r>
          </a:p>
          <a:p>
            <a:pPr algn="l"/>
            <a:r>
              <a:rPr lang="fr-FR" i="0" dirty="0">
                <a:effectLst/>
                <a:latin typeface="Inter"/>
              </a:rPr>
              <a:t>au quotidien pour leurs campagnes de communication.</a:t>
            </a:r>
          </a:p>
          <a:p>
            <a:pPr algn="l"/>
            <a:endParaRPr lang="fr-FR" i="0" dirty="0">
              <a:effectLst/>
              <a:latin typeface="Inter"/>
            </a:endParaRPr>
          </a:p>
          <a:p>
            <a:pPr algn="l"/>
            <a:endParaRPr lang="fr-FR" dirty="0">
              <a:latin typeface="Inter"/>
            </a:endParaRPr>
          </a:p>
          <a:p>
            <a:pPr algn="l"/>
            <a:endParaRPr lang="fr-FR" i="0" dirty="0">
              <a:effectLst/>
              <a:highlight>
                <a:srgbClr val="B14AFF"/>
              </a:highlight>
              <a:latin typeface="Inter"/>
            </a:endParaRPr>
          </a:p>
          <a:p>
            <a:pPr algn="l"/>
            <a:r>
              <a:rPr lang="fr-FR" dirty="0">
                <a:highlight>
                  <a:srgbClr val="B14AFF"/>
                </a:highlight>
                <a:latin typeface="Inter"/>
              </a:rPr>
              <a:t>OBJECTIF : </a:t>
            </a:r>
          </a:p>
          <a:p>
            <a:pPr algn="l"/>
            <a:endParaRPr lang="fr-FR" i="0" dirty="0">
              <a:effectLst/>
              <a:latin typeface="Inter"/>
            </a:endParaRPr>
          </a:p>
          <a:p>
            <a:pPr algn="l"/>
            <a:r>
              <a:rPr lang="fr-FR" i="0" dirty="0">
                <a:effectLst/>
                <a:latin typeface="Inter"/>
              </a:rPr>
              <a:t>L’ objectif est de comprendre les différents types d’utilisateurs grâce à leur comportement et à leurs données personnelles.</a:t>
            </a:r>
          </a:p>
          <a:p>
            <a:pPr algn="l"/>
            <a:endParaRPr lang="fr-FR" i="0" dirty="0">
              <a:effectLst/>
              <a:latin typeface="Inter"/>
            </a:endParaRPr>
          </a:p>
          <a:p>
            <a:pPr algn="l"/>
            <a:r>
              <a:rPr lang="fr-FR" i="0" dirty="0">
                <a:effectLst/>
                <a:latin typeface="Inter"/>
              </a:rPr>
              <a:t>On dois  fournir à l’équipe marketing une description actionnable de notre segmentation et de sa logique</a:t>
            </a:r>
          </a:p>
          <a:p>
            <a:pPr algn="l"/>
            <a:r>
              <a:rPr lang="fr-FR" i="0" dirty="0">
                <a:effectLst/>
                <a:latin typeface="Inter"/>
              </a:rPr>
              <a:t>pour une utilisation optimale, ainsi qu’une proposition de contrat de maintenance basée sur une analyse </a:t>
            </a:r>
          </a:p>
          <a:p>
            <a:pPr algn="l"/>
            <a:r>
              <a:rPr lang="fr-FR" i="0" dirty="0">
                <a:effectLst/>
                <a:latin typeface="Inter"/>
              </a:rPr>
              <a:t>de la stabilité des segments au cours du temps.</a:t>
            </a:r>
          </a:p>
          <a:p>
            <a:endParaRPr lang="fr-FR" dirty="0"/>
          </a:p>
        </p:txBody>
      </p:sp>
    </p:spTree>
    <p:extLst>
      <p:ext uri="{BB962C8B-B14F-4D97-AF65-F5344CB8AC3E}">
        <p14:creationId xmlns:p14="http://schemas.microsoft.com/office/powerpoint/2010/main" val="70881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59913-CF37-31CD-2194-10205FC8ED73}"/>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5" name="ZoneTexte 4">
            <a:extLst>
              <a:ext uri="{FF2B5EF4-FFF2-40B4-BE49-F238E27FC236}">
                <a16:creationId xmlns:a16="http://schemas.microsoft.com/office/drawing/2014/main" id="{764426FE-7268-5B37-ABD3-D45983C67851}"/>
              </a:ext>
            </a:extLst>
          </p:cNvPr>
          <p:cNvSpPr txBox="1"/>
          <p:nvPr/>
        </p:nvSpPr>
        <p:spPr>
          <a:xfrm>
            <a:off x="3386138" y="-528638"/>
            <a:ext cx="184731" cy="369332"/>
          </a:xfrm>
          <a:prstGeom prst="rect">
            <a:avLst/>
          </a:prstGeom>
          <a:noFill/>
        </p:spPr>
        <p:txBody>
          <a:bodyPr wrap="none" rtlCol="0">
            <a:spAutoFit/>
          </a:bodyPr>
          <a:lstStyle/>
          <a:p>
            <a:endParaRPr lang="fr-FR" dirty="0"/>
          </a:p>
        </p:txBody>
      </p:sp>
      <p:sp>
        <p:nvSpPr>
          <p:cNvPr id="8" name="Espace réservé du numéro de diapositive 7">
            <a:extLst>
              <a:ext uri="{FF2B5EF4-FFF2-40B4-BE49-F238E27FC236}">
                <a16:creationId xmlns:a16="http://schemas.microsoft.com/office/drawing/2014/main" id="{A49DE750-D5AE-371B-1CE2-32E6C370396C}"/>
              </a:ext>
            </a:extLst>
          </p:cNvPr>
          <p:cNvSpPr>
            <a:spLocks noGrp="1"/>
          </p:cNvSpPr>
          <p:nvPr>
            <p:ph type="sldNum" sz="quarter" idx="12"/>
          </p:nvPr>
        </p:nvSpPr>
        <p:spPr/>
        <p:txBody>
          <a:bodyPr/>
          <a:lstStyle/>
          <a:p>
            <a:fld id="{FF2BD96E-3838-45D2-9031-D3AF67C920A5}" type="slidenum">
              <a:rPr lang="en-US" smtClean="0"/>
              <a:t>4</a:t>
            </a:fld>
            <a:endParaRPr lang="en-US"/>
          </a:p>
        </p:txBody>
      </p:sp>
      <p:graphicFrame>
        <p:nvGraphicFramePr>
          <p:cNvPr id="6" name="Diagramme 5">
            <a:extLst>
              <a:ext uri="{FF2B5EF4-FFF2-40B4-BE49-F238E27FC236}">
                <a16:creationId xmlns:a16="http://schemas.microsoft.com/office/drawing/2014/main" id="{10EED022-AE76-9245-1B67-044E01A93DB4}"/>
              </a:ext>
            </a:extLst>
          </p:cNvPr>
          <p:cNvGraphicFramePr/>
          <p:nvPr>
            <p:extLst>
              <p:ext uri="{D42A27DB-BD31-4B8C-83A1-F6EECF244321}">
                <p14:modId xmlns:p14="http://schemas.microsoft.com/office/powerpoint/2010/main" val="3993220822"/>
              </p:ext>
            </p:extLst>
          </p:nvPr>
        </p:nvGraphicFramePr>
        <p:xfrm>
          <a:off x="280600" y="935654"/>
          <a:ext cx="10882700" cy="5683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a:extLst>
              <a:ext uri="{FF2B5EF4-FFF2-40B4-BE49-F238E27FC236}">
                <a16:creationId xmlns:a16="http://schemas.microsoft.com/office/drawing/2014/main" id="{E4A49DA0-D1C1-7E39-9D2B-12C5635446B2}"/>
              </a:ext>
            </a:extLst>
          </p:cNvPr>
          <p:cNvSpPr txBox="1"/>
          <p:nvPr/>
        </p:nvSpPr>
        <p:spPr>
          <a:xfrm>
            <a:off x="12096750" y="3143250"/>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8216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3543EDD-8E14-75B4-A9EC-F9110644C700}"/>
              </a:ext>
            </a:extLst>
          </p:cNvPr>
          <p:cNvSpPr>
            <a:spLocks noGrp="1"/>
          </p:cNvSpPr>
          <p:nvPr>
            <p:ph type="sldNum" sz="quarter" idx="12"/>
          </p:nvPr>
        </p:nvSpPr>
        <p:spPr/>
        <p:txBody>
          <a:bodyPr/>
          <a:lstStyle/>
          <a:p>
            <a:fld id="{FF2BD96E-3838-45D2-9031-D3AF67C920A5}" type="slidenum">
              <a:rPr lang="en-US" smtClean="0"/>
              <a:t>5</a:t>
            </a:fld>
            <a:endParaRPr lang="en-US"/>
          </a:p>
        </p:txBody>
      </p:sp>
      <p:sp>
        <p:nvSpPr>
          <p:cNvPr id="5" name="Titre 1">
            <a:extLst>
              <a:ext uri="{FF2B5EF4-FFF2-40B4-BE49-F238E27FC236}">
                <a16:creationId xmlns:a16="http://schemas.microsoft.com/office/drawing/2014/main" id="{CFFEC7C5-616C-9E9C-2898-22BB7E1C7A57}"/>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7" name="ZoneTexte 6">
            <a:extLst>
              <a:ext uri="{FF2B5EF4-FFF2-40B4-BE49-F238E27FC236}">
                <a16:creationId xmlns:a16="http://schemas.microsoft.com/office/drawing/2014/main" id="{2C242B1D-C44E-ABC9-5D11-8348F22B9EB2}"/>
              </a:ext>
            </a:extLst>
          </p:cNvPr>
          <p:cNvSpPr txBox="1"/>
          <p:nvPr/>
        </p:nvSpPr>
        <p:spPr>
          <a:xfrm>
            <a:off x="280600" y="1084183"/>
            <a:ext cx="8629650" cy="3139321"/>
          </a:xfrm>
          <a:prstGeom prst="rect">
            <a:avLst/>
          </a:prstGeom>
          <a:noFill/>
        </p:spPr>
        <p:txBody>
          <a:bodyPr wrap="square" rtlCol="0">
            <a:spAutoFit/>
          </a:bodyPr>
          <a:lstStyle/>
          <a:p>
            <a:r>
              <a:rPr lang="fr-FR" dirty="0">
                <a:highlight>
                  <a:srgbClr val="B14AFF"/>
                </a:highlight>
              </a:rPr>
              <a:t>Etapes du  feature Engineering:</a:t>
            </a:r>
          </a:p>
          <a:p>
            <a:endParaRPr lang="fr-FR" dirty="0"/>
          </a:p>
          <a:p>
            <a:r>
              <a:rPr lang="fr-FR" dirty="0"/>
              <a:t>Pour notre Dataframe finale qui va nous servir comme bases pour pouvoir continuer notre exploration et notre jeu de données, on va sélectionner les colonnes qui vont nous permettre d’avoir une segmentation RFM: </a:t>
            </a:r>
          </a:p>
          <a:p>
            <a:endParaRPr lang="fr-FR" dirty="0"/>
          </a:p>
          <a:p>
            <a:pPr marL="285750" indent="-285750">
              <a:buFontTx/>
              <a:buChar char="-"/>
            </a:pPr>
            <a:r>
              <a:rPr lang="fr-FR" dirty="0">
                <a:highlight>
                  <a:srgbClr val="B14AFF"/>
                </a:highlight>
              </a:rPr>
              <a:t>Récence</a:t>
            </a:r>
          </a:p>
          <a:p>
            <a:pPr marL="285750" indent="-285750">
              <a:buFontTx/>
              <a:buChar char="-"/>
            </a:pPr>
            <a:endParaRPr lang="fr-FR" dirty="0">
              <a:highlight>
                <a:srgbClr val="FF00FF"/>
              </a:highlight>
            </a:endParaRPr>
          </a:p>
          <a:p>
            <a:pPr marL="285750" indent="-285750">
              <a:buFontTx/>
              <a:buChar char="-"/>
            </a:pPr>
            <a:r>
              <a:rPr lang="fr-FR" dirty="0">
                <a:highlight>
                  <a:srgbClr val="B14AFF"/>
                </a:highlight>
              </a:rPr>
              <a:t>Fréquence</a:t>
            </a:r>
          </a:p>
          <a:p>
            <a:endParaRPr lang="fr-FR" dirty="0">
              <a:highlight>
                <a:srgbClr val="FF00FF"/>
              </a:highlight>
            </a:endParaRPr>
          </a:p>
          <a:p>
            <a:pPr marL="285750" indent="-285750">
              <a:buFontTx/>
              <a:buChar char="-"/>
            </a:pPr>
            <a:r>
              <a:rPr lang="fr-FR" dirty="0">
                <a:highlight>
                  <a:srgbClr val="B14AFF"/>
                </a:highlight>
              </a:rPr>
              <a:t>Montant</a:t>
            </a:r>
          </a:p>
        </p:txBody>
      </p:sp>
      <p:pic>
        <p:nvPicPr>
          <p:cNvPr id="8" name="Image 7" descr="Une image contenant table&#10;&#10;Description générée automatiquement">
            <a:extLst>
              <a:ext uri="{FF2B5EF4-FFF2-40B4-BE49-F238E27FC236}">
                <a16:creationId xmlns:a16="http://schemas.microsoft.com/office/drawing/2014/main" id="{7C94949C-293D-71C8-9BB8-D8FE31D1A37E}"/>
              </a:ext>
            </a:extLst>
          </p:cNvPr>
          <p:cNvPicPr>
            <a:picLocks noChangeAspect="1"/>
          </p:cNvPicPr>
          <p:nvPr/>
        </p:nvPicPr>
        <p:blipFill>
          <a:blip r:embed="rId2"/>
          <a:stretch>
            <a:fillRect/>
          </a:stretch>
        </p:blipFill>
        <p:spPr>
          <a:xfrm>
            <a:off x="3574072" y="2738444"/>
            <a:ext cx="2521928" cy="3979042"/>
          </a:xfrm>
          <a:prstGeom prst="rect">
            <a:avLst/>
          </a:prstGeom>
        </p:spPr>
      </p:pic>
      <p:pic>
        <p:nvPicPr>
          <p:cNvPr id="14" name="Image 13" descr="Une image contenant table&#10;&#10;Description générée automatiquement">
            <a:extLst>
              <a:ext uri="{FF2B5EF4-FFF2-40B4-BE49-F238E27FC236}">
                <a16:creationId xmlns:a16="http://schemas.microsoft.com/office/drawing/2014/main" id="{A3680E11-0ED4-74FC-C3CF-3698AE6159A9}"/>
              </a:ext>
            </a:extLst>
          </p:cNvPr>
          <p:cNvPicPr>
            <a:picLocks noChangeAspect="1"/>
          </p:cNvPicPr>
          <p:nvPr/>
        </p:nvPicPr>
        <p:blipFill>
          <a:blip r:embed="rId3"/>
          <a:stretch>
            <a:fillRect/>
          </a:stretch>
        </p:blipFill>
        <p:spPr>
          <a:xfrm>
            <a:off x="7011106" y="2583748"/>
            <a:ext cx="2378366" cy="4234652"/>
          </a:xfrm>
          <a:prstGeom prst="rect">
            <a:avLst/>
          </a:prstGeom>
        </p:spPr>
      </p:pic>
    </p:spTree>
    <p:extLst>
      <p:ext uri="{BB962C8B-B14F-4D97-AF65-F5344CB8AC3E}">
        <p14:creationId xmlns:p14="http://schemas.microsoft.com/office/powerpoint/2010/main" val="219216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3543EDD-8E14-75B4-A9EC-F9110644C700}"/>
              </a:ext>
            </a:extLst>
          </p:cNvPr>
          <p:cNvSpPr>
            <a:spLocks noGrp="1"/>
          </p:cNvSpPr>
          <p:nvPr>
            <p:ph type="sldNum" sz="quarter" idx="12"/>
          </p:nvPr>
        </p:nvSpPr>
        <p:spPr/>
        <p:txBody>
          <a:bodyPr/>
          <a:lstStyle/>
          <a:p>
            <a:fld id="{FF2BD96E-3838-45D2-9031-D3AF67C920A5}" type="slidenum">
              <a:rPr lang="en-US" smtClean="0"/>
              <a:t>6</a:t>
            </a:fld>
            <a:endParaRPr lang="en-US"/>
          </a:p>
        </p:txBody>
      </p:sp>
      <p:sp>
        <p:nvSpPr>
          <p:cNvPr id="5" name="Titre 1">
            <a:extLst>
              <a:ext uri="{FF2B5EF4-FFF2-40B4-BE49-F238E27FC236}">
                <a16:creationId xmlns:a16="http://schemas.microsoft.com/office/drawing/2014/main" id="{CFFEC7C5-616C-9E9C-2898-22BB7E1C7A57}"/>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7" name="ZoneTexte 6">
            <a:extLst>
              <a:ext uri="{FF2B5EF4-FFF2-40B4-BE49-F238E27FC236}">
                <a16:creationId xmlns:a16="http://schemas.microsoft.com/office/drawing/2014/main" id="{2C242B1D-C44E-ABC9-5D11-8348F22B9EB2}"/>
              </a:ext>
            </a:extLst>
          </p:cNvPr>
          <p:cNvSpPr txBox="1"/>
          <p:nvPr/>
        </p:nvSpPr>
        <p:spPr>
          <a:xfrm>
            <a:off x="280600" y="1084183"/>
            <a:ext cx="8629650" cy="2585323"/>
          </a:xfrm>
          <a:prstGeom prst="rect">
            <a:avLst/>
          </a:prstGeom>
          <a:noFill/>
        </p:spPr>
        <p:txBody>
          <a:bodyPr wrap="square" rtlCol="0">
            <a:spAutoFit/>
          </a:bodyPr>
          <a:lstStyle/>
          <a:p>
            <a:r>
              <a:rPr lang="fr-FR" dirty="0"/>
              <a:t>Pour notre Dataframe finale qui va nous servir comme bases pour pouvoir continuer notre exploration et notre jeu de données, on va sélectionner les colonnes qui vont nous permettre d’avoir une segmentation RFM: </a:t>
            </a:r>
          </a:p>
          <a:p>
            <a:endParaRPr lang="fr-FR" dirty="0"/>
          </a:p>
          <a:p>
            <a:pPr marL="285750" indent="-285750">
              <a:buFontTx/>
              <a:buChar char="-"/>
            </a:pPr>
            <a:r>
              <a:rPr lang="fr-FR" dirty="0">
                <a:highlight>
                  <a:srgbClr val="B14AFF"/>
                </a:highlight>
              </a:rPr>
              <a:t>Récence </a:t>
            </a:r>
          </a:p>
          <a:p>
            <a:pPr marL="285750" indent="-285750">
              <a:buFontTx/>
              <a:buChar char="-"/>
            </a:pPr>
            <a:endParaRPr lang="fr-FR" dirty="0">
              <a:highlight>
                <a:srgbClr val="FF00FF"/>
              </a:highlight>
            </a:endParaRPr>
          </a:p>
          <a:p>
            <a:pPr marL="285750" indent="-285750">
              <a:buFontTx/>
              <a:buChar char="-"/>
            </a:pPr>
            <a:r>
              <a:rPr lang="fr-FR" dirty="0">
                <a:highlight>
                  <a:srgbClr val="B14AFF"/>
                </a:highlight>
              </a:rPr>
              <a:t>Fréquence</a:t>
            </a:r>
          </a:p>
          <a:p>
            <a:endParaRPr lang="fr-FR" dirty="0">
              <a:highlight>
                <a:srgbClr val="FF00FF"/>
              </a:highlight>
            </a:endParaRPr>
          </a:p>
          <a:p>
            <a:pPr marL="285750" indent="-285750">
              <a:buFontTx/>
              <a:buChar char="-"/>
            </a:pPr>
            <a:r>
              <a:rPr lang="fr-FR" dirty="0">
                <a:highlight>
                  <a:srgbClr val="B14AFF"/>
                </a:highlight>
              </a:rPr>
              <a:t>Montant</a:t>
            </a:r>
          </a:p>
        </p:txBody>
      </p:sp>
      <p:sp>
        <p:nvSpPr>
          <p:cNvPr id="11" name="ZoneTexte 10">
            <a:extLst>
              <a:ext uri="{FF2B5EF4-FFF2-40B4-BE49-F238E27FC236}">
                <a16:creationId xmlns:a16="http://schemas.microsoft.com/office/drawing/2014/main" id="{EF7EC7C6-538D-5DBA-3F98-B9C25140FD2E}"/>
              </a:ext>
            </a:extLst>
          </p:cNvPr>
          <p:cNvSpPr txBox="1"/>
          <p:nvPr/>
        </p:nvSpPr>
        <p:spPr>
          <a:xfrm>
            <a:off x="6670489" y="2120624"/>
            <a:ext cx="4958730" cy="369332"/>
          </a:xfrm>
          <a:prstGeom prst="rect">
            <a:avLst/>
          </a:prstGeom>
          <a:noFill/>
        </p:spPr>
        <p:txBody>
          <a:bodyPr wrap="none" rtlCol="0">
            <a:spAutoFit/>
          </a:bodyPr>
          <a:lstStyle/>
          <a:p>
            <a:r>
              <a:rPr lang="fr-FR" dirty="0"/>
              <a:t>On retrouve notre Dataframe finale « Clients »</a:t>
            </a:r>
          </a:p>
        </p:txBody>
      </p:sp>
      <p:pic>
        <p:nvPicPr>
          <p:cNvPr id="9" name="Image 8" descr="Une image contenant table&#10;&#10;Description générée automatiquement">
            <a:extLst>
              <a:ext uri="{FF2B5EF4-FFF2-40B4-BE49-F238E27FC236}">
                <a16:creationId xmlns:a16="http://schemas.microsoft.com/office/drawing/2014/main" id="{95360C6D-30C5-985C-F0E5-A6D101635F62}"/>
              </a:ext>
            </a:extLst>
          </p:cNvPr>
          <p:cNvPicPr>
            <a:picLocks noChangeAspect="1"/>
          </p:cNvPicPr>
          <p:nvPr/>
        </p:nvPicPr>
        <p:blipFill>
          <a:blip r:embed="rId2"/>
          <a:stretch>
            <a:fillRect/>
          </a:stretch>
        </p:blipFill>
        <p:spPr>
          <a:xfrm>
            <a:off x="2707358" y="2489956"/>
            <a:ext cx="8629649" cy="4225859"/>
          </a:xfrm>
          <a:prstGeom prst="rect">
            <a:avLst/>
          </a:prstGeom>
        </p:spPr>
      </p:pic>
      <p:sp>
        <p:nvSpPr>
          <p:cNvPr id="12" name="ZoneTexte 11">
            <a:extLst>
              <a:ext uri="{FF2B5EF4-FFF2-40B4-BE49-F238E27FC236}">
                <a16:creationId xmlns:a16="http://schemas.microsoft.com/office/drawing/2014/main" id="{E81675B1-0B80-D865-FF6A-F64ECF583C82}"/>
              </a:ext>
            </a:extLst>
          </p:cNvPr>
          <p:cNvSpPr txBox="1"/>
          <p:nvPr/>
        </p:nvSpPr>
        <p:spPr>
          <a:xfrm>
            <a:off x="102799" y="4613614"/>
            <a:ext cx="2604559" cy="923330"/>
          </a:xfrm>
          <a:prstGeom prst="rect">
            <a:avLst/>
          </a:prstGeom>
          <a:noFill/>
        </p:spPr>
        <p:txBody>
          <a:bodyPr wrap="none" rtlCol="0">
            <a:spAutoFit/>
          </a:bodyPr>
          <a:lstStyle/>
          <a:p>
            <a:r>
              <a:rPr lang="fr-FR" dirty="0"/>
              <a:t>Pour la récence  est</a:t>
            </a:r>
          </a:p>
          <a:p>
            <a:r>
              <a:rPr lang="fr-FR" dirty="0"/>
              <a:t>Le nombre de jours </a:t>
            </a:r>
          </a:p>
          <a:p>
            <a:r>
              <a:rPr lang="fr-FR" dirty="0"/>
              <a:t>depuis le dernier achat</a:t>
            </a:r>
          </a:p>
        </p:txBody>
      </p:sp>
    </p:spTree>
    <p:extLst>
      <p:ext uri="{BB962C8B-B14F-4D97-AF65-F5344CB8AC3E}">
        <p14:creationId xmlns:p14="http://schemas.microsoft.com/office/powerpoint/2010/main" val="259467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7</a:t>
            </a:fld>
            <a:endParaRPr lang="en-US"/>
          </a:p>
        </p:txBody>
      </p:sp>
      <p:sp>
        <p:nvSpPr>
          <p:cNvPr id="6" name="Titre 1">
            <a:extLst>
              <a:ext uri="{FF2B5EF4-FFF2-40B4-BE49-F238E27FC236}">
                <a16:creationId xmlns:a16="http://schemas.microsoft.com/office/drawing/2014/main" id="{C5534981-24FC-E1D3-15D9-F7E839EB38AA}"/>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11" name="ZoneTexte 10">
            <a:extLst>
              <a:ext uri="{FF2B5EF4-FFF2-40B4-BE49-F238E27FC236}">
                <a16:creationId xmlns:a16="http://schemas.microsoft.com/office/drawing/2014/main" id="{589952F7-4F62-0770-1D95-E3501BE95E95}"/>
              </a:ext>
            </a:extLst>
          </p:cNvPr>
          <p:cNvSpPr txBox="1"/>
          <p:nvPr/>
        </p:nvSpPr>
        <p:spPr>
          <a:xfrm>
            <a:off x="4347188" y="1274711"/>
            <a:ext cx="3497624" cy="369332"/>
          </a:xfrm>
          <a:prstGeom prst="rect">
            <a:avLst/>
          </a:prstGeom>
          <a:noFill/>
        </p:spPr>
        <p:txBody>
          <a:bodyPr wrap="none" rtlCol="0">
            <a:spAutoFit/>
          </a:bodyPr>
          <a:lstStyle/>
          <a:p>
            <a:r>
              <a:rPr lang="fr-FR" dirty="0">
                <a:highlight>
                  <a:srgbClr val="B14AFF"/>
                </a:highlight>
              </a:rPr>
              <a:t>Ici on a des analyse  UNIVARIÉE</a:t>
            </a:r>
          </a:p>
        </p:txBody>
      </p:sp>
      <p:pic>
        <p:nvPicPr>
          <p:cNvPr id="2" name="Image 1">
            <a:extLst>
              <a:ext uri="{FF2B5EF4-FFF2-40B4-BE49-F238E27FC236}">
                <a16:creationId xmlns:a16="http://schemas.microsoft.com/office/drawing/2014/main" id="{06B2BF04-2FE3-237F-EBEA-D9ACD9100F8F}"/>
              </a:ext>
            </a:extLst>
          </p:cNvPr>
          <p:cNvPicPr>
            <a:picLocks noChangeAspect="1"/>
          </p:cNvPicPr>
          <p:nvPr/>
        </p:nvPicPr>
        <p:blipFill>
          <a:blip r:embed="rId2"/>
          <a:stretch>
            <a:fillRect/>
          </a:stretch>
        </p:blipFill>
        <p:spPr>
          <a:xfrm>
            <a:off x="92848" y="1434056"/>
            <a:ext cx="3705430" cy="2608428"/>
          </a:xfrm>
          <a:prstGeom prst="rect">
            <a:avLst/>
          </a:prstGeom>
        </p:spPr>
      </p:pic>
      <p:pic>
        <p:nvPicPr>
          <p:cNvPr id="3" name="Image 2">
            <a:extLst>
              <a:ext uri="{FF2B5EF4-FFF2-40B4-BE49-F238E27FC236}">
                <a16:creationId xmlns:a16="http://schemas.microsoft.com/office/drawing/2014/main" id="{7171450B-44EA-7FCC-304D-C982E4EDED07}"/>
              </a:ext>
            </a:extLst>
          </p:cNvPr>
          <p:cNvPicPr>
            <a:picLocks noChangeAspect="1"/>
          </p:cNvPicPr>
          <p:nvPr/>
        </p:nvPicPr>
        <p:blipFill>
          <a:blip r:embed="rId3"/>
          <a:stretch>
            <a:fillRect/>
          </a:stretch>
        </p:blipFill>
        <p:spPr>
          <a:xfrm>
            <a:off x="3798278" y="3848738"/>
            <a:ext cx="3891289" cy="2739262"/>
          </a:xfrm>
          <a:prstGeom prst="rect">
            <a:avLst/>
          </a:prstGeom>
        </p:spPr>
      </p:pic>
      <p:pic>
        <p:nvPicPr>
          <p:cNvPr id="5" name="Image 4">
            <a:extLst>
              <a:ext uri="{FF2B5EF4-FFF2-40B4-BE49-F238E27FC236}">
                <a16:creationId xmlns:a16="http://schemas.microsoft.com/office/drawing/2014/main" id="{915D676F-253A-C057-A3FC-C651EA55A043}"/>
              </a:ext>
            </a:extLst>
          </p:cNvPr>
          <p:cNvPicPr>
            <a:picLocks noChangeAspect="1"/>
          </p:cNvPicPr>
          <p:nvPr/>
        </p:nvPicPr>
        <p:blipFill>
          <a:blip r:embed="rId4"/>
          <a:stretch>
            <a:fillRect/>
          </a:stretch>
        </p:blipFill>
        <p:spPr>
          <a:xfrm>
            <a:off x="8037519" y="1089009"/>
            <a:ext cx="3705431" cy="2759729"/>
          </a:xfrm>
          <a:prstGeom prst="rect">
            <a:avLst/>
          </a:prstGeom>
        </p:spPr>
      </p:pic>
    </p:spTree>
    <p:extLst>
      <p:ext uri="{BB962C8B-B14F-4D97-AF65-F5344CB8AC3E}">
        <p14:creationId xmlns:p14="http://schemas.microsoft.com/office/powerpoint/2010/main" val="102001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8</a:t>
            </a:fld>
            <a:endParaRPr lang="en-US"/>
          </a:p>
        </p:txBody>
      </p:sp>
      <p:sp>
        <p:nvSpPr>
          <p:cNvPr id="2" name="Titre 1">
            <a:extLst>
              <a:ext uri="{FF2B5EF4-FFF2-40B4-BE49-F238E27FC236}">
                <a16:creationId xmlns:a16="http://schemas.microsoft.com/office/drawing/2014/main" id="{3E7256DD-84F3-22D5-7D0F-1EEEF541C7C1}"/>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6" name="ZoneTexte 5">
            <a:extLst>
              <a:ext uri="{FF2B5EF4-FFF2-40B4-BE49-F238E27FC236}">
                <a16:creationId xmlns:a16="http://schemas.microsoft.com/office/drawing/2014/main" id="{16978D60-6EED-7F0C-D471-DDDC66A32BEF}"/>
              </a:ext>
            </a:extLst>
          </p:cNvPr>
          <p:cNvSpPr txBox="1"/>
          <p:nvPr/>
        </p:nvSpPr>
        <p:spPr>
          <a:xfrm>
            <a:off x="623902" y="1900080"/>
            <a:ext cx="3247556" cy="369332"/>
          </a:xfrm>
          <a:prstGeom prst="rect">
            <a:avLst/>
          </a:prstGeom>
          <a:noFill/>
        </p:spPr>
        <p:txBody>
          <a:bodyPr wrap="none" rtlCol="0">
            <a:spAutoFit/>
          </a:bodyPr>
          <a:lstStyle/>
          <a:p>
            <a:r>
              <a:rPr lang="fr-FR" dirty="0">
                <a:highlight>
                  <a:srgbClr val="B14AFF"/>
                </a:highlight>
              </a:rPr>
              <a:t>Ici on a des analyse BIVARIÉE</a:t>
            </a:r>
          </a:p>
        </p:txBody>
      </p:sp>
      <p:pic>
        <p:nvPicPr>
          <p:cNvPr id="5" name="Image 4">
            <a:extLst>
              <a:ext uri="{FF2B5EF4-FFF2-40B4-BE49-F238E27FC236}">
                <a16:creationId xmlns:a16="http://schemas.microsoft.com/office/drawing/2014/main" id="{CA6F29F3-1A23-4922-0960-BA8D373882C2}"/>
              </a:ext>
            </a:extLst>
          </p:cNvPr>
          <p:cNvPicPr>
            <a:picLocks noChangeAspect="1"/>
          </p:cNvPicPr>
          <p:nvPr/>
        </p:nvPicPr>
        <p:blipFill>
          <a:blip r:embed="rId2"/>
          <a:stretch>
            <a:fillRect/>
          </a:stretch>
        </p:blipFill>
        <p:spPr>
          <a:xfrm>
            <a:off x="4548838" y="926853"/>
            <a:ext cx="5790915" cy="5790915"/>
          </a:xfrm>
          <a:prstGeom prst="rect">
            <a:avLst/>
          </a:prstGeom>
        </p:spPr>
      </p:pic>
    </p:spTree>
    <p:extLst>
      <p:ext uri="{BB962C8B-B14F-4D97-AF65-F5344CB8AC3E}">
        <p14:creationId xmlns:p14="http://schemas.microsoft.com/office/powerpoint/2010/main" val="55742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F8DE8F-D132-04A4-9E48-E2D77A9C28AB}"/>
              </a:ext>
            </a:extLst>
          </p:cNvPr>
          <p:cNvSpPr>
            <a:spLocks noGrp="1"/>
          </p:cNvSpPr>
          <p:nvPr>
            <p:ph type="sldNum" sz="quarter" idx="12"/>
          </p:nvPr>
        </p:nvSpPr>
        <p:spPr/>
        <p:txBody>
          <a:bodyPr/>
          <a:lstStyle/>
          <a:p>
            <a:fld id="{FF2BD96E-3838-45D2-9031-D3AF67C920A5}" type="slidenum">
              <a:rPr lang="en-US" smtClean="0"/>
              <a:t>9</a:t>
            </a:fld>
            <a:endParaRPr lang="en-US"/>
          </a:p>
        </p:txBody>
      </p:sp>
      <p:pic>
        <p:nvPicPr>
          <p:cNvPr id="2" name="Image 1">
            <a:extLst>
              <a:ext uri="{FF2B5EF4-FFF2-40B4-BE49-F238E27FC236}">
                <a16:creationId xmlns:a16="http://schemas.microsoft.com/office/drawing/2014/main" id="{9A671E37-4516-B492-2249-37C81E82B27B}"/>
              </a:ext>
            </a:extLst>
          </p:cNvPr>
          <p:cNvPicPr>
            <a:picLocks noChangeAspect="1"/>
          </p:cNvPicPr>
          <p:nvPr/>
        </p:nvPicPr>
        <p:blipFill>
          <a:blip r:embed="rId2"/>
          <a:stretch>
            <a:fillRect/>
          </a:stretch>
        </p:blipFill>
        <p:spPr>
          <a:xfrm>
            <a:off x="5308091" y="1106550"/>
            <a:ext cx="6883909" cy="4644900"/>
          </a:xfrm>
          <a:prstGeom prst="rect">
            <a:avLst/>
          </a:prstGeom>
        </p:spPr>
      </p:pic>
      <p:sp>
        <p:nvSpPr>
          <p:cNvPr id="3" name="Titre 1">
            <a:extLst>
              <a:ext uri="{FF2B5EF4-FFF2-40B4-BE49-F238E27FC236}">
                <a16:creationId xmlns:a16="http://schemas.microsoft.com/office/drawing/2014/main" id="{B58F17B0-D723-A66F-51CE-63E0E6A6BC93}"/>
              </a:ext>
            </a:extLst>
          </p:cNvPr>
          <p:cNvSpPr>
            <a:spLocks noGrp="1"/>
          </p:cNvSpPr>
          <p:nvPr>
            <p:ph type="title"/>
          </p:nvPr>
        </p:nvSpPr>
        <p:spPr>
          <a:xfrm>
            <a:off x="280600" y="-45006"/>
            <a:ext cx="8829981" cy="935654"/>
          </a:xfrm>
        </p:spPr>
        <p:txBody>
          <a:bodyPr>
            <a:normAutofit/>
          </a:bodyPr>
          <a:lstStyle/>
          <a:p>
            <a:r>
              <a:rPr lang="fr-FR" sz="5400" dirty="0">
                <a:highlight>
                  <a:srgbClr val="0000FF"/>
                </a:highlight>
              </a:rPr>
              <a:t>Jeu de données et exploration</a:t>
            </a:r>
          </a:p>
        </p:txBody>
      </p:sp>
      <p:sp>
        <p:nvSpPr>
          <p:cNvPr id="7" name="ZoneTexte 6">
            <a:extLst>
              <a:ext uri="{FF2B5EF4-FFF2-40B4-BE49-F238E27FC236}">
                <a16:creationId xmlns:a16="http://schemas.microsoft.com/office/drawing/2014/main" id="{F8F100ED-962E-F71F-94C4-AE1FA663686A}"/>
              </a:ext>
            </a:extLst>
          </p:cNvPr>
          <p:cNvSpPr txBox="1"/>
          <p:nvPr/>
        </p:nvSpPr>
        <p:spPr>
          <a:xfrm>
            <a:off x="9481573" y="737218"/>
            <a:ext cx="1002454" cy="369332"/>
          </a:xfrm>
          <a:prstGeom prst="rect">
            <a:avLst/>
          </a:prstGeom>
          <a:noFill/>
        </p:spPr>
        <p:txBody>
          <a:bodyPr wrap="none" rtlCol="0">
            <a:spAutoFit/>
          </a:bodyPr>
          <a:lstStyle/>
          <a:p>
            <a:r>
              <a:rPr lang="fr-FR" dirty="0">
                <a:highlight>
                  <a:srgbClr val="B14AFF"/>
                </a:highlight>
              </a:rPr>
              <a:t>Boxplot</a:t>
            </a:r>
          </a:p>
        </p:txBody>
      </p:sp>
      <p:sp>
        <p:nvSpPr>
          <p:cNvPr id="8" name="ZoneTexte 7">
            <a:extLst>
              <a:ext uri="{FF2B5EF4-FFF2-40B4-BE49-F238E27FC236}">
                <a16:creationId xmlns:a16="http://schemas.microsoft.com/office/drawing/2014/main" id="{7122A6E6-47DF-81D4-4DF7-ABF3ED1BE807}"/>
              </a:ext>
            </a:extLst>
          </p:cNvPr>
          <p:cNvSpPr txBox="1"/>
          <p:nvPr/>
        </p:nvSpPr>
        <p:spPr>
          <a:xfrm>
            <a:off x="1695450" y="1352550"/>
            <a:ext cx="2247090" cy="369332"/>
          </a:xfrm>
          <a:prstGeom prst="rect">
            <a:avLst/>
          </a:prstGeom>
          <a:noFill/>
        </p:spPr>
        <p:txBody>
          <a:bodyPr wrap="none" rtlCol="0">
            <a:spAutoFit/>
          </a:bodyPr>
          <a:lstStyle/>
          <a:p>
            <a:r>
              <a:rPr lang="fr-FR" dirty="0">
                <a:highlight>
                  <a:srgbClr val="B14AFF"/>
                </a:highlight>
              </a:rPr>
              <a:t>Quelque statistique</a:t>
            </a:r>
          </a:p>
        </p:txBody>
      </p:sp>
      <p:pic>
        <p:nvPicPr>
          <p:cNvPr id="9" name="Image 8" descr="Une image contenant table&#10;&#10;Description générée automatiquement">
            <a:extLst>
              <a:ext uri="{FF2B5EF4-FFF2-40B4-BE49-F238E27FC236}">
                <a16:creationId xmlns:a16="http://schemas.microsoft.com/office/drawing/2014/main" id="{5EBFAC91-F36E-38E0-CEE9-972E08016ABE}"/>
              </a:ext>
            </a:extLst>
          </p:cNvPr>
          <p:cNvPicPr>
            <a:picLocks noChangeAspect="1"/>
          </p:cNvPicPr>
          <p:nvPr/>
        </p:nvPicPr>
        <p:blipFill>
          <a:blip r:embed="rId3"/>
          <a:stretch>
            <a:fillRect/>
          </a:stretch>
        </p:blipFill>
        <p:spPr>
          <a:xfrm>
            <a:off x="74205" y="2183784"/>
            <a:ext cx="5233886" cy="3020158"/>
          </a:xfrm>
          <a:prstGeom prst="rect">
            <a:avLst/>
          </a:prstGeom>
        </p:spPr>
      </p:pic>
    </p:spTree>
    <p:extLst>
      <p:ext uri="{BB962C8B-B14F-4D97-AF65-F5344CB8AC3E}">
        <p14:creationId xmlns:p14="http://schemas.microsoft.com/office/powerpoint/2010/main" val="2107046601"/>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22275</TotalTime>
  <Words>837</Words>
  <Application>Microsoft Macintosh PowerPoint</Application>
  <PresentationFormat>Grand écran</PresentationFormat>
  <Paragraphs>148</Paragraphs>
  <Slides>29</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29</vt:i4>
      </vt:variant>
    </vt:vector>
  </HeadingPairs>
  <TitlesOfParts>
    <vt:vector size="37" baseType="lpstr">
      <vt:lpstr>Arial</vt:lpstr>
      <vt:lpstr>Avenir Next LT Pro</vt:lpstr>
      <vt:lpstr>Calibri</vt:lpstr>
      <vt:lpstr>Goudy Old Style</vt:lpstr>
      <vt:lpstr>Helvetica Neue</vt:lpstr>
      <vt:lpstr>Inter</vt:lpstr>
      <vt:lpstr>Wingdings</vt:lpstr>
      <vt:lpstr>FrostyVTI</vt:lpstr>
      <vt:lpstr>Projet 5</vt:lpstr>
      <vt:lpstr>Sommaire</vt:lpstr>
      <vt:lpstr>Présentation</vt:lpstr>
      <vt:lpstr>Jeu de données et exploration</vt:lpstr>
      <vt:lpstr>Jeu de données et exploration</vt:lpstr>
      <vt:lpstr>Jeu de données et exploration</vt:lpstr>
      <vt:lpstr>Jeu de données et exploration</vt:lpstr>
      <vt:lpstr>Jeu de données et exploration</vt:lpstr>
      <vt:lpstr>Jeu de données et exploration</vt:lpstr>
      <vt:lpstr>Jeu de données et exploration</vt:lpstr>
      <vt:lpstr>Jeu de données et exploration</vt:lpstr>
      <vt:lpstr>Jeu de données et exploration</vt:lpstr>
      <vt:lpstr>Jeu de données et exploration</vt:lpstr>
      <vt:lpstr>Essais</vt:lpstr>
      <vt:lpstr>Essais</vt:lpstr>
      <vt:lpstr>Essais</vt:lpstr>
      <vt:lpstr>Essais</vt:lpstr>
      <vt:lpstr>Essais</vt:lpstr>
      <vt:lpstr>Essais</vt:lpstr>
      <vt:lpstr>Essais</vt:lpstr>
      <vt:lpstr>Essais</vt:lpstr>
      <vt:lpstr>Essais</vt:lpstr>
      <vt:lpstr>Essais</vt:lpstr>
      <vt:lpstr>Essais</vt:lpstr>
      <vt:lpstr>Essais</vt:lpstr>
      <vt:lpstr>Simulation de Stabilité</vt:lpstr>
      <vt:lpstr>Simulation de stabilité</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dc:title>
  <dc:creator>aymen djiab</dc:creator>
  <cp:lastModifiedBy>aymen djiab</cp:lastModifiedBy>
  <cp:revision>4</cp:revision>
  <dcterms:created xsi:type="dcterms:W3CDTF">2023-04-05T17:55:46Z</dcterms:created>
  <dcterms:modified xsi:type="dcterms:W3CDTF">2023-04-28T17:20:48Z</dcterms:modified>
</cp:coreProperties>
</file>