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8" r:id="rId6"/>
    <p:sldId id="277" r:id="rId7"/>
    <p:sldId id="278" r:id="rId8"/>
    <p:sldId id="276" r:id="rId9"/>
    <p:sldId id="279" r:id="rId10"/>
    <p:sldId id="280" r:id="rId11"/>
    <p:sldId id="283" r:id="rId12"/>
    <p:sldId id="285" r:id="rId13"/>
    <p:sldId id="282" r:id="rId14"/>
    <p:sldId id="286" r:id="rId15"/>
    <p:sldId id="289" r:id="rId16"/>
    <p:sldId id="291" r:id="rId17"/>
    <p:sldId id="297" r:id="rId18"/>
    <p:sldId id="298" r:id="rId19"/>
    <p:sldId id="292" r:id="rId20"/>
    <p:sldId id="299" r:id="rId21"/>
    <p:sldId id="300" r:id="rId22"/>
    <p:sldId id="27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AFB"/>
    <a:srgbClr val="00FF97"/>
    <a:srgbClr val="FF5F3A"/>
    <a:srgbClr val="FF1EF7"/>
    <a:srgbClr val="FFFFFF"/>
    <a:srgbClr val="809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CAD42-BB0C-48BD-9371-24634B276918}" v="4462" dt="2025-10-01T09:16:11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ECAF8-16B5-4977-B62C-2D0FB95C650D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623B2-1F9B-4F95-89F6-12F01A0DB8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C3FA9-8E3A-0750-7B1E-02A44BA30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917" y="3604251"/>
            <a:ext cx="11453526" cy="1618839"/>
          </a:xfrm>
        </p:spPr>
        <p:txBody>
          <a:bodyPr anchor="b">
            <a:noAutofit/>
          </a:bodyPr>
          <a:lstStyle>
            <a:lvl1pPr algn="l">
              <a:defRPr sz="8600">
                <a:solidFill>
                  <a:schemeClr val="bg1"/>
                </a:solidFill>
                <a:latin typeface="Anton" pitchFamily="2" charset="0"/>
              </a:defRPr>
            </a:lvl1pPr>
          </a:lstStyle>
          <a:p>
            <a:r>
              <a:rPr lang="fr-FR"/>
              <a:t>TITRE-86</a:t>
            </a:r>
            <a:r>
              <a:rPr lang="fr" sz="8600">
                <a:solidFill>
                  <a:srgbClr val="FF5F3A"/>
                </a:solidFill>
                <a:latin typeface="Anton"/>
                <a:ea typeface="Anton"/>
                <a:cs typeface="Anton"/>
                <a:sym typeface="Anton"/>
              </a:rPr>
              <a:t>_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213607-63AF-1A5B-C33B-2228AAFEFA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916" y="5396332"/>
            <a:ext cx="11453526" cy="1295450"/>
          </a:xfrm>
        </p:spPr>
        <p:txBody>
          <a:bodyPr>
            <a:norm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&lt;Sous-titre optionnel - 28&gt;</a:t>
            </a:r>
          </a:p>
        </p:txBody>
      </p:sp>
      <p:pic>
        <p:nvPicPr>
          <p:cNvPr id="7" name="Google Shape;56;p13" title="logo-blanc.png">
            <a:extLst>
              <a:ext uri="{FF2B5EF4-FFF2-40B4-BE49-F238E27FC236}">
                <a16:creationId xmlns:a16="http://schemas.microsoft.com/office/drawing/2014/main" id="{4238B07E-B530-9769-2D8A-50C4E29D8494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917" y="387811"/>
            <a:ext cx="2292276" cy="55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EA1DF6B1-77F1-D612-6EDF-7EE8E9767F8D}"/>
              </a:ext>
            </a:extLst>
          </p:cNvPr>
          <p:cNvSpPr/>
          <p:nvPr userDrawn="1"/>
        </p:nvSpPr>
        <p:spPr>
          <a:xfrm rot="10800000">
            <a:off x="6964392" y="1742536"/>
            <a:ext cx="1742536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58;p13">
            <a:extLst>
              <a:ext uri="{FF2B5EF4-FFF2-40B4-BE49-F238E27FC236}">
                <a16:creationId xmlns:a16="http://schemas.microsoft.com/office/drawing/2014/main" id="{C4BBCAB1-E76B-BD46-DED0-12BA74A62E5E}"/>
              </a:ext>
            </a:extLst>
          </p:cNvPr>
          <p:cNvSpPr/>
          <p:nvPr userDrawn="1"/>
        </p:nvSpPr>
        <p:spPr>
          <a:xfrm rot="10800000">
            <a:off x="8706928" y="0"/>
            <a:ext cx="3485072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42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C8AF4-3B10-7490-023F-BB99D3B16B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47" y="356499"/>
            <a:ext cx="7287883" cy="1325563"/>
          </a:xfrm>
        </p:spPr>
        <p:txBody>
          <a:bodyPr>
            <a:normAutofit/>
          </a:bodyPr>
          <a:lstStyle>
            <a:lvl1pPr>
              <a:defRPr sz="8600">
                <a:solidFill>
                  <a:srgbClr val="FFFFFF"/>
                </a:solidFill>
                <a:latin typeface="Anton" pitchFamily="2" charset="0"/>
              </a:defRPr>
            </a:lvl1pPr>
          </a:lstStyle>
          <a:p>
            <a:r>
              <a:rPr lang="fr-FR"/>
              <a:t>CITATION_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90E0B-21A4-FB3D-0B92-0E3862E0108A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&gt;</a:t>
            </a:r>
          </a:p>
        </p:txBody>
      </p:sp>
      <p:pic>
        <p:nvPicPr>
          <p:cNvPr id="7" name="Google Shape;171;p23" title="Fichier 5.png">
            <a:extLst>
              <a:ext uri="{FF2B5EF4-FFF2-40B4-BE49-F238E27FC236}">
                <a16:creationId xmlns:a16="http://schemas.microsoft.com/office/drawing/2014/main" id="{D1C261A9-F05A-F2AE-CD88-EDA78635C059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50"/>
          <a:stretch/>
        </p:blipFill>
        <p:spPr>
          <a:xfrm>
            <a:off x="7901796" y="-1"/>
            <a:ext cx="4290204" cy="56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3BE4672D-2F38-39DB-A209-D26482C908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47" y="3044825"/>
            <a:ext cx="7288003" cy="1069975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  <a:lvl2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2pPr>
            <a:lvl3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3pPr>
            <a:lvl4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4pPr>
            <a:lvl5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&lt; Vous pouvez sur cette slide inclure</a:t>
            </a:r>
          </a:p>
          <a:p>
            <a:pPr lvl="0"/>
            <a:r>
              <a:rPr lang="fr-FR"/>
              <a:t>Une citation à mettre en avant. /&gt;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16954CBA-20C8-1F3B-8126-568401777A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747" y="4275526"/>
            <a:ext cx="7288003" cy="1069975"/>
          </a:xfrm>
        </p:spPr>
        <p:txBody>
          <a:bodyPr>
            <a:noAutofit/>
          </a:bodyPr>
          <a:lstStyle>
            <a:lvl1pPr marL="0" indent="0" algn="ctr">
              <a:buNone/>
              <a:defRPr sz="1700" i="1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  <a:lvl2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2pPr>
            <a:lvl3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3pPr>
            <a:lvl4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4pPr>
            <a:lvl5pPr>
              <a:defRPr sz="2000">
                <a:solidFill>
                  <a:srgbClr val="FFFFFF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Nom Prénom, Fonction</a:t>
            </a:r>
          </a:p>
        </p:txBody>
      </p:sp>
    </p:spTree>
    <p:extLst>
      <p:ext uri="{BB962C8B-B14F-4D97-AF65-F5344CB8AC3E}">
        <p14:creationId xmlns:p14="http://schemas.microsoft.com/office/powerpoint/2010/main" val="282827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 (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08290-D761-0A5C-30AF-32646D2D7CA6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013AFB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430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vide (bleu)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08290-D761-0A5C-30AF-32646D2D7CA6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FFFFFF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FFFFFF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FFFFFF"/>
                </a:solidFill>
                <a:latin typeface="IBM Plex Sans" panose="020B050305020300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4116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de section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A77CA-512C-3DD7-C867-95C077B741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78965" y="365125"/>
            <a:ext cx="9274833" cy="1325563"/>
          </a:xfrm>
        </p:spPr>
        <p:txBody>
          <a:bodyPr>
            <a:noAutofit/>
          </a:bodyPr>
          <a:lstStyle>
            <a:lvl1pPr>
              <a:defRPr sz="8600">
                <a:solidFill>
                  <a:srgbClr val="FFFFFF"/>
                </a:solidFill>
                <a:latin typeface="Anton" pitchFamily="2" charset="0"/>
              </a:defRPr>
            </a:lvl1pPr>
          </a:lstStyle>
          <a:p>
            <a:r>
              <a:rPr lang="fr-FR"/>
              <a:t>TITRE_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EBB26D-D71A-CC8C-BA36-3B80C08915FF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7" name="Google Shape;58;p13">
            <a:extLst>
              <a:ext uri="{FF2B5EF4-FFF2-40B4-BE49-F238E27FC236}">
                <a16:creationId xmlns:a16="http://schemas.microsoft.com/office/drawing/2014/main" id="{59066ADC-F748-3E27-F3B4-5BF24F2D6673}"/>
              </a:ext>
            </a:extLst>
          </p:cNvPr>
          <p:cNvSpPr/>
          <p:nvPr userDrawn="1"/>
        </p:nvSpPr>
        <p:spPr>
          <a:xfrm rot="16200000">
            <a:off x="-871268" y="871268"/>
            <a:ext cx="3485072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D8F25456-C9E1-1128-C344-7237A80FC055}"/>
              </a:ext>
            </a:extLst>
          </p:cNvPr>
          <p:cNvSpPr/>
          <p:nvPr userDrawn="1"/>
        </p:nvSpPr>
        <p:spPr>
          <a:xfrm rot="10800000">
            <a:off x="1742537" y="3485073"/>
            <a:ext cx="1742536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75;p15" title="Fichier 3.png">
            <a:extLst>
              <a:ext uri="{FF2B5EF4-FFF2-40B4-BE49-F238E27FC236}">
                <a16:creationId xmlns:a16="http://schemas.microsoft.com/office/drawing/2014/main" id="{92BDEA94-DDCA-7E3C-2B68-3B83A12C34F3}"/>
              </a:ext>
            </a:extLst>
          </p:cNvPr>
          <p:cNvPicPr preferRelativeResize="0"/>
          <p:nvPr userDrawn="1"/>
        </p:nvPicPr>
        <p:blipFill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582770" y="3818083"/>
            <a:ext cx="2365949" cy="236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62F43B31-5C61-63AF-F167-E648B0B5DD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2768" y="411162"/>
            <a:ext cx="1397000" cy="1325563"/>
          </a:xfrm>
        </p:spPr>
        <p:txBody>
          <a:bodyPr>
            <a:normAutofit/>
          </a:bodyPr>
          <a:lstStyle>
            <a:lvl1pPr marL="0" indent="0" algn="ctr">
              <a:buNone/>
              <a:defRPr sz="8600">
                <a:solidFill>
                  <a:srgbClr val="FFFFFF"/>
                </a:solidFill>
                <a:latin typeface="Anton" pitchFamily="2" charset="0"/>
              </a:defRPr>
            </a:lvl1pPr>
            <a:lvl2pPr>
              <a:defRPr>
                <a:solidFill>
                  <a:srgbClr val="FFFFFF"/>
                </a:solidFill>
                <a:latin typeface="Anton" pitchFamily="2" charset="0"/>
              </a:defRPr>
            </a:lvl2pPr>
            <a:lvl3pPr>
              <a:defRPr>
                <a:solidFill>
                  <a:srgbClr val="FFFFFF"/>
                </a:solidFill>
                <a:latin typeface="Anton" pitchFamily="2" charset="0"/>
              </a:defRPr>
            </a:lvl3pPr>
            <a:lvl4pPr>
              <a:defRPr>
                <a:solidFill>
                  <a:srgbClr val="FFFFFF"/>
                </a:solidFill>
                <a:latin typeface="Anton" pitchFamily="2" charset="0"/>
              </a:defRPr>
            </a:lvl4pPr>
            <a:lvl5pPr>
              <a:defRPr>
                <a:solidFill>
                  <a:srgbClr val="FFFFFF"/>
                </a:solidFill>
                <a:latin typeface="Anton" pitchFamily="2" charset="0"/>
              </a:defRPr>
            </a:lvl5pPr>
          </a:lstStyle>
          <a:p>
            <a:pPr lvl="0"/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7570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E234A-D78A-E798-FC75-AE72D7F152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0226" y="365125"/>
            <a:ext cx="8988725" cy="1325563"/>
          </a:xfrm>
        </p:spPr>
        <p:txBody>
          <a:bodyPr>
            <a:normAutofit/>
          </a:bodyPr>
          <a:lstStyle>
            <a:lvl1pPr>
              <a:defRPr sz="8600">
                <a:solidFill>
                  <a:srgbClr val="013AFB"/>
                </a:solidFill>
                <a:latin typeface="Anton" pitchFamily="2" charset="0"/>
              </a:defRPr>
            </a:lvl1pPr>
          </a:lstStyle>
          <a:p>
            <a:r>
              <a:rPr lang="fr-FR"/>
              <a:t>TITRE-86_</a:t>
            </a:r>
          </a:p>
        </p:txBody>
      </p:sp>
      <p:pic>
        <p:nvPicPr>
          <p:cNvPr id="6" name="Google Shape;65;p14" title="Icône 1.png">
            <a:extLst>
              <a:ext uri="{FF2B5EF4-FFF2-40B4-BE49-F238E27FC236}">
                <a16:creationId xmlns:a16="http://schemas.microsoft.com/office/drawing/2014/main" id="{E02AF032-06F6-ACA5-EC58-226FE03C945E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992" t="8600"/>
          <a:stretch/>
        </p:blipFill>
        <p:spPr>
          <a:xfrm>
            <a:off x="0" y="-1"/>
            <a:ext cx="1207698" cy="22093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645A8BBD-134F-AF34-6342-8C17C97F42FE}"/>
              </a:ext>
            </a:extLst>
          </p:cNvPr>
          <p:cNvSpPr/>
          <p:nvPr userDrawn="1"/>
        </p:nvSpPr>
        <p:spPr>
          <a:xfrm rot="10800000">
            <a:off x="10449464" y="0"/>
            <a:ext cx="1742536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E6D45E4-CA1C-F665-1F72-79AD74A729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9538" y="2019300"/>
            <a:ext cx="8990012" cy="4054475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A0764CAE-5584-597C-4BDC-10A366A1CB02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013AFB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493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2189-1D18-409F-9128-11293DDE2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298" y="365125"/>
            <a:ext cx="9016042" cy="1325563"/>
          </a:xfrm>
        </p:spPr>
        <p:txBody>
          <a:bodyPr>
            <a:noAutofit/>
          </a:bodyPr>
          <a:lstStyle>
            <a:lvl1pPr>
              <a:defRPr sz="8600">
                <a:solidFill>
                  <a:srgbClr val="013AFB"/>
                </a:solidFill>
                <a:latin typeface="Anton" pitchFamily="2" charset="0"/>
              </a:defRPr>
            </a:lvl1pPr>
          </a:lstStyle>
          <a:p>
            <a:r>
              <a:rPr lang="fr-FR"/>
              <a:t>TITRE-86_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DE43D-5359-89BE-8785-53A9D8FB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825625"/>
            <a:ext cx="11060502" cy="4351338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D264A1A-A0A0-9A8A-0905-02D220F8C275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013AFB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14" name="Google Shape;57;p13">
            <a:extLst>
              <a:ext uri="{FF2B5EF4-FFF2-40B4-BE49-F238E27FC236}">
                <a16:creationId xmlns:a16="http://schemas.microsoft.com/office/drawing/2014/main" id="{84899840-1253-14B1-EA3A-1720C84CB3F1}"/>
              </a:ext>
            </a:extLst>
          </p:cNvPr>
          <p:cNvSpPr/>
          <p:nvPr userDrawn="1"/>
        </p:nvSpPr>
        <p:spPr>
          <a:xfrm rot="10800000">
            <a:off x="10449464" y="0"/>
            <a:ext cx="1742536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72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2189-1D18-409F-9128-11293DDE2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298" y="365125"/>
            <a:ext cx="8307238" cy="1325563"/>
          </a:xfrm>
        </p:spPr>
        <p:txBody>
          <a:bodyPr>
            <a:noAutofit/>
          </a:bodyPr>
          <a:lstStyle>
            <a:lvl1pPr>
              <a:defRPr sz="8600">
                <a:solidFill>
                  <a:srgbClr val="013AFB"/>
                </a:solidFill>
                <a:latin typeface="Anton" pitchFamily="2" charset="0"/>
              </a:defRPr>
            </a:lvl1pPr>
          </a:lstStyle>
          <a:p>
            <a:r>
              <a:rPr lang="fr-FR"/>
              <a:t>TITRE-86_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DE43D-5359-89BE-8785-53A9D8FB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958196"/>
            <a:ext cx="11060502" cy="3079630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D264A1A-A0A0-9A8A-0905-02D220F8C275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013AFB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6DB4CEC-2DC0-D4FD-2785-7AC650AF39E8}"/>
              </a:ext>
            </a:extLst>
          </p:cNvPr>
          <p:cNvSpPr/>
          <p:nvPr userDrawn="1"/>
        </p:nvSpPr>
        <p:spPr>
          <a:xfrm rot="10800000">
            <a:off x="8706928" y="0"/>
            <a:ext cx="3485072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352F1FD8-0D0F-975D-7032-CB79778A9662}"/>
              </a:ext>
            </a:extLst>
          </p:cNvPr>
          <p:cNvSpPr/>
          <p:nvPr userDrawn="1"/>
        </p:nvSpPr>
        <p:spPr>
          <a:xfrm rot="10800000">
            <a:off x="0" y="5115464"/>
            <a:ext cx="1742536" cy="1742536"/>
          </a:xfrm>
          <a:prstGeom prst="rect">
            <a:avLst/>
          </a:prstGeom>
          <a:solidFill>
            <a:srgbClr val="809D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38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2189-1D18-409F-9128-11293DDE2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298" y="365125"/>
            <a:ext cx="6889501" cy="1325563"/>
          </a:xfrm>
        </p:spPr>
        <p:txBody>
          <a:bodyPr>
            <a:noAutofit/>
          </a:bodyPr>
          <a:lstStyle>
            <a:lvl1pPr>
              <a:defRPr sz="8600">
                <a:solidFill>
                  <a:srgbClr val="013AFB"/>
                </a:solidFill>
                <a:latin typeface="Anton" pitchFamily="2" charset="0"/>
              </a:defRPr>
            </a:lvl1pPr>
          </a:lstStyle>
          <a:p>
            <a:r>
              <a:rPr lang="fr-FR"/>
              <a:t>TITRE-86_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DE43D-5359-89BE-8785-53A9D8FB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298" y="1958195"/>
            <a:ext cx="7565366" cy="4718829"/>
          </a:xfr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6" name="Google Shape;91;p17" title="Capture d’écran 2025-07-03 à 10.37.29.png">
            <a:extLst>
              <a:ext uri="{FF2B5EF4-FFF2-40B4-BE49-F238E27FC236}">
                <a16:creationId xmlns:a16="http://schemas.microsoft.com/office/drawing/2014/main" id="{270A904C-E894-84A6-E4A9-9B048499C837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54067" y="0"/>
            <a:ext cx="413793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D264A1A-A0A0-9A8A-0905-02D220F8C275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8" name="Google Shape;57;p13">
            <a:extLst>
              <a:ext uri="{FF2B5EF4-FFF2-40B4-BE49-F238E27FC236}">
                <a16:creationId xmlns:a16="http://schemas.microsoft.com/office/drawing/2014/main" id="{2FBD5C20-0545-FA31-F4E5-032F96EB47BA}"/>
              </a:ext>
            </a:extLst>
          </p:cNvPr>
          <p:cNvSpPr/>
          <p:nvPr userDrawn="1"/>
        </p:nvSpPr>
        <p:spPr>
          <a:xfrm rot="10800000">
            <a:off x="7182799" y="0"/>
            <a:ext cx="1742536" cy="1742536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0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32189-1D18-409F-9128-11293DDE2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298" y="365125"/>
            <a:ext cx="11637034" cy="1325563"/>
          </a:xfrm>
        </p:spPr>
        <p:txBody>
          <a:bodyPr>
            <a:no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  <a:defRPr sz="8600">
                <a:solidFill>
                  <a:srgbClr val="013AFB"/>
                </a:solidFill>
                <a:latin typeface="Anton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-FR" sz="8000">
                <a:solidFill>
                  <a:srgbClr val="013AFB"/>
                </a:solidFill>
                <a:latin typeface="Anton"/>
                <a:ea typeface="Anton"/>
                <a:cs typeface="Anton"/>
                <a:sym typeface="Anton"/>
              </a:rPr>
              <a:t>CHIFFRES CLÉS</a:t>
            </a:r>
            <a:r>
              <a:rPr lang="fr-FR" sz="8000">
                <a:solidFill>
                  <a:srgbClr val="FF1EF7"/>
                </a:solidFill>
                <a:latin typeface="Anton"/>
                <a:ea typeface="Anton"/>
                <a:cs typeface="Anton"/>
                <a:sym typeface="Anton"/>
              </a:rPr>
              <a:t>_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DE43D-5359-89BE-8785-53A9D8FB91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6378" y="2139351"/>
            <a:ext cx="3183146" cy="1604513"/>
          </a:xfrm>
        </p:spPr>
        <p:txBody>
          <a:bodyPr>
            <a:normAutofit/>
          </a:bodyPr>
          <a:lstStyle>
            <a:lvl1pPr marL="0" indent="0" algn="ctr">
              <a:buNone/>
              <a:defRPr sz="8600">
                <a:solidFill>
                  <a:srgbClr val="00FF97"/>
                </a:solidFill>
                <a:latin typeface="Anton" pitchFamily="2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+6.000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DE35421-14A0-FEF0-5A2C-D2BC821874D4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rgbClr val="013AFB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rgbClr val="013AFB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AEA3D74-E10C-92B7-C616-EA650304B61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20242" y="4152106"/>
            <a:ext cx="3183146" cy="1604513"/>
          </a:xfrm>
        </p:spPr>
        <p:txBody>
          <a:bodyPr>
            <a:normAutofit/>
          </a:bodyPr>
          <a:lstStyle>
            <a:lvl1pPr marL="0" indent="0" algn="ctr">
              <a:buNone/>
              <a:defRPr sz="8600">
                <a:solidFill>
                  <a:srgbClr val="FF5F3A"/>
                </a:solidFill>
                <a:latin typeface="Anton" pitchFamily="2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15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4860569-302A-8954-C736-2B3AF4DF9B0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126083" y="2250011"/>
            <a:ext cx="3183145" cy="1604513"/>
          </a:xfrm>
        </p:spPr>
        <p:txBody>
          <a:bodyPr>
            <a:normAutofit/>
          </a:bodyPr>
          <a:lstStyle>
            <a:lvl1pPr marL="0" indent="0" algn="ctr">
              <a:buNone/>
              <a:defRPr sz="8600">
                <a:solidFill>
                  <a:srgbClr val="FF1EF7"/>
                </a:solidFill>
                <a:latin typeface="Anton" pitchFamily="2" charset="0"/>
              </a:defRPr>
            </a:lvl1pPr>
            <a:lvl2pPr>
              <a:defRPr>
                <a:latin typeface="IBM Plex Sans" panose="020B0503050203000203" pitchFamily="34" charset="0"/>
              </a:defRPr>
            </a:lvl2pPr>
            <a:lvl3pPr>
              <a:defRPr>
                <a:latin typeface="IBM Plex Sans" panose="020B0503050203000203" pitchFamily="34" charset="0"/>
              </a:defRPr>
            </a:lvl3pPr>
            <a:lvl4pPr>
              <a:defRPr>
                <a:latin typeface="IBM Plex Sans" panose="020B0503050203000203" pitchFamily="34" charset="0"/>
              </a:defRPr>
            </a:lvl4pPr>
            <a:lvl5pPr>
              <a:defRPr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+3.000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262CBA99-C850-3FF9-7A79-348CB28EC9E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6288" y="3890963"/>
            <a:ext cx="3183146" cy="522287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IBM Plex Sans" panose="020B0503050203000203" pitchFamily="34" charset="0"/>
              </a:defRPr>
            </a:lvl1pPr>
            <a:lvl2pPr>
              <a:defRPr sz="1400">
                <a:latin typeface="IBM Plex Sans" panose="020B0503050203000203" pitchFamily="34" charset="0"/>
              </a:defRPr>
            </a:lvl2pPr>
            <a:lvl3pPr>
              <a:defRPr sz="1400">
                <a:latin typeface="IBM Plex Sans" panose="020B0503050203000203" pitchFamily="34" charset="0"/>
              </a:defRPr>
            </a:lvl3pPr>
            <a:lvl4pPr>
              <a:defRPr sz="1400">
                <a:latin typeface="IBM Plex Sans" panose="020B0503050203000203" pitchFamily="34" charset="0"/>
              </a:defRPr>
            </a:lvl4pPr>
            <a:lvl5pPr>
              <a:defRPr sz="140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</a:t>
            </a: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Étudiants dans le monde</a:t>
            </a: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 &gt;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A5E38A8E-AC3D-4CE2-7C41-EF5F8FB2E1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0242" y="5970588"/>
            <a:ext cx="3183146" cy="522287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IBM Plex Sans" panose="020B0503050203000203" pitchFamily="34" charset="0"/>
              </a:defRPr>
            </a:lvl1pPr>
            <a:lvl2pPr>
              <a:defRPr sz="1400">
                <a:latin typeface="IBM Plex Sans" panose="020B0503050203000203" pitchFamily="34" charset="0"/>
              </a:defRPr>
            </a:lvl2pPr>
            <a:lvl3pPr>
              <a:defRPr sz="1400">
                <a:latin typeface="IBM Plex Sans" panose="020B0503050203000203" pitchFamily="34" charset="0"/>
              </a:defRPr>
            </a:lvl3pPr>
            <a:lvl4pPr>
              <a:defRPr sz="1400">
                <a:latin typeface="IBM Plex Sans" panose="020B0503050203000203" pitchFamily="34" charset="0"/>
              </a:defRPr>
            </a:lvl4pPr>
            <a:lvl5pPr>
              <a:defRPr sz="140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</a:t>
            </a: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Campus en France et 3 en Europe</a:t>
            </a: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 &gt;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D9EF2C3A-A616-8F5C-DAB3-884BFCCBD1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6084" y="4069901"/>
            <a:ext cx="3183146" cy="522287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latin typeface="IBM Plex Sans" panose="020B0503050203000203" pitchFamily="34" charset="0"/>
              </a:defRPr>
            </a:lvl1pPr>
            <a:lvl2pPr>
              <a:defRPr sz="1400">
                <a:latin typeface="IBM Plex Sans" panose="020B0503050203000203" pitchFamily="34" charset="0"/>
              </a:defRPr>
            </a:lvl2pPr>
            <a:lvl3pPr>
              <a:defRPr sz="1400">
                <a:latin typeface="IBM Plex Sans" panose="020B0503050203000203" pitchFamily="34" charset="0"/>
              </a:defRPr>
            </a:lvl3pPr>
            <a:lvl4pPr>
              <a:defRPr sz="1400">
                <a:latin typeface="IBM Plex Sans" panose="020B0503050203000203" pitchFamily="34" charset="0"/>
              </a:defRPr>
            </a:lvl4pPr>
            <a:lvl5pPr>
              <a:defRPr sz="1400">
                <a:latin typeface="IBM Plex Sans" panose="020B0503050203000203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</a:t>
            </a: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Entreprises partenaires</a:t>
            </a: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0732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 2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5B54B-3576-E456-C53A-E921B5702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8600">
                <a:solidFill>
                  <a:schemeClr val="bg1"/>
                </a:solidFill>
                <a:latin typeface="Anton" pitchFamily="2" charset="0"/>
              </a:defRPr>
            </a:lvl1pPr>
          </a:lstStyle>
          <a:p>
            <a:r>
              <a:rPr lang="fr-FR"/>
              <a:t>CHIFFRES CL</a:t>
            </a:r>
            <a:r>
              <a:rPr lang="fr" sz="8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É</a:t>
            </a:r>
            <a:r>
              <a:rPr lang="fr-FR"/>
              <a:t>S_</a:t>
            </a:r>
          </a:p>
        </p:txBody>
      </p:sp>
      <p:pic>
        <p:nvPicPr>
          <p:cNvPr id="6" name="Google Shape;142;p20" title="Fichier 7@4x.png">
            <a:extLst>
              <a:ext uri="{FF2B5EF4-FFF2-40B4-BE49-F238E27FC236}">
                <a16:creationId xmlns:a16="http://schemas.microsoft.com/office/drawing/2014/main" id="{18F34BA2-A67C-727D-B5B8-9AFCB1463CA1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02393" y="2158771"/>
            <a:ext cx="5989608" cy="3899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5ADF813-7DEA-4F96-83F4-A0974D31DAD9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0E29D40-67F8-953D-6E85-738701FB19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6068" y="3881888"/>
            <a:ext cx="3473540" cy="1544128"/>
          </a:xfrm>
        </p:spPr>
        <p:txBody>
          <a:bodyPr>
            <a:noAutofit/>
          </a:bodyPr>
          <a:lstStyle>
            <a:lvl1pPr marL="0" indent="0">
              <a:buNone/>
              <a:defRPr sz="13200">
                <a:solidFill>
                  <a:srgbClr val="00FF97"/>
                </a:solidFill>
                <a:latin typeface="Anton" pitchFamily="2" charset="0"/>
              </a:defRPr>
            </a:lvl1pPr>
            <a:lvl5pPr>
              <a:defRPr/>
            </a:lvl5pPr>
          </a:lstStyle>
          <a:p>
            <a:pPr lvl="0"/>
            <a:r>
              <a:rPr lang="fr-FR"/>
              <a:t>1999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B30130E-4C2F-E92D-44CB-7ADA675DDF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5554663"/>
            <a:ext cx="5257800" cy="938212"/>
          </a:xfrm>
        </p:spPr>
        <p:txBody>
          <a:bodyPr>
            <a:normAutofit/>
          </a:bodyPr>
          <a:lstStyle>
            <a:lvl1pPr algn="r">
              <a:defRPr sz="16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  <a:lvl2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2pPr>
            <a:lvl3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3pPr>
            <a:lvl4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4pPr>
            <a:lvl5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&lt;Ici se trouve un premier chiffre clé</a:t>
            </a:r>
          </a:p>
          <a:p>
            <a:pPr lvl="0"/>
            <a:r>
              <a:rPr lang="fr-FR"/>
              <a:t>Sous forme de date. /&gt;</a:t>
            </a:r>
          </a:p>
        </p:txBody>
      </p:sp>
    </p:spTree>
    <p:extLst>
      <p:ext uri="{BB962C8B-B14F-4D97-AF65-F5344CB8AC3E}">
        <p14:creationId xmlns:p14="http://schemas.microsoft.com/office/powerpoint/2010/main" val="112126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clés 3"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5B54B-3576-E456-C53A-E921B5702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8600">
                <a:solidFill>
                  <a:schemeClr val="bg1"/>
                </a:solidFill>
                <a:latin typeface="Anton" pitchFamily="2" charset="0"/>
              </a:defRPr>
            </a:lvl1pPr>
          </a:lstStyle>
          <a:p>
            <a:r>
              <a:rPr lang="fr-FR"/>
              <a:t>CHIFFRES CL</a:t>
            </a:r>
            <a:r>
              <a:rPr lang="fr" sz="8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É</a:t>
            </a:r>
            <a:r>
              <a:rPr lang="fr-FR"/>
              <a:t>S_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E5ADF813-7DEA-4F96-83F4-A0974D31DAD9}"/>
              </a:ext>
            </a:extLst>
          </p:cNvPr>
          <p:cNvSpPr txBox="1">
            <a:spLocks/>
          </p:cNvSpPr>
          <p:nvPr userDrawn="1"/>
        </p:nvSpPr>
        <p:spPr>
          <a:xfrm>
            <a:off x="930934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&lt;</a:t>
            </a:r>
            <a:fld id="{FC5F32F1-593F-4499-ABC1-06509EC27309}" type="slidenum">
              <a:rPr lang="fr-FR" sz="1500" smtClean="0">
                <a:solidFill>
                  <a:schemeClr val="bg1"/>
                </a:solidFill>
                <a:latin typeface="IBM Plex Sans" panose="020B0503050203000203" pitchFamily="34" charset="0"/>
              </a:rPr>
              <a:pPr/>
              <a:t>‹N°›</a:t>
            </a:fld>
            <a:r>
              <a:rPr lang="fr-FR" sz="1500">
                <a:solidFill>
                  <a:schemeClr val="bg1"/>
                </a:solidFill>
                <a:latin typeface="IBM Plex Sans" panose="020B0503050203000203" pitchFamily="34" charset="0"/>
              </a:rPr>
              <a:t>&gt;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E0E29D40-67F8-953D-6E85-738701FB19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6068" y="3881888"/>
            <a:ext cx="3579932" cy="1544128"/>
          </a:xfrm>
        </p:spPr>
        <p:txBody>
          <a:bodyPr>
            <a:noAutofit/>
          </a:bodyPr>
          <a:lstStyle>
            <a:lvl1pPr marL="0" indent="0">
              <a:buNone/>
              <a:defRPr sz="13200">
                <a:solidFill>
                  <a:srgbClr val="00FF97"/>
                </a:solidFill>
                <a:latin typeface="Anton" pitchFamily="2" charset="0"/>
              </a:defRPr>
            </a:lvl1pPr>
            <a:lvl5pPr>
              <a:defRPr/>
            </a:lvl5pPr>
          </a:lstStyle>
          <a:p>
            <a:pPr lvl="0"/>
            <a:r>
              <a:rPr lang="fr-FR"/>
              <a:t>2025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BB30130E-4C2F-E92D-44CB-7ADA675DDF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16066" y="5554663"/>
            <a:ext cx="5230455" cy="938212"/>
          </a:xfrm>
        </p:spPr>
        <p:txBody>
          <a:bodyPr>
            <a:normAutofit/>
          </a:bodyPr>
          <a:lstStyle>
            <a:lvl1pPr algn="l">
              <a:defRPr sz="1600">
                <a:solidFill>
                  <a:srgbClr val="FFFFFF"/>
                </a:solidFill>
                <a:latin typeface="IBM Plex Sans" panose="020B0503050203000203" pitchFamily="34" charset="0"/>
              </a:defRPr>
            </a:lvl1pPr>
            <a:lvl2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2pPr>
            <a:lvl3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3pPr>
            <a:lvl4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4pPr>
            <a:lvl5pPr>
              <a:defRPr>
                <a:solidFill>
                  <a:srgbClr val="FFFFFF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fr-FR"/>
              <a:t>&lt;Ici se trouve un premier chiffre clé</a:t>
            </a:r>
          </a:p>
          <a:p>
            <a:pPr lvl="0"/>
            <a:r>
              <a:rPr lang="fr-FR"/>
              <a:t>Sous forme de date. /&gt;</a:t>
            </a:r>
          </a:p>
        </p:txBody>
      </p:sp>
      <p:pic>
        <p:nvPicPr>
          <p:cNvPr id="3" name="Google Shape;151;p21" title="Fichier 7@4x.png">
            <a:extLst>
              <a:ext uri="{FF2B5EF4-FFF2-40B4-BE49-F238E27FC236}">
                <a16:creationId xmlns:a16="http://schemas.microsoft.com/office/drawing/2014/main" id="{D6D8877D-0515-D4A2-45E0-A1C010F07BD9}"/>
              </a:ext>
            </a:extLst>
          </p:cNvPr>
          <p:cNvPicPr preferRelativeResize="0"/>
          <p:nvPr userDrawn="1"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70913"/>
            <a:ext cx="1837426" cy="38118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53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AFBD0D-7CCA-913F-F750-9E4BED82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6AC83-53CB-5F3F-8A9E-C2FA30BB4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66D104-6F0F-3940-1538-95C030865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4F14C-D8F8-4F82-BB45-BBD870CE3440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7A7337-B0DD-0014-D64C-D3F8B13CC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5B2F5F-3345-0FC8-716D-8C78FADC5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F32F1-593F-4499-ABC1-06509EC273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70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0" r:id="rId3"/>
    <p:sldLayoutId id="2147483650" r:id="rId4"/>
    <p:sldLayoutId id="2147483661" r:id="rId5"/>
    <p:sldLayoutId id="2147483662" r:id="rId6"/>
    <p:sldLayoutId id="2147483663" r:id="rId7"/>
    <p:sldLayoutId id="2147483664" r:id="rId8"/>
    <p:sldLayoutId id="2147483669" r:id="rId9"/>
    <p:sldLayoutId id="2147483667" r:id="rId10"/>
    <p:sldLayoutId id="2147483665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0D4B-0F2B-E4B1-7D78-EF44D8A0F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8800" err="1">
                <a:solidFill>
                  <a:schemeClr val="lt1"/>
                </a:solidFill>
                <a:latin typeface="Anton"/>
                <a:sym typeface="Anton"/>
              </a:rPr>
              <a:t>Bootcamp</a:t>
            </a:r>
            <a:r>
              <a:rPr lang="fr-FR" sz="8800">
                <a:solidFill>
                  <a:schemeClr val="lt1"/>
                </a:solidFill>
                <a:latin typeface="Anton"/>
                <a:sym typeface="Anton"/>
              </a:rPr>
              <a:t> Data Pro Max</a:t>
            </a:r>
            <a:r>
              <a:rPr lang="fr-FR">
                <a:solidFill>
                  <a:srgbClr val="FF5F3A"/>
                </a:solidFill>
              </a:rPr>
              <a:t>_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8ED0B8-0DEF-1ABC-A014-CFC41C681A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</a:t>
            </a:r>
            <a:r>
              <a:rPr lang="fr-FR" err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MSc</a:t>
            </a:r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MSI promotion 2028 &gt;</a:t>
            </a:r>
          </a:p>
        </p:txBody>
      </p:sp>
    </p:spTree>
    <p:extLst>
      <p:ext uri="{BB962C8B-B14F-4D97-AF65-F5344CB8AC3E}">
        <p14:creationId xmlns:p14="http://schemas.microsoft.com/office/powerpoint/2010/main" val="2693611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40CE-B62A-3FA3-0C4F-800D762C3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BCBE5E1-6075-BFA4-0EC3-CDFB9A5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965" y="365125"/>
            <a:ext cx="9302397" cy="1885207"/>
          </a:xfrm>
        </p:spPr>
        <p:txBody>
          <a:bodyPr/>
          <a:lstStyle/>
          <a:p>
            <a:r>
              <a:rPr lang="fr" sz="6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Rush 2 – Analyse des ventes pharmaceutiques</a:t>
            </a:r>
            <a:r>
              <a:rPr lang="fr-FR" sz="6600">
                <a:solidFill>
                  <a:srgbClr val="FF1EF7"/>
                </a:solidFill>
              </a:rPr>
              <a:t>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8783CD-72EC-00A7-5750-F294404FDB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7049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E57B-1488-8C2A-54D2-B7B3585A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61804-6088-0182-1E24-B854FF922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Votre rôle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15" name="Google Shape;206;p25">
            <a:extLst>
              <a:ext uri="{FF2B5EF4-FFF2-40B4-BE49-F238E27FC236}">
                <a16:creationId xmlns:a16="http://schemas.microsoft.com/office/drawing/2014/main" id="{75FEFF3E-BC51-6A00-9649-C4BFFD01D6A4}"/>
              </a:ext>
            </a:extLst>
          </p:cNvPr>
          <p:cNvSpPr/>
          <p:nvPr/>
        </p:nvSpPr>
        <p:spPr>
          <a:xfrm>
            <a:off x="1658897" y="2598643"/>
            <a:ext cx="3879383" cy="2478748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00;p25">
            <a:extLst>
              <a:ext uri="{FF2B5EF4-FFF2-40B4-BE49-F238E27FC236}">
                <a16:creationId xmlns:a16="http://schemas.microsoft.com/office/drawing/2014/main" id="{F8AE7C9E-FA9A-DCC8-1C28-EF26B97D12BA}"/>
              </a:ext>
            </a:extLst>
          </p:cNvPr>
          <p:cNvSpPr/>
          <p:nvPr/>
        </p:nvSpPr>
        <p:spPr>
          <a:xfrm>
            <a:off x="1843581" y="2418721"/>
            <a:ext cx="1517495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36;p27">
            <a:extLst>
              <a:ext uri="{FF2B5EF4-FFF2-40B4-BE49-F238E27FC236}">
                <a16:creationId xmlns:a16="http://schemas.microsoft.com/office/drawing/2014/main" id="{C73ECBD5-BA05-C899-1473-532646659826}"/>
              </a:ext>
            </a:extLst>
          </p:cNvPr>
          <p:cNvSpPr txBox="1"/>
          <p:nvPr/>
        </p:nvSpPr>
        <p:spPr>
          <a:xfrm>
            <a:off x="1843581" y="2453796"/>
            <a:ext cx="151749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sz="1800" b="1">
                <a:solidFill>
                  <a:srgbClr val="FFFFFF"/>
                </a:solidFill>
                <a:latin typeface="IBM Plex Sans"/>
                <a:sym typeface="IBM Plex Sans"/>
              </a:rPr>
              <a:t>Contexte</a:t>
            </a:r>
            <a:endParaRPr lang="fr-FR"/>
          </a:p>
        </p:txBody>
      </p:sp>
      <p:sp>
        <p:nvSpPr>
          <p:cNvPr id="18" name="Google Shape;236;p27">
            <a:extLst>
              <a:ext uri="{FF2B5EF4-FFF2-40B4-BE49-F238E27FC236}">
                <a16:creationId xmlns:a16="http://schemas.microsoft.com/office/drawing/2014/main" id="{A499C7C3-1582-5F5E-15A6-28D9DCE94EB1}"/>
              </a:ext>
            </a:extLst>
          </p:cNvPr>
          <p:cNvSpPr txBox="1"/>
          <p:nvPr/>
        </p:nvSpPr>
        <p:spPr>
          <a:xfrm>
            <a:off x="1853456" y="2916743"/>
            <a:ext cx="3228242" cy="2382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sym typeface="IBM Plex Sans"/>
              </a:rPr>
              <a:t>Vous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êtes</a:t>
            </a:r>
            <a:r>
              <a:rPr lang="en-US" sz="1200">
                <a:solidFill>
                  <a:srgbClr val="FFFFFF"/>
                </a:solidFill>
              </a:rPr>
              <a:t> Consultant Data &amp; Santé </a:t>
            </a:r>
            <a:r>
              <a:rPr lang="en-US" sz="1200" err="1">
                <a:solidFill>
                  <a:srgbClr val="FFFFFF"/>
                </a:solidFill>
              </a:rPr>
              <a:t>auprès</a:t>
            </a:r>
            <a:r>
              <a:rPr lang="en-US" sz="1200">
                <a:solidFill>
                  <a:srgbClr val="FFFFFF"/>
                </a:solidFill>
              </a:rPr>
              <a:t> d’un client qui </a:t>
            </a:r>
            <a:r>
              <a:rPr lang="en-US" sz="1200" err="1">
                <a:solidFill>
                  <a:srgbClr val="FFFFFF"/>
                </a:solidFill>
              </a:rPr>
              <a:t>détient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une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pharmacie</a:t>
            </a:r>
            <a:r>
              <a:rPr lang="en-US" sz="1200">
                <a:solidFill>
                  <a:srgbClr val="FFFFFF"/>
                </a:solidFill>
              </a:rPr>
              <a:t>, </a:t>
            </a:r>
            <a:r>
              <a:rPr lang="en-US" sz="1200" err="1">
                <a:solidFill>
                  <a:srgbClr val="FFFFFF"/>
                </a:solidFill>
              </a:rPr>
              <a:t>votre</a:t>
            </a:r>
            <a:r>
              <a:rPr lang="en-US" sz="1200">
                <a:solidFill>
                  <a:srgbClr val="FFFFFF"/>
                </a:solidFill>
              </a:rPr>
              <a:t> manager </a:t>
            </a:r>
            <a:r>
              <a:rPr lang="en-US" sz="1200" err="1">
                <a:solidFill>
                  <a:srgbClr val="FFFFFF"/>
                </a:solidFill>
              </a:rPr>
              <a:t>vous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demande</a:t>
            </a:r>
            <a:r>
              <a:rPr lang="en-US" sz="1200">
                <a:solidFill>
                  <a:srgbClr val="FFFFFF"/>
                </a:solidFill>
              </a:rPr>
              <a:t> de </a:t>
            </a:r>
            <a:r>
              <a:rPr lang="en-US" sz="1200" err="1">
                <a:solidFill>
                  <a:srgbClr val="FFFFFF"/>
                </a:solidFill>
              </a:rPr>
              <a:t>lui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préparer</a:t>
            </a:r>
            <a:r>
              <a:rPr lang="en-US" sz="1200">
                <a:solidFill>
                  <a:srgbClr val="FFFFFF"/>
                </a:solidFill>
              </a:rPr>
              <a:t> un rapport </a:t>
            </a:r>
            <a:r>
              <a:rPr lang="en-US" sz="1200" err="1">
                <a:solidFill>
                  <a:srgbClr val="FFFFFF"/>
                </a:solidFill>
              </a:rPr>
              <a:t>synthétique</a:t>
            </a:r>
            <a:r>
              <a:rPr lang="en-US" sz="1200">
                <a:solidFill>
                  <a:srgbClr val="FFFFFF"/>
                </a:solidFill>
              </a:rPr>
              <a:t> sur les ventes de </a:t>
            </a:r>
            <a:r>
              <a:rPr lang="en-US" sz="1200" err="1">
                <a:solidFill>
                  <a:srgbClr val="FFFFFF"/>
                </a:solidFill>
              </a:rPr>
              <a:t>ces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fr-FR" sz="1200">
                <a:solidFill>
                  <a:srgbClr val="FFFFFF"/>
                </a:solidFill>
              </a:rPr>
              <a:t>principaux types de médicaments.</a:t>
            </a:r>
          </a:p>
          <a:p>
            <a:endParaRPr lang="fr-FR" sz="1200">
              <a:solidFill>
                <a:srgbClr val="FFFFFF"/>
              </a:solidFill>
            </a:endParaRPr>
          </a:p>
          <a:p>
            <a:r>
              <a:rPr lang="fr-FR" sz="1200">
                <a:solidFill>
                  <a:srgbClr val="FFFFFF"/>
                </a:solidFill>
              </a:rPr>
              <a:t>Le client attend de mieux comprendre l’évolution de ses ventes et de leurs fluctuations</a:t>
            </a:r>
            <a:endParaRPr lang="fr-FR"/>
          </a:p>
        </p:txBody>
      </p:sp>
      <p:sp>
        <p:nvSpPr>
          <p:cNvPr id="22" name="Google Shape;206;p25">
            <a:extLst>
              <a:ext uri="{FF2B5EF4-FFF2-40B4-BE49-F238E27FC236}">
                <a16:creationId xmlns:a16="http://schemas.microsoft.com/office/drawing/2014/main" id="{8E7D1874-BD57-2AF2-CE6B-1596DDAE62F2}"/>
              </a:ext>
            </a:extLst>
          </p:cNvPr>
          <p:cNvSpPr/>
          <p:nvPr/>
        </p:nvSpPr>
        <p:spPr>
          <a:xfrm>
            <a:off x="6887093" y="3279910"/>
            <a:ext cx="3553928" cy="1127726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00;p25">
            <a:extLst>
              <a:ext uri="{FF2B5EF4-FFF2-40B4-BE49-F238E27FC236}">
                <a16:creationId xmlns:a16="http://schemas.microsoft.com/office/drawing/2014/main" id="{137C04F8-863D-CFA1-B21D-A596CE735619}"/>
              </a:ext>
            </a:extLst>
          </p:cNvPr>
          <p:cNvSpPr/>
          <p:nvPr/>
        </p:nvSpPr>
        <p:spPr>
          <a:xfrm>
            <a:off x="7093060" y="3032539"/>
            <a:ext cx="2057501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36;p27">
            <a:extLst>
              <a:ext uri="{FF2B5EF4-FFF2-40B4-BE49-F238E27FC236}">
                <a16:creationId xmlns:a16="http://schemas.microsoft.com/office/drawing/2014/main" id="{0F3E1795-2411-0E7B-264A-247F955A12D5}"/>
              </a:ext>
            </a:extLst>
          </p:cNvPr>
          <p:cNvSpPr txBox="1"/>
          <p:nvPr/>
        </p:nvSpPr>
        <p:spPr>
          <a:xfrm>
            <a:off x="7093058" y="3067614"/>
            <a:ext cx="2057503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b="1">
                <a:solidFill>
                  <a:srgbClr val="FFFFFF"/>
                </a:solidFill>
                <a:latin typeface="IBM Plex Sans"/>
                <a:sym typeface="IBM Plex Sans"/>
              </a:rPr>
              <a:t>Objectif</a:t>
            </a:r>
            <a:endParaRPr lang="fr-FR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BD359A72-B3E4-7ADC-B9FC-DDBA0245B42C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5538280" y="3838017"/>
            <a:ext cx="1348813" cy="575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Google Shape;236;p27">
            <a:extLst>
              <a:ext uri="{FF2B5EF4-FFF2-40B4-BE49-F238E27FC236}">
                <a16:creationId xmlns:a16="http://schemas.microsoft.com/office/drawing/2014/main" id="{CE04BCCF-7E8F-4387-18F9-EE8C27C9A6EF}"/>
              </a:ext>
            </a:extLst>
          </p:cNvPr>
          <p:cNvSpPr txBox="1"/>
          <p:nvPr/>
        </p:nvSpPr>
        <p:spPr>
          <a:xfrm>
            <a:off x="6954779" y="3573490"/>
            <a:ext cx="3238972" cy="8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>
                <a:solidFill>
                  <a:srgbClr val="FFFFFF"/>
                </a:solidFill>
              </a:rPr>
              <a:t>Développer une démarche analytique méthodique et cohérente. </a:t>
            </a:r>
            <a:br>
              <a:rPr lang="fr-FR" sz="1200">
                <a:solidFill>
                  <a:srgbClr val="FFFFFF"/>
                </a:solidFill>
              </a:rPr>
            </a:br>
            <a:r>
              <a:rPr lang="fr-FR" sz="1200">
                <a:solidFill>
                  <a:srgbClr val="FFFFFF"/>
                </a:solidFill>
              </a:rPr>
              <a:t>Présenter cette dernière à son auditoire.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509377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B3BF-3128-6D63-B675-4918B1EF6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784EA-ACBD-1BA9-FE04-4A3B0F1A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Les attendus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3B53BE3E-710F-26EF-90B1-102342DF634C}"/>
              </a:ext>
            </a:extLst>
          </p:cNvPr>
          <p:cNvGrpSpPr/>
          <p:nvPr/>
        </p:nvGrpSpPr>
        <p:grpSpPr>
          <a:xfrm>
            <a:off x="1919478" y="2440294"/>
            <a:ext cx="4176522" cy="1494104"/>
            <a:chOff x="0" y="0"/>
            <a:chExt cx="3010897" cy="1259007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55D9940D-CB92-FAC3-BAC7-22EDABFE49EF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A149958F-27E2-79AB-4F81-0C29AFADEE58}"/>
              </a:ext>
            </a:extLst>
          </p:cNvPr>
          <p:cNvGrpSpPr/>
          <p:nvPr/>
        </p:nvGrpSpPr>
        <p:grpSpPr>
          <a:xfrm>
            <a:off x="3502234" y="2333310"/>
            <a:ext cx="2474894" cy="417945"/>
            <a:chOff x="0" y="0"/>
            <a:chExt cx="6599716" cy="1348569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F241E8D7-FAED-D5FC-A8C1-8F0DA5F87104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9C4908F6-F792-B7DF-632E-B50DA25D3B48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F0621A0D-C789-4756-06BB-85F8E8DAC4EA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18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Objectifs</a:t>
              </a:r>
              <a:endParaRPr lang="fr-FR"/>
            </a:p>
          </p:txBody>
        </p:sp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00F4F2E2-09C0-2477-A2C6-BE41A05F5646}"/>
              </a:ext>
            </a:extLst>
          </p:cNvPr>
          <p:cNvGrpSpPr/>
          <p:nvPr/>
        </p:nvGrpSpPr>
        <p:grpSpPr>
          <a:xfrm>
            <a:off x="6300978" y="2436660"/>
            <a:ext cx="4057650" cy="1402237"/>
            <a:chOff x="0" y="0"/>
            <a:chExt cx="3010897" cy="1259007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E3918E92-7CAB-D350-DEDE-12B13DE8E9D4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4E2A9A58-3FF4-0B63-0263-D8D9FA23EF56}"/>
              </a:ext>
            </a:extLst>
          </p:cNvPr>
          <p:cNvGrpSpPr/>
          <p:nvPr/>
        </p:nvGrpSpPr>
        <p:grpSpPr>
          <a:xfrm>
            <a:off x="7883734" y="2333310"/>
            <a:ext cx="2474894" cy="417945"/>
            <a:chOff x="0" y="0"/>
            <a:chExt cx="6599716" cy="1348569"/>
          </a:xfrm>
        </p:grpSpPr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6AD14669-ED06-0C46-99BB-4214DDE5F3AA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B05B21A7-D7B5-98D0-2AFA-26F4087B565F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6F35E11A-046C-D844-029B-394ABB2A0B6C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21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Durée</a:t>
              </a:r>
              <a:endParaRPr lang="fr-FR"/>
            </a:p>
          </p:txBody>
        </p:sp>
      </p:grpSp>
      <p:sp>
        <p:nvSpPr>
          <p:cNvPr id="38" name="TextBox 17">
            <a:extLst>
              <a:ext uri="{FF2B5EF4-FFF2-40B4-BE49-F238E27FC236}">
                <a16:creationId xmlns:a16="http://schemas.microsoft.com/office/drawing/2014/main" id="{251ADA6B-2A03-A6F3-941B-633AACEAEFEC}"/>
              </a:ext>
            </a:extLst>
          </p:cNvPr>
          <p:cNvSpPr txBox="1"/>
          <p:nvPr/>
        </p:nvSpPr>
        <p:spPr>
          <a:xfrm>
            <a:off x="2093967" y="1897992"/>
            <a:ext cx="2980132" cy="267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0"/>
              </a:lnSpc>
              <a:spcBef>
                <a:spcPct val="0"/>
              </a:spcBef>
            </a:pPr>
            <a:r>
              <a:rPr lang="fr-FR" sz="1600" kern="1200">
                <a:solidFill>
                  <a:srgbClr val="243762"/>
                </a:solidFill>
                <a:latin typeface="IBM Plex Sans"/>
                <a:sym typeface="IBM Plex Sans"/>
              </a:rPr>
              <a:t>Ventes J/M/H Phama</a:t>
            </a:r>
            <a:r>
              <a:rPr lang="fr-FR" sz="1600">
                <a:solidFill>
                  <a:srgbClr val="243762"/>
                </a:solidFill>
                <a:latin typeface="IBM Plex Sans"/>
                <a:sym typeface="IBM Plex Sans"/>
              </a:rPr>
              <a:t>.</a:t>
            </a:r>
            <a:r>
              <a:rPr lang="fr-FR" sz="1600" kern="1200">
                <a:solidFill>
                  <a:srgbClr val="243762"/>
                </a:solidFill>
                <a:latin typeface="IBM Plex Sans"/>
                <a:sym typeface="IBM Plex Sans"/>
              </a:rPr>
              <a:t>csv</a:t>
            </a:r>
            <a:endParaRPr lang="fr-FR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4F257B99-5165-F175-B6CE-3A6ABCF5E8FD}"/>
              </a:ext>
            </a:extLst>
          </p:cNvPr>
          <p:cNvSpPr txBox="1"/>
          <p:nvPr/>
        </p:nvSpPr>
        <p:spPr>
          <a:xfrm>
            <a:off x="3054485" y="2865686"/>
            <a:ext cx="296464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defTabSz="457200">
              <a:buClrTx/>
            </a:pPr>
            <a:r>
              <a:rPr lang="fr-FR" sz="1000" kern="1200" spc="15">
                <a:solidFill>
                  <a:srgbClr val="013AFB"/>
                </a:solidFill>
                <a:latin typeface="IBM Plex Sans" panose="020B0503050203000203" pitchFamily="34" charset="0"/>
                <a:sym typeface="IBM Plex Sans Bold"/>
              </a:rPr>
              <a:t>Analyser et visualiser les données des ventes d’une pharmacie. Créer et tenir un discours construit d’analyste, savoir l’adapter à son auditoire et à une finalité donnée.</a:t>
            </a:r>
            <a:endParaRPr lang="fr-FR" sz="1000" kern="1200" spc="15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2CBFCBBC-87B1-F0B3-4638-43112432C864}"/>
              </a:ext>
            </a:extLst>
          </p:cNvPr>
          <p:cNvSpPr txBox="1"/>
          <p:nvPr/>
        </p:nvSpPr>
        <p:spPr>
          <a:xfrm>
            <a:off x="7883734" y="2959709"/>
            <a:ext cx="2474894" cy="491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" lvl="1" defTabSz="457200">
              <a:lnSpc>
                <a:spcPts val="1300"/>
              </a:lnSpc>
              <a:buClrTx/>
            </a:pP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3 jours en groupe de 3</a:t>
            </a:r>
            <a:b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</a:b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Outil : Excel et traitement analytique avec Python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6703FE71-9D9B-56C0-AA3E-2AA560934F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942" y="2763682"/>
            <a:ext cx="847561" cy="748193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2D082B8E-B38B-ADD9-F0E1-369DFFFAB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04" y="2477471"/>
            <a:ext cx="1354444" cy="13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9">
            <a:extLst>
              <a:ext uri="{FF2B5EF4-FFF2-40B4-BE49-F238E27FC236}">
                <a16:creationId xmlns:a16="http://schemas.microsoft.com/office/drawing/2014/main" id="{CCA6BB86-BD1C-B0AC-6366-C1646D3DA04A}"/>
              </a:ext>
            </a:extLst>
          </p:cNvPr>
          <p:cNvGrpSpPr/>
          <p:nvPr/>
        </p:nvGrpSpPr>
        <p:grpSpPr>
          <a:xfrm>
            <a:off x="4415959" y="4219769"/>
            <a:ext cx="4315293" cy="2008941"/>
            <a:chOff x="0" y="0"/>
            <a:chExt cx="3010897" cy="1259007"/>
          </a:xfrm>
        </p:grpSpPr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930EB60-5525-DB8C-35EC-8BA102AD6A13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11">
            <a:extLst>
              <a:ext uri="{FF2B5EF4-FFF2-40B4-BE49-F238E27FC236}">
                <a16:creationId xmlns:a16="http://schemas.microsoft.com/office/drawing/2014/main" id="{73165517-1B2C-12A3-9998-CDFBBE4B2C03}"/>
              </a:ext>
            </a:extLst>
          </p:cNvPr>
          <p:cNvGrpSpPr/>
          <p:nvPr/>
        </p:nvGrpSpPr>
        <p:grpSpPr>
          <a:xfrm>
            <a:off x="6118370" y="4080502"/>
            <a:ext cx="2474894" cy="762952"/>
            <a:chOff x="0" y="0"/>
            <a:chExt cx="6599716" cy="2461791"/>
          </a:xfrm>
        </p:grpSpPr>
        <p:grpSp>
          <p:nvGrpSpPr>
            <p:cNvPr id="46" name="Group 12">
              <a:extLst>
                <a:ext uri="{FF2B5EF4-FFF2-40B4-BE49-F238E27FC236}">
                  <a16:creationId xmlns:a16="http://schemas.microsoft.com/office/drawing/2014/main" id="{5297A765-3F1D-C7CF-70F5-3A447346CB75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4" cy="2816977"/>
            </a:xfrm>
          </p:grpSpPr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9D64509E-57D2-A004-DDCC-4C5A3CF35DBF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8393C530-1818-F979-958A-F3B055ECE81E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211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/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Contenu / Livrables</a:t>
              </a:r>
            </a:p>
            <a:p>
              <a:pPr marL="285750" indent="-285750" defTabSz="457200">
                <a:buChar char="•"/>
              </a:pPr>
              <a:endParaRPr lang="fr-FR">
                <a:sym typeface="IBM Plex Sans Bold"/>
              </a:endParaRPr>
            </a:p>
            <a:p>
              <a:pPr defTabSz="457200">
                <a:lnSpc>
                  <a:spcPts val="1875"/>
                </a:lnSpc>
              </a:pPr>
              <a:endParaRPr lang="fr-FR" sz="1250" b="1" kern="1200" spc="62">
                <a:solidFill>
                  <a:srgbClr val="FFFFFF"/>
                </a:solidFill>
                <a:latin typeface="IBM Plex Sans Bold"/>
              </a:endParaRP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E53BBAC4-65E3-EB68-9F1D-50ED5E934A33}"/>
              </a:ext>
            </a:extLst>
          </p:cNvPr>
          <p:cNvSpPr txBox="1"/>
          <p:nvPr/>
        </p:nvSpPr>
        <p:spPr>
          <a:xfrm>
            <a:off x="4020767" y="4543725"/>
            <a:ext cx="4701856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 kern="1200">
                <a:solidFill>
                  <a:srgbClr val="013AFB"/>
                </a:solidFill>
                <a:latin typeface="IBM Plex Sans" panose="020B0503050203000203" pitchFamily="34" charset="0"/>
              </a:rPr>
              <a:t>Classeur Excel comportant un onglet de synthèse et une présentation des statistiques descriptives sur l’outil de votre choix.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 kern="1200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Une option de sélection de produits par un utilisateur tiers pour obtenir l’information des ventes sur une date donnée en entrée.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Trois supports de 5 slides chacun : l’un à destination de votre manager, l’autre à un responsable des ventes et le dernier au dirigeant de la pharmacie à visée d’introduire des suggestions d’amélioration.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Votre réponse de groupe (au format libre) à la question suivante : les données permettent-elles d’élaborer une stratégie de prédiction des ventes ?</a:t>
            </a:r>
          </a:p>
          <a:p>
            <a:pPr marL="628650" lvl="1" indent="-171450" defTabSz="457200">
              <a:buFontTx/>
              <a:buChar char="-"/>
            </a:pPr>
            <a:endParaRPr lang="fr-FR" sz="1000" kern="1200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019297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F699-19C2-236F-591F-E2B88452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521210-BFFF-B5AE-1F04-F3A3C4226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965" y="365124"/>
            <a:ext cx="9341307" cy="2190007"/>
          </a:xfrm>
        </p:spPr>
        <p:txBody>
          <a:bodyPr/>
          <a:lstStyle/>
          <a:p>
            <a:r>
              <a:rPr lang="fr" sz="6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Rush 3 – Profil client et solvabilité financière</a:t>
            </a:r>
            <a:r>
              <a:rPr lang="fr-FR" sz="8800">
                <a:solidFill>
                  <a:srgbClr val="FF1EF7"/>
                </a:solidFill>
              </a:rPr>
              <a:t>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DB722F-27AD-99A0-96ED-7CBC1A6E4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045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FEC4C-BDFF-F2B9-A9BB-D4ED7523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64032-9BD9-1BEF-9935-F6A13523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Votre rôle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15" name="Google Shape;206;p25">
            <a:extLst>
              <a:ext uri="{FF2B5EF4-FFF2-40B4-BE49-F238E27FC236}">
                <a16:creationId xmlns:a16="http://schemas.microsoft.com/office/drawing/2014/main" id="{1A8EF820-D653-AE4A-3DF3-8BD730307C11}"/>
              </a:ext>
            </a:extLst>
          </p:cNvPr>
          <p:cNvSpPr/>
          <p:nvPr/>
        </p:nvSpPr>
        <p:spPr>
          <a:xfrm>
            <a:off x="1658898" y="2598642"/>
            <a:ext cx="3405970" cy="3272827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00;p25">
            <a:extLst>
              <a:ext uri="{FF2B5EF4-FFF2-40B4-BE49-F238E27FC236}">
                <a16:creationId xmlns:a16="http://schemas.microsoft.com/office/drawing/2014/main" id="{8D54A672-972A-12EB-A46B-E594DCE96ECF}"/>
              </a:ext>
            </a:extLst>
          </p:cNvPr>
          <p:cNvSpPr/>
          <p:nvPr/>
        </p:nvSpPr>
        <p:spPr>
          <a:xfrm>
            <a:off x="1843581" y="2418721"/>
            <a:ext cx="1517495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36;p27">
            <a:extLst>
              <a:ext uri="{FF2B5EF4-FFF2-40B4-BE49-F238E27FC236}">
                <a16:creationId xmlns:a16="http://schemas.microsoft.com/office/drawing/2014/main" id="{F863C42B-E141-03A7-DA71-5F7D164750FE}"/>
              </a:ext>
            </a:extLst>
          </p:cNvPr>
          <p:cNvSpPr txBox="1"/>
          <p:nvPr/>
        </p:nvSpPr>
        <p:spPr>
          <a:xfrm>
            <a:off x="1843581" y="2453796"/>
            <a:ext cx="151749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sz="1800" b="1">
                <a:solidFill>
                  <a:srgbClr val="FFFFFF"/>
                </a:solidFill>
                <a:latin typeface="IBM Plex Sans"/>
                <a:sym typeface="IBM Plex Sans"/>
              </a:rPr>
              <a:t>Contexte</a:t>
            </a:r>
            <a:endParaRPr lang="fr-FR"/>
          </a:p>
        </p:txBody>
      </p:sp>
      <p:sp>
        <p:nvSpPr>
          <p:cNvPr id="18" name="Google Shape;236;p27">
            <a:extLst>
              <a:ext uri="{FF2B5EF4-FFF2-40B4-BE49-F238E27FC236}">
                <a16:creationId xmlns:a16="http://schemas.microsoft.com/office/drawing/2014/main" id="{01A9103D-0088-7767-D4CB-11709B0F149A}"/>
              </a:ext>
            </a:extLst>
          </p:cNvPr>
          <p:cNvSpPr txBox="1"/>
          <p:nvPr/>
        </p:nvSpPr>
        <p:spPr>
          <a:xfrm>
            <a:off x="1853455" y="2916743"/>
            <a:ext cx="3107793" cy="275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sym typeface="IBM Plex Sans"/>
              </a:rPr>
              <a:t>Vous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êtes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fr-FR" sz="1200">
                <a:solidFill>
                  <a:srgbClr val="FFFFFF"/>
                </a:solidFill>
              </a:rPr>
              <a:t>Consultant Business Intelligence pour une banque.</a:t>
            </a:r>
          </a:p>
          <a:p>
            <a:endParaRPr lang="fr-FR" sz="1200">
              <a:solidFill>
                <a:srgbClr val="FFFFFF"/>
              </a:solidFill>
            </a:endParaRPr>
          </a:p>
          <a:p>
            <a:r>
              <a:rPr lang="fr-FR" sz="1200">
                <a:solidFill>
                  <a:srgbClr val="FFFFFF"/>
                </a:solidFill>
              </a:rPr>
              <a:t>La mission qui vous est confiée est d’optimiser le processus de tri des clients entre « bons » et « mauvais » clients.  </a:t>
            </a:r>
          </a:p>
          <a:p>
            <a:endParaRPr lang="fr-FR" sz="1200">
              <a:solidFill>
                <a:srgbClr val="FFFFFF"/>
              </a:solidFill>
            </a:endParaRPr>
          </a:p>
          <a:p>
            <a:r>
              <a:rPr lang="fr-FR" sz="1200">
                <a:solidFill>
                  <a:srgbClr val="FFFFFF"/>
                </a:solidFill>
              </a:rPr>
              <a:t>Pour cela vous devrez développer une solution algorithmique justifiant de votre compréhension des réalités data.</a:t>
            </a:r>
            <a:endParaRPr lang="fr-FR"/>
          </a:p>
        </p:txBody>
      </p:sp>
      <p:sp>
        <p:nvSpPr>
          <p:cNvPr id="22" name="Google Shape;206;p25">
            <a:extLst>
              <a:ext uri="{FF2B5EF4-FFF2-40B4-BE49-F238E27FC236}">
                <a16:creationId xmlns:a16="http://schemas.microsoft.com/office/drawing/2014/main" id="{B70C1608-0518-7A70-D303-D7B5D4A9E0C8}"/>
              </a:ext>
            </a:extLst>
          </p:cNvPr>
          <p:cNvSpPr/>
          <p:nvPr/>
        </p:nvSpPr>
        <p:spPr>
          <a:xfrm>
            <a:off x="6407194" y="3429000"/>
            <a:ext cx="3579869" cy="1570742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00;p25">
            <a:extLst>
              <a:ext uri="{FF2B5EF4-FFF2-40B4-BE49-F238E27FC236}">
                <a16:creationId xmlns:a16="http://schemas.microsoft.com/office/drawing/2014/main" id="{5598D1AD-0D40-9FE9-8E9D-3329F588D30C}"/>
              </a:ext>
            </a:extLst>
          </p:cNvPr>
          <p:cNvSpPr/>
          <p:nvPr/>
        </p:nvSpPr>
        <p:spPr>
          <a:xfrm>
            <a:off x="6613162" y="3181629"/>
            <a:ext cx="2057501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36;p27">
            <a:extLst>
              <a:ext uri="{FF2B5EF4-FFF2-40B4-BE49-F238E27FC236}">
                <a16:creationId xmlns:a16="http://schemas.microsoft.com/office/drawing/2014/main" id="{9C7E6834-BCB4-EEDE-6D6B-5917692806C9}"/>
              </a:ext>
            </a:extLst>
          </p:cNvPr>
          <p:cNvSpPr txBox="1"/>
          <p:nvPr/>
        </p:nvSpPr>
        <p:spPr>
          <a:xfrm>
            <a:off x="6613160" y="3216704"/>
            <a:ext cx="2057503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b="1">
                <a:solidFill>
                  <a:srgbClr val="FFFFFF"/>
                </a:solidFill>
                <a:latin typeface="IBM Plex Sans"/>
                <a:sym typeface="IBM Plex Sans"/>
              </a:rPr>
              <a:t>Objectif</a:t>
            </a:r>
            <a:endParaRPr lang="fr-FR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8CC8CFFB-E12F-74AF-8EE6-633DB0AD64E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5064868" y="4214371"/>
            <a:ext cx="1342326" cy="20685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Google Shape;236;p27">
            <a:extLst>
              <a:ext uri="{FF2B5EF4-FFF2-40B4-BE49-F238E27FC236}">
                <a16:creationId xmlns:a16="http://schemas.microsoft.com/office/drawing/2014/main" id="{31E01B9E-46BF-4BA4-BEEF-3FECE62A1DD7}"/>
              </a:ext>
            </a:extLst>
          </p:cNvPr>
          <p:cNvSpPr txBox="1"/>
          <p:nvPr/>
        </p:nvSpPr>
        <p:spPr>
          <a:xfrm>
            <a:off x="6474881" y="3722580"/>
            <a:ext cx="3262614" cy="72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Analyser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les données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recueillies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, identifier des patterns,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interroger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la correlation et la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causalité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b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Introduire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des notions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algorithmiques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de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capacité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prédictive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 des </a:t>
            </a:r>
            <a:r>
              <a:rPr kumimoji="0" lang="en-US" sz="120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modèles</a:t>
            </a:r>
            <a:r>
              <a:rPr kumimoji="0" 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171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0FB7-140D-547B-569E-F772A35C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E3AA36-81B8-E095-DF12-A9A6CCBF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Les attendus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BB11E02F-0D6D-3EAD-DC9B-D020383AFD2E}"/>
              </a:ext>
            </a:extLst>
          </p:cNvPr>
          <p:cNvGrpSpPr/>
          <p:nvPr/>
        </p:nvGrpSpPr>
        <p:grpSpPr>
          <a:xfrm>
            <a:off x="1919478" y="2440294"/>
            <a:ext cx="4176522" cy="1494104"/>
            <a:chOff x="0" y="0"/>
            <a:chExt cx="3010897" cy="1259007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30F25DA5-48CF-81BC-5678-90DF6F93507B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42E74B38-868B-3409-AD92-418709FABCE2}"/>
              </a:ext>
            </a:extLst>
          </p:cNvPr>
          <p:cNvGrpSpPr/>
          <p:nvPr/>
        </p:nvGrpSpPr>
        <p:grpSpPr>
          <a:xfrm>
            <a:off x="3502234" y="2333310"/>
            <a:ext cx="2474894" cy="417945"/>
            <a:chOff x="0" y="0"/>
            <a:chExt cx="6599716" cy="1348569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4C88DBBD-E847-074F-01E7-F23066DE5713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D1AD5189-383C-C966-7EE7-381943E2875C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BEA0D08E-82CD-624F-6E4D-1E365110AEE4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18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Objectifs</a:t>
              </a:r>
              <a:endParaRPr lang="fr-FR"/>
            </a:p>
          </p:txBody>
        </p:sp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FCE3D7EB-30D5-5F88-CC96-52D37DF0AD29}"/>
              </a:ext>
            </a:extLst>
          </p:cNvPr>
          <p:cNvGrpSpPr/>
          <p:nvPr/>
        </p:nvGrpSpPr>
        <p:grpSpPr>
          <a:xfrm>
            <a:off x="6300978" y="2436660"/>
            <a:ext cx="4057650" cy="1402237"/>
            <a:chOff x="0" y="0"/>
            <a:chExt cx="3010897" cy="1259007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3D63C3F-CFC5-D807-2269-7C43A0F78E1E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442C90F1-A1F2-F9EB-E5FA-F8A05E7F0F43}"/>
              </a:ext>
            </a:extLst>
          </p:cNvPr>
          <p:cNvGrpSpPr/>
          <p:nvPr/>
        </p:nvGrpSpPr>
        <p:grpSpPr>
          <a:xfrm>
            <a:off x="7883734" y="2333310"/>
            <a:ext cx="2474894" cy="417945"/>
            <a:chOff x="0" y="0"/>
            <a:chExt cx="6599716" cy="1348569"/>
          </a:xfrm>
        </p:grpSpPr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72445073-7117-BFEA-3990-F4A2BEA53658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2E79407A-1169-EB41-A0B8-CACC2464751B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F8D5CE67-7AE6-BFFC-7428-29267E535033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21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Durée</a:t>
              </a:r>
              <a:endParaRPr lang="fr-FR"/>
            </a:p>
          </p:txBody>
        </p:sp>
      </p:grpSp>
      <p:sp>
        <p:nvSpPr>
          <p:cNvPr id="38" name="TextBox 17">
            <a:extLst>
              <a:ext uri="{FF2B5EF4-FFF2-40B4-BE49-F238E27FC236}">
                <a16:creationId xmlns:a16="http://schemas.microsoft.com/office/drawing/2014/main" id="{C52A0554-6AD3-6EED-ECCF-03C76E5AD735}"/>
              </a:ext>
            </a:extLst>
          </p:cNvPr>
          <p:cNvSpPr txBox="1"/>
          <p:nvPr/>
        </p:nvSpPr>
        <p:spPr>
          <a:xfrm>
            <a:off x="2093967" y="1897992"/>
            <a:ext cx="2980132" cy="27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0"/>
              </a:lnSpc>
              <a:spcBef>
                <a:spcPct val="0"/>
              </a:spcBef>
            </a:pPr>
            <a:r>
              <a:rPr lang="fr-FR" sz="1600">
                <a:solidFill>
                  <a:srgbClr val="243762"/>
                </a:solidFill>
                <a:latin typeface="IBM Plex Sans"/>
                <a:sym typeface="IBM Plex Sans"/>
              </a:rPr>
              <a:t>Crédit Data Fichier Client</a:t>
            </a:r>
            <a:endParaRPr lang="fr-FR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D8CECE91-9504-DB78-78BA-29A856488CC6}"/>
              </a:ext>
            </a:extLst>
          </p:cNvPr>
          <p:cNvSpPr txBox="1"/>
          <p:nvPr/>
        </p:nvSpPr>
        <p:spPr>
          <a:xfrm>
            <a:off x="3104503" y="2865686"/>
            <a:ext cx="291462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defTabSz="457200">
              <a:buClrTx/>
            </a:pPr>
            <a:r>
              <a:rPr lang="fr-FR" sz="1000" kern="12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Analyser les données d’une banque sur les crédits à la consommation.</a:t>
            </a:r>
          </a:p>
          <a:p>
            <a:pPr lvl="1" defTabSz="457200">
              <a:buClrTx/>
            </a:pPr>
            <a: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Faire de l’analyse exploratoire une étape préliminaire à la compréhension du marché.</a:t>
            </a:r>
            <a:endParaRPr lang="fr-FR" sz="1000" kern="1200" spc="15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949CEB31-1FC8-705F-6549-45A2C1B13E9C}"/>
              </a:ext>
            </a:extLst>
          </p:cNvPr>
          <p:cNvSpPr txBox="1"/>
          <p:nvPr/>
        </p:nvSpPr>
        <p:spPr>
          <a:xfrm>
            <a:off x="7883734" y="2959709"/>
            <a:ext cx="2474894" cy="32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" lvl="1" defTabSz="457200">
              <a:lnSpc>
                <a:spcPts val="1300"/>
              </a:lnSpc>
              <a:buClrTx/>
            </a:pP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2 jours en groupe de 3</a:t>
            </a:r>
            <a:b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</a:b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Outil : Python ou R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AC7E1D91-B9C1-6347-0AB4-6A8302422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942" y="2763682"/>
            <a:ext cx="847561" cy="748193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2D60978-7DB7-AD1D-8DCA-D7FCD824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04" y="2477471"/>
            <a:ext cx="1354444" cy="13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9">
            <a:extLst>
              <a:ext uri="{FF2B5EF4-FFF2-40B4-BE49-F238E27FC236}">
                <a16:creationId xmlns:a16="http://schemas.microsoft.com/office/drawing/2014/main" id="{B9D574B9-D6D9-AA70-4311-BD6AFAB481E3}"/>
              </a:ext>
            </a:extLst>
          </p:cNvPr>
          <p:cNvGrpSpPr/>
          <p:nvPr/>
        </p:nvGrpSpPr>
        <p:grpSpPr>
          <a:xfrm>
            <a:off x="4415959" y="4219770"/>
            <a:ext cx="4315293" cy="1325564"/>
            <a:chOff x="0" y="0"/>
            <a:chExt cx="3010897" cy="1259007"/>
          </a:xfrm>
        </p:grpSpPr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3DBCD3CB-D86F-64D8-D2D9-D87946D14043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11">
            <a:extLst>
              <a:ext uri="{FF2B5EF4-FFF2-40B4-BE49-F238E27FC236}">
                <a16:creationId xmlns:a16="http://schemas.microsoft.com/office/drawing/2014/main" id="{15EC3AEA-C1C6-0F04-C756-5DCF64CAF5F7}"/>
              </a:ext>
            </a:extLst>
          </p:cNvPr>
          <p:cNvGrpSpPr/>
          <p:nvPr/>
        </p:nvGrpSpPr>
        <p:grpSpPr>
          <a:xfrm>
            <a:off x="6118370" y="4080502"/>
            <a:ext cx="2474894" cy="762952"/>
            <a:chOff x="0" y="0"/>
            <a:chExt cx="6599716" cy="2461791"/>
          </a:xfrm>
        </p:grpSpPr>
        <p:grpSp>
          <p:nvGrpSpPr>
            <p:cNvPr id="46" name="Group 12">
              <a:extLst>
                <a:ext uri="{FF2B5EF4-FFF2-40B4-BE49-F238E27FC236}">
                  <a16:creationId xmlns:a16="http://schemas.microsoft.com/office/drawing/2014/main" id="{F567BF2F-3B10-3170-414A-BB7596B38A72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4" cy="2816977"/>
            </a:xfrm>
          </p:grpSpPr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8031CB82-56F5-3D41-D048-0F5B42E36CF1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B9BCEAA6-990F-FCAA-7D3A-DFC8733E2B9F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211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/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Contenu / Livrables</a:t>
              </a:r>
            </a:p>
            <a:p>
              <a:pPr marL="285750" indent="-285750" defTabSz="457200">
                <a:buChar char="•"/>
              </a:pPr>
              <a:endParaRPr lang="fr-FR">
                <a:sym typeface="IBM Plex Sans Bold"/>
              </a:endParaRPr>
            </a:p>
            <a:p>
              <a:pPr defTabSz="457200">
                <a:lnSpc>
                  <a:spcPts val="1875"/>
                </a:lnSpc>
              </a:pPr>
              <a:endParaRPr lang="fr-FR" sz="1250" b="1" kern="1200" spc="62">
                <a:solidFill>
                  <a:srgbClr val="FFFFFF"/>
                </a:solidFill>
                <a:latin typeface="IBM Plex Sans Bold"/>
              </a:endParaRP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877BC43B-F0D7-9EFF-7F8F-EDD6C0DAFA97}"/>
              </a:ext>
            </a:extLst>
          </p:cNvPr>
          <p:cNvSpPr txBox="1"/>
          <p:nvPr/>
        </p:nvSpPr>
        <p:spPr>
          <a:xfrm>
            <a:off x="4020767" y="4543725"/>
            <a:ext cx="470185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 kern="1200">
                <a:solidFill>
                  <a:srgbClr val="013AFB"/>
                </a:solidFill>
                <a:latin typeface="IBM Plex Sans" panose="020B0503050203000203" pitchFamily="34" charset="0"/>
              </a:rPr>
              <a:t>Un rapport écrit de 10 pages (hors annexes) justifiant les choix analytiques de l’exploration des données et les variables explicatives du risque de crédit.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Un code dans le langage de votre choix exprimant votre capacité à prédire les données de la banque par une méthode de régression ou de KNN.</a:t>
            </a:r>
          </a:p>
        </p:txBody>
      </p:sp>
    </p:spTree>
    <p:extLst>
      <p:ext uri="{BB962C8B-B14F-4D97-AF65-F5344CB8AC3E}">
        <p14:creationId xmlns:p14="http://schemas.microsoft.com/office/powerpoint/2010/main" val="330571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AE86-CD6F-2C46-C0DA-9D9F8B33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FEBC481-C265-3432-A619-162485B6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965" y="365125"/>
            <a:ext cx="9274833" cy="2215947"/>
          </a:xfrm>
        </p:spPr>
        <p:txBody>
          <a:bodyPr/>
          <a:lstStyle/>
          <a:p>
            <a:r>
              <a:rPr lang="fr" sz="6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Rush 4 – Segmentation clients</a:t>
            </a:r>
            <a:r>
              <a:rPr lang="fr-FR">
                <a:solidFill>
                  <a:srgbClr val="FF1EF7"/>
                </a:solidFill>
              </a:rPr>
              <a:t>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91D1A-274F-D569-E6A6-61434E74FF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67532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AB751-46E3-6A43-7B3A-78533B28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16A17-E7BB-1E6C-574B-5F187CC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Votre rôle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15" name="Google Shape;206;p25">
            <a:extLst>
              <a:ext uri="{FF2B5EF4-FFF2-40B4-BE49-F238E27FC236}">
                <a16:creationId xmlns:a16="http://schemas.microsoft.com/office/drawing/2014/main" id="{2C9DAFB9-012D-A9F9-4F03-B9C1F6B9A02B}"/>
              </a:ext>
            </a:extLst>
          </p:cNvPr>
          <p:cNvSpPr/>
          <p:nvPr/>
        </p:nvSpPr>
        <p:spPr>
          <a:xfrm>
            <a:off x="1658898" y="2598643"/>
            <a:ext cx="3756166" cy="2103059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00;p25">
            <a:extLst>
              <a:ext uri="{FF2B5EF4-FFF2-40B4-BE49-F238E27FC236}">
                <a16:creationId xmlns:a16="http://schemas.microsoft.com/office/drawing/2014/main" id="{9ED7D4F5-5190-E456-943B-985C68E08776}"/>
              </a:ext>
            </a:extLst>
          </p:cNvPr>
          <p:cNvSpPr/>
          <p:nvPr/>
        </p:nvSpPr>
        <p:spPr>
          <a:xfrm>
            <a:off x="1843581" y="2418721"/>
            <a:ext cx="1517495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236;p27">
            <a:extLst>
              <a:ext uri="{FF2B5EF4-FFF2-40B4-BE49-F238E27FC236}">
                <a16:creationId xmlns:a16="http://schemas.microsoft.com/office/drawing/2014/main" id="{90EFD944-16FE-093C-9364-1AD9E864D210}"/>
              </a:ext>
            </a:extLst>
          </p:cNvPr>
          <p:cNvSpPr txBox="1"/>
          <p:nvPr/>
        </p:nvSpPr>
        <p:spPr>
          <a:xfrm>
            <a:off x="1843581" y="2453796"/>
            <a:ext cx="151749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sz="1800" b="1">
                <a:solidFill>
                  <a:srgbClr val="FFFFFF"/>
                </a:solidFill>
                <a:latin typeface="IBM Plex Sans"/>
                <a:sym typeface="IBM Plex Sans"/>
              </a:rPr>
              <a:t>Contexte</a:t>
            </a:r>
            <a:endParaRPr lang="fr-FR"/>
          </a:p>
        </p:txBody>
      </p:sp>
      <p:sp>
        <p:nvSpPr>
          <p:cNvPr id="18" name="Google Shape;236;p27">
            <a:extLst>
              <a:ext uri="{FF2B5EF4-FFF2-40B4-BE49-F238E27FC236}">
                <a16:creationId xmlns:a16="http://schemas.microsoft.com/office/drawing/2014/main" id="{1BB2FB37-50DD-ED27-5467-E4E5BEA2E36F}"/>
              </a:ext>
            </a:extLst>
          </p:cNvPr>
          <p:cNvSpPr txBox="1"/>
          <p:nvPr/>
        </p:nvSpPr>
        <p:spPr>
          <a:xfrm>
            <a:off x="1853456" y="2916744"/>
            <a:ext cx="3125706" cy="177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>
                <a:solidFill>
                  <a:srgbClr val="FFFFFF"/>
                </a:solidFill>
                <a:sym typeface="IBM Plex Sans"/>
              </a:rPr>
              <a:t>La Direction Marketing d’une multinationale</a:t>
            </a:r>
          </a:p>
          <a:p>
            <a:r>
              <a:rPr lang="fr-FR" sz="1200">
                <a:solidFill>
                  <a:srgbClr val="FFFFFF"/>
                </a:solidFill>
                <a:sym typeface="IBM Plex Sans"/>
              </a:rPr>
              <a:t>de la grande distribution a entendu vos prouesses de data analyste et vous engage pour tester vos capacités sur l’un de ses</a:t>
            </a:r>
          </a:p>
          <a:p>
            <a:r>
              <a:rPr lang="fr-FR" sz="1200">
                <a:solidFill>
                  <a:srgbClr val="FFFFFF"/>
                </a:solidFill>
                <a:sym typeface="IBM Plex Sans"/>
              </a:rPr>
              <a:t>magasins.</a:t>
            </a:r>
            <a:br>
              <a:rPr lang="fr-FR" sz="1200">
                <a:solidFill>
                  <a:srgbClr val="FFFFFF"/>
                </a:solidFill>
                <a:sym typeface="IBM Plex Sans"/>
              </a:rPr>
            </a:br>
            <a:r>
              <a:rPr lang="fr-FR" sz="1200">
                <a:solidFill>
                  <a:srgbClr val="FFFFFF"/>
                </a:solidFill>
                <a:sym typeface="IBM Plex Sans"/>
              </a:rPr>
              <a:t>L’objectif est double : chiffrer l’efficacité des campagnes marketing et</a:t>
            </a:r>
          </a:p>
          <a:p>
            <a:r>
              <a:rPr lang="fr-FR" sz="1200">
                <a:solidFill>
                  <a:srgbClr val="FFFFFF"/>
                </a:solidFill>
                <a:sym typeface="IBM Plex Sans"/>
              </a:rPr>
              <a:t>cerner la cible client.</a:t>
            </a:r>
            <a:endParaRPr lang="fr-FR"/>
          </a:p>
        </p:txBody>
      </p:sp>
      <p:sp>
        <p:nvSpPr>
          <p:cNvPr id="22" name="Google Shape;206;p25">
            <a:extLst>
              <a:ext uri="{FF2B5EF4-FFF2-40B4-BE49-F238E27FC236}">
                <a16:creationId xmlns:a16="http://schemas.microsoft.com/office/drawing/2014/main" id="{9A4A3B6D-7D6D-3E94-1D78-84E3EDCC99B4}"/>
              </a:ext>
            </a:extLst>
          </p:cNvPr>
          <p:cNvSpPr/>
          <p:nvPr/>
        </p:nvSpPr>
        <p:spPr>
          <a:xfrm>
            <a:off x="6212641" y="3019719"/>
            <a:ext cx="3573384" cy="1294414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00;p25">
            <a:extLst>
              <a:ext uri="{FF2B5EF4-FFF2-40B4-BE49-F238E27FC236}">
                <a16:creationId xmlns:a16="http://schemas.microsoft.com/office/drawing/2014/main" id="{A5670290-9B48-2C39-5679-88C892DADC16}"/>
              </a:ext>
            </a:extLst>
          </p:cNvPr>
          <p:cNvSpPr/>
          <p:nvPr/>
        </p:nvSpPr>
        <p:spPr>
          <a:xfrm>
            <a:off x="6418608" y="2772348"/>
            <a:ext cx="2057501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7" name="Google Shape;236;p27">
            <a:extLst>
              <a:ext uri="{FF2B5EF4-FFF2-40B4-BE49-F238E27FC236}">
                <a16:creationId xmlns:a16="http://schemas.microsoft.com/office/drawing/2014/main" id="{9216150C-2446-1C88-947A-8F3966EB8A6D}"/>
              </a:ext>
            </a:extLst>
          </p:cNvPr>
          <p:cNvSpPr txBox="1"/>
          <p:nvPr/>
        </p:nvSpPr>
        <p:spPr>
          <a:xfrm>
            <a:off x="6418606" y="2807423"/>
            <a:ext cx="2057503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sz="2000" b="1">
                <a:solidFill>
                  <a:srgbClr val="FFFFFF"/>
                </a:solidFill>
                <a:latin typeface="IBM Plex Sans"/>
                <a:sym typeface="IBM Plex Sans"/>
              </a:rPr>
              <a:t>Objectif</a:t>
            </a:r>
            <a:endParaRPr lang="fr-FR" sz="3200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87BCD6DF-F839-1695-FEEF-95E40E50DF36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5415064" y="3650173"/>
            <a:ext cx="797577" cy="16753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Google Shape;236;p27">
            <a:extLst>
              <a:ext uri="{FF2B5EF4-FFF2-40B4-BE49-F238E27FC236}">
                <a16:creationId xmlns:a16="http://schemas.microsoft.com/office/drawing/2014/main" id="{23A6DC63-3B1A-DC44-C82E-32BB592DC08B}"/>
              </a:ext>
            </a:extLst>
          </p:cNvPr>
          <p:cNvSpPr txBox="1"/>
          <p:nvPr/>
        </p:nvSpPr>
        <p:spPr>
          <a:xfrm>
            <a:off x="6280327" y="3313299"/>
            <a:ext cx="3440847" cy="91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 kern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Développer une démarche analytique méthodique et cohérente et adapter sa présentation aux enjeux professionnels.</a:t>
            </a: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90895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42C32-3D24-64DF-0133-02197934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FFA78-53D7-6D8D-F520-6C83F072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Les attendus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90D3423E-445C-A686-C605-86B2E07131DC}"/>
              </a:ext>
            </a:extLst>
          </p:cNvPr>
          <p:cNvGrpSpPr/>
          <p:nvPr/>
        </p:nvGrpSpPr>
        <p:grpSpPr>
          <a:xfrm>
            <a:off x="1919478" y="2440294"/>
            <a:ext cx="4176522" cy="1494104"/>
            <a:chOff x="0" y="0"/>
            <a:chExt cx="3010897" cy="1259007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C31A4B2B-D17D-8941-E0D8-B324F33D701C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74D8BD42-B2BD-D58C-E31F-FAFEBC8EBD98}"/>
              </a:ext>
            </a:extLst>
          </p:cNvPr>
          <p:cNvGrpSpPr/>
          <p:nvPr/>
        </p:nvGrpSpPr>
        <p:grpSpPr>
          <a:xfrm>
            <a:off x="3502234" y="2333310"/>
            <a:ext cx="2474894" cy="417945"/>
            <a:chOff x="0" y="0"/>
            <a:chExt cx="6599716" cy="1348569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8D419CBB-4E0E-105A-DE2F-099959C9CDBE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D44F6953-F532-DB5C-2F19-12E9ABECD836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DEA204C2-595A-82B4-E57C-D5D6F4F9E4FB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18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Objectifs</a:t>
              </a:r>
              <a:endParaRPr lang="fr-FR"/>
            </a:p>
          </p:txBody>
        </p:sp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D642EF0F-84A0-32AF-6494-A3C3BE473E56}"/>
              </a:ext>
            </a:extLst>
          </p:cNvPr>
          <p:cNvGrpSpPr/>
          <p:nvPr/>
        </p:nvGrpSpPr>
        <p:grpSpPr>
          <a:xfrm>
            <a:off x="6300978" y="2436660"/>
            <a:ext cx="4057650" cy="1402237"/>
            <a:chOff x="0" y="0"/>
            <a:chExt cx="3010897" cy="1259007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B438BDD6-B2EE-0691-69CC-F8FD81D5AC75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220552F3-1D19-D000-3483-74343DA3B37B}"/>
              </a:ext>
            </a:extLst>
          </p:cNvPr>
          <p:cNvGrpSpPr/>
          <p:nvPr/>
        </p:nvGrpSpPr>
        <p:grpSpPr>
          <a:xfrm>
            <a:off x="7883734" y="2333310"/>
            <a:ext cx="2474894" cy="417945"/>
            <a:chOff x="0" y="0"/>
            <a:chExt cx="6599716" cy="1348569"/>
          </a:xfrm>
        </p:grpSpPr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80C5BC69-1068-B447-2DC8-44D059F535BE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1EC86CDB-7E40-33C8-CC11-ED2D287F9DA1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07C95468-7DD5-08BD-F5E1-726952AE1107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21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Durée</a:t>
              </a:r>
              <a:endParaRPr lang="fr-FR"/>
            </a:p>
          </p:txBody>
        </p:sp>
      </p:grpSp>
      <p:sp>
        <p:nvSpPr>
          <p:cNvPr id="38" name="TextBox 17">
            <a:extLst>
              <a:ext uri="{FF2B5EF4-FFF2-40B4-BE49-F238E27FC236}">
                <a16:creationId xmlns:a16="http://schemas.microsoft.com/office/drawing/2014/main" id="{28866DC6-B771-4642-B845-8097AE4B2498}"/>
              </a:ext>
            </a:extLst>
          </p:cNvPr>
          <p:cNvSpPr txBox="1"/>
          <p:nvPr/>
        </p:nvSpPr>
        <p:spPr>
          <a:xfrm>
            <a:off x="2093967" y="1897992"/>
            <a:ext cx="2980132" cy="275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0"/>
              </a:lnSpc>
              <a:spcBef>
                <a:spcPct val="0"/>
              </a:spcBef>
            </a:pPr>
            <a:r>
              <a:rPr lang="fr-FR" sz="1600">
                <a:solidFill>
                  <a:srgbClr val="243762"/>
                </a:solidFill>
                <a:latin typeface="IBM Plex Sans"/>
                <a:sym typeface="IBM Plex Sans"/>
              </a:rPr>
              <a:t>Campagne_Market.csv</a:t>
            </a:r>
            <a:endParaRPr lang="fr-FR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3E9343EB-FBB4-F0DB-7E2C-53445D8E203C}"/>
              </a:ext>
            </a:extLst>
          </p:cNvPr>
          <p:cNvSpPr txBox="1"/>
          <p:nvPr/>
        </p:nvSpPr>
        <p:spPr>
          <a:xfrm>
            <a:off x="3104504" y="2865686"/>
            <a:ext cx="309856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defTabSz="457200">
              <a:buClrTx/>
            </a:pPr>
            <a: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Analyser, visualiser et interpréter les données d’une campagne marketing.</a:t>
            </a:r>
            <a:b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</a:br>
            <a: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Choisir les KPIs pertinents pour établir l’efficacité des campagnes réalisées et comprendre la segmentation client.</a:t>
            </a:r>
            <a:b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</a:br>
            <a:r>
              <a:rPr lang="fr-FR" sz="10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cs typeface="IBM Plex Sans Bold"/>
              </a:rPr>
              <a:t>Prédire la réponse client.</a:t>
            </a:r>
            <a:endParaRPr lang="fr-FR" sz="1000" kern="1200" spc="15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A7833988-CD05-07CB-2FA5-71F7B3F9CEAB}"/>
              </a:ext>
            </a:extLst>
          </p:cNvPr>
          <p:cNvSpPr txBox="1"/>
          <p:nvPr/>
        </p:nvSpPr>
        <p:spPr>
          <a:xfrm>
            <a:off x="7883734" y="2950184"/>
            <a:ext cx="2474894" cy="32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" lvl="1" defTabSz="457200">
              <a:lnSpc>
                <a:spcPts val="1300"/>
              </a:lnSpc>
              <a:buClrTx/>
            </a:pP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6 jours en groupe de 5</a:t>
            </a:r>
            <a:b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</a:b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Outil </a:t>
            </a:r>
            <a:r>
              <a:rPr lang="fr-FR" sz="1000" b="1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: </a:t>
            </a:r>
            <a:r>
              <a:rPr lang="fr-FR" sz="1000" b="1" err="1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Jupyter</a:t>
            </a:r>
            <a:r>
              <a:rPr lang="fr-FR" sz="1000" b="1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 Notebook </a:t>
            </a: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et Python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63030527-C250-0650-0D19-A7B48785C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942" y="2763682"/>
            <a:ext cx="847561" cy="748193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FCFF40C5-3442-28DB-8E28-2DA7ECD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04" y="2477471"/>
            <a:ext cx="1354444" cy="13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9">
            <a:extLst>
              <a:ext uri="{FF2B5EF4-FFF2-40B4-BE49-F238E27FC236}">
                <a16:creationId xmlns:a16="http://schemas.microsoft.com/office/drawing/2014/main" id="{921A357C-48A8-0F52-D81A-0352CD2287DA}"/>
              </a:ext>
            </a:extLst>
          </p:cNvPr>
          <p:cNvGrpSpPr/>
          <p:nvPr/>
        </p:nvGrpSpPr>
        <p:grpSpPr>
          <a:xfrm>
            <a:off x="4415959" y="4219770"/>
            <a:ext cx="4315293" cy="1708950"/>
            <a:chOff x="0" y="0"/>
            <a:chExt cx="3010897" cy="1259007"/>
          </a:xfrm>
        </p:grpSpPr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108BDA-C9B4-7762-8F9B-A47170B21BCB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11">
            <a:extLst>
              <a:ext uri="{FF2B5EF4-FFF2-40B4-BE49-F238E27FC236}">
                <a16:creationId xmlns:a16="http://schemas.microsoft.com/office/drawing/2014/main" id="{79472E09-7166-64D1-6610-F5A01B408687}"/>
              </a:ext>
            </a:extLst>
          </p:cNvPr>
          <p:cNvGrpSpPr/>
          <p:nvPr/>
        </p:nvGrpSpPr>
        <p:grpSpPr>
          <a:xfrm>
            <a:off x="6118370" y="4080502"/>
            <a:ext cx="2474894" cy="417945"/>
            <a:chOff x="0" y="0"/>
            <a:chExt cx="6599716" cy="1348569"/>
          </a:xfrm>
        </p:grpSpPr>
        <p:grpSp>
          <p:nvGrpSpPr>
            <p:cNvPr id="46" name="Group 12">
              <a:extLst>
                <a:ext uri="{FF2B5EF4-FFF2-40B4-BE49-F238E27FC236}">
                  <a16:creationId xmlns:a16="http://schemas.microsoft.com/office/drawing/2014/main" id="{985E180F-4290-8AC2-9F6D-E7B2CD976EAD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4" cy="2816977"/>
            </a:xfrm>
          </p:grpSpPr>
          <p:sp>
            <p:nvSpPr>
              <p:cNvPr id="48" name="Freeform 13">
                <a:extLst>
                  <a:ext uri="{FF2B5EF4-FFF2-40B4-BE49-F238E27FC236}">
                    <a16:creationId xmlns:a16="http://schemas.microsoft.com/office/drawing/2014/main" id="{7C496B42-9FF7-86EE-EDDD-0FE723E21401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14">
              <a:extLst>
                <a:ext uri="{FF2B5EF4-FFF2-40B4-BE49-F238E27FC236}">
                  <a16:creationId xmlns:a16="http://schemas.microsoft.com/office/drawing/2014/main" id="{0935412E-7277-FC47-99F8-891A124A6CC8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620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/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Contenu / Livrables</a:t>
              </a:r>
              <a:endParaRPr lang="fr-FR" sz="1250" b="1" kern="1200" spc="62">
                <a:solidFill>
                  <a:srgbClr val="FFFFFF"/>
                </a:solidFill>
                <a:latin typeface="IBM Plex Sans Bold"/>
              </a:endParaRPr>
            </a:p>
          </p:txBody>
        </p:sp>
      </p:grpSp>
      <p:sp>
        <p:nvSpPr>
          <p:cNvPr id="49" name="TextBox 19">
            <a:extLst>
              <a:ext uri="{FF2B5EF4-FFF2-40B4-BE49-F238E27FC236}">
                <a16:creationId xmlns:a16="http://schemas.microsoft.com/office/drawing/2014/main" id="{C02305D5-3759-D645-2694-1B1143202BEC}"/>
              </a:ext>
            </a:extLst>
          </p:cNvPr>
          <p:cNvSpPr txBox="1"/>
          <p:nvPr/>
        </p:nvSpPr>
        <p:spPr>
          <a:xfrm>
            <a:off x="4020767" y="4543725"/>
            <a:ext cx="4701856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Un Notebook Python/R rassemblant vos analyses exploratoires, vos modèles prédictifs et votre clustering client pour justifier la segmentation choisie.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Vous devez effectuer et justifier votre </a:t>
            </a:r>
            <a:r>
              <a:rPr lang="fr-FR" sz="1000" err="1">
                <a:solidFill>
                  <a:srgbClr val="013AFB"/>
                </a:solidFill>
                <a:latin typeface="IBM Plex Sans" panose="020B0503050203000203" pitchFamily="34" charset="0"/>
              </a:rPr>
              <a:t>feature</a:t>
            </a: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 engineering, ajouter des variables pertinentes et interpréter vos résultats en étant conscient de leurs limites éventuelles.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Une soutenance orale 15 min de parole, 10 min d’échanges avec un jury d’experts pour présenter et défendre vos travaux et conclure sur leur pertinence vis-à-vis des attendus du client.</a:t>
            </a:r>
            <a:endParaRPr lang="fr-FR" sz="1000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  <a:p>
            <a:pPr marL="628650" lvl="1" indent="-171450" defTabSz="457200">
              <a:buFontTx/>
              <a:buChar char="-"/>
            </a:pPr>
            <a:endParaRPr lang="fr-FR" sz="1000" kern="1200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89427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F697-BF12-B81A-149F-4B162D3D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FC10E-4E90-9554-3570-B7FE4775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solidFill>
                  <a:srgbClr val="00FF97"/>
                </a:solidFill>
              </a:rPr>
              <a:t>Questions ?_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8696D-D7FB-D8F1-9815-CA25F4D83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C’est à vous </a:t>
            </a:r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Wingdings" panose="05000000000000000000" pitchFamily="2" charset="2"/>
              </a:rPr>
              <a:t></a:t>
            </a:r>
            <a:r>
              <a:rPr lang="fr-FR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404542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4DC0B-97E3-5866-419D-D78331EF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B4FC32-AC72-EB30-F536-17DC093270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&lt;00_ Intro/&gt;</a:t>
            </a:r>
          </a:p>
          <a:p>
            <a:pPr marL="0" indent="0">
              <a:lnSpc>
                <a:spcPct val="130000"/>
              </a:lnSpc>
              <a:buClr>
                <a:schemeClr val="dk1"/>
              </a:buClr>
              <a:buSzPts val="1100"/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&lt;01_ Rush 1 /&gt;</a:t>
            </a:r>
          </a:p>
          <a:p>
            <a:pPr marL="0" indent="0">
              <a:lnSpc>
                <a:spcPct val="130000"/>
              </a:lnSpc>
              <a:buClr>
                <a:schemeClr val="dk1"/>
              </a:buClr>
              <a:buSzPts val="1100"/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&lt;02_ Rush 2 /&gt;</a:t>
            </a:r>
            <a:endParaRPr lang="fr-FR">
              <a:solidFill>
                <a:srgbClr val="013AFB"/>
              </a:solidFill>
              <a:latin typeface="IBM Plex Sans"/>
              <a:ea typeface="IBM Plex Sans"/>
              <a:cs typeface="IBM Plex San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&lt;03_ Rush 3 /&gt;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&lt;04_ Rush 4 /&gt;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6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B57CE-2131-17B6-A708-E8E7173A4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A96DE75-94F9-F87A-78AA-F67A5D1E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66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Intro au Bootcamp Data</a:t>
            </a:r>
            <a:r>
              <a:rPr lang="fr-FR" sz="6600">
                <a:solidFill>
                  <a:srgbClr val="FF1EF7"/>
                </a:solidFill>
              </a:rPr>
              <a:t>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C4E73B-6AFF-E3AB-789B-A9A4DAC9F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35199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87FF7-4E65-B2F6-E405-BA844797B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525286F-C7B1-BA0B-05DC-D86AFA72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365125"/>
            <a:ext cx="10200108" cy="1325563"/>
          </a:xfrm>
        </p:spPr>
        <p:txBody>
          <a:bodyPr/>
          <a:lstStyle/>
          <a:p>
            <a:r>
              <a:rPr lang="fr-FR" sz="8000">
                <a:latin typeface="Anton"/>
                <a:ea typeface="Anton"/>
                <a:cs typeface="Anton"/>
                <a:sym typeface="Anton"/>
              </a:rPr>
              <a:t>Objectifs du </a:t>
            </a:r>
            <a:r>
              <a:rPr lang="fr-FR" sz="8000" err="1">
                <a:latin typeface="Anton"/>
                <a:ea typeface="Anton"/>
                <a:cs typeface="Anton"/>
                <a:sym typeface="Anton"/>
              </a:rPr>
              <a:t>bootcamp</a:t>
            </a:r>
            <a:r>
              <a:rPr lang="fr-FR" sz="8000"/>
              <a:t>_</a:t>
            </a:r>
          </a:p>
        </p:txBody>
      </p:sp>
      <p:sp>
        <p:nvSpPr>
          <p:cNvPr id="15" name="Google Shape;120;p18">
            <a:extLst>
              <a:ext uri="{FF2B5EF4-FFF2-40B4-BE49-F238E27FC236}">
                <a16:creationId xmlns:a16="http://schemas.microsoft.com/office/drawing/2014/main" id="{5D7D1E49-2273-5080-E7C2-75E35C0B7783}"/>
              </a:ext>
            </a:extLst>
          </p:cNvPr>
          <p:cNvSpPr txBox="1"/>
          <p:nvPr/>
        </p:nvSpPr>
        <p:spPr>
          <a:xfrm>
            <a:off x="253200" y="1651799"/>
            <a:ext cx="10061232" cy="221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&lt; </a:t>
            </a: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Une immersion pour maîtriser les fondamentaux</a:t>
            </a:r>
            <a:r>
              <a:rPr lang="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. </a:t>
            </a:r>
            <a:r>
              <a:rPr lang="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/&gt;</a:t>
            </a:r>
            <a:endParaRPr>
              <a:solidFill>
                <a:srgbClr val="013AFB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" name="Google Shape;206;p25">
            <a:extLst>
              <a:ext uri="{FF2B5EF4-FFF2-40B4-BE49-F238E27FC236}">
                <a16:creationId xmlns:a16="http://schemas.microsoft.com/office/drawing/2014/main" id="{AF278D15-AF23-F0D6-C52A-9148437367EA}"/>
              </a:ext>
            </a:extLst>
          </p:cNvPr>
          <p:cNvSpPr/>
          <p:nvPr/>
        </p:nvSpPr>
        <p:spPr>
          <a:xfrm>
            <a:off x="2056460" y="2776195"/>
            <a:ext cx="2399882" cy="2735243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00;p25">
            <a:extLst>
              <a:ext uri="{FF2B5EF4-FFF2-40B4-BE49-F238E27FC236}">
                <a16:creationId xmlns:a16="http://schemas.microsoft.com/office/drawing/2014/main" id="{C9B12602-CFE5-F1BF-21CE-38B82ECAAB55}"/>
              </a:ext>
            </a:extLst>
          </p:cNvPr>
          <p:cNvSpPr/>
          <p:nvPr/>
        </p:nvSpPr>
        <p:spPr>
          <a:xfrm>
            <a:off x="2241143" y="2596274"/>
            <a:ext cx="1517495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236;p27">
            <a:extLst>
              <a:ext uri="{FF2B5EF4-FFF2-40B4-BE49-F238E27FC236}">
                <a16:creationId xmlns:a16="http://schemas.microsoft.com/office/drawing/2014/main" id="{A5737C46-AB52-0D92-C676-BB3FA5881CCD}"/>
              </a:ext>
            </a:extLst>
          </p:cNvPr>
          <p:cNvSpPr txBox="1"/>
          <p:nvPr/>
        </p:nvSpPr>
        <p:spPr>
          <a:xfrm>
            <a:off x="2241143" y="2631349"/>
            <a:ext cx="151749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Comment ?</a:t>
            </a:r>
            <a:endParaRPr kumimoji="0" sz="18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" name="Google Shape;236;p27">
            <a:extLst>
              <a:ext uri="{FF2B5EF4-FFF2-40B4-BE49-F238E27FC236}">
                <a16:creationId xmlns:a16="http://schemas.microsoft.com/office/drawing/2014/main" id="{FF539DB3-6D4C-51E8-8C77-32722EB669BA}"/>
              </a:ext>
            </a:extLst>
          </p:cNvPr>
          <p:cNvSpPr txBox="1"/>
          <p:nvPr/>
        </p:nvSpPr>
        <p:spPr>
          <a:xfrm>
            <a:off x="2264715" y="3107284"/>
            <a:ext cx="1983373" cy="8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latin typeface="IBM Plex Sans"/>
                <a:sym typeface="IBM Plex Sans"/>
              </a:rPr>
              <a:t>- </a:t>
            </a:r>
            <a:r>
              <a:rPr lang="fr-FR" sz="1200">
                <a:solidFill>
                  <a:srgbClr val="FFFFFF"/>
                </a:solidFill>
                <a:latin typeface="IBM Plex Sans"/>
              </a:rPr>
              <a:t>Comprendre et traiter la donnée récoltée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- Créer des graphiques adaptés aux besoins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- Connaître et exploiter les outils d’analyse de la donnée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- Valoriser la donnée et en comprendre les enjeux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- Interpréter la donnée et en tirer des conclusions stratégiques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" name="Google Shape;206;p25">
            <a:extLst>
              <a:ext uri="{FF2B5EF4-FFF2-40B4-BE49-F238E27FC236}">
                <a16:creationId xmlns:a16="http://schemas.microsoft.com/office/drawing/2014/main" id="{23B2922E-05C9-9725-215E-5A8062608F13}"/>
              </a:ext>
            </a:extLst>
          </p:cNvPr>
          <p:cNvSpPr/>
          <p:nvPr/>
        </p:nvSpPr>
        <p:spPr>
          <a:xfrm>
            <a:off x="7538566" y="3945029"/>
            <a:ext cx="2633244" cy="1691817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200;p25">
            <a:extLst>
              <a:ext uri="{FF2B5EF4-FFF2-40B4-BE49-F238E27FC236}">
                <a16:creationId xmlns:a16="http://schemas.microsoft.com/office/drawing/2014/main" id="{FDD6EB02-16FC-4C99-15D6-76BF80A7F43C}"/>
              </a:ext>
            </a:extLst>
          </p:cNvPr>
          <p:cNvSpPr/>
          <p:nvPr/>
        </p:nvSpPr>
        <p:spPr>
          <a:xfrm>
            <a:off x="7763056" y="3697659"/>
            <a:ext cx="1700414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236;p27">
            <a:extLst>
              <a:ext uri="{FF2B5EF4-FFF2-40B4-BE49-F238E27FC236}">
                <a16:creationId xmlns:a16="http://schemas.microsoft.com/office/drawing/2014/main" id="{7E8CC1DA-F0C8-AC6B-6D3B-49C390CAB6C4}"/>
              </a:ext>
            </a:extLst>
          </p:cNvPr>
          <p:cNvSpPr txBox="1"/>
          <p:nvPr/>
        </p:nvSpPr>
        <p:spPr>
          <a:xfrm>
            <a:off x="7763055" y="3732734"/>
            <a:ext cx="170041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Et finalement ?</a:t>
            </a:r>
            <a:endParaRPr kumimoji="0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" name="Google Shape;206;p25">
            <a:extLst>
              <a:ext uri="{FF2B5EF4-FFF2-40B4-BE49-F238E27FC236}">
                <a16:creationId xmlns:a16="http://schemas.microsoft.com/office/drawing/2014/main" id="{9B3132BA-3E9E-E695-CAE2-8B95C82DE048}"/>
              </a:ext>
            </a:extLst>
          </p:cNvPr>
          <p:cNvSpPr/>
          <p:nvPr/>
        </p:nvSpPr>
        <p:spPr>
          <a:xfrm>
            <a:off x="4671157" y="3294891"/>
            <a:ext cx="2633244" cy="1804409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200;p25">
            <a:extLst>
              <a:ext uri="{FF2B5EF4-FFF2-40B4-BE49-F238E27FC236}">
                <a16:creationId xmlns:a16="http://schemas.microsoft.com/office/drawing/2014/main" id="{2EB47EBC-2D01-EC54-23D5-FFD03E5A69B3}"/>
              </a:ext>
            </a:extLst>
          </p:cNvPr>
          <p:cNvSpPr/>
          <p:nvPr/>
        </p:nvSpPr>
        <p:spPr>
          <a:xfrm>
            <a:off x="4877124" y="3047521"/>
            <a:ext cx="2057501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" name="Google Shape;236;p27">
            <a:extLst>
              <a:ext uri="{FF2B5EF4-FFF2-40B4-BE49-F238E27FC236}">
                <a16:creationId xmlns:a16="http://schemas.microsoft.com/office/drawing/2014/main" id="{245FBF61-BA8A-9CCD-CC3C-50671BB37CF9}"/>
              </a:ext>
            </a:extLst>
          </p:cNvPr>
          <p:cNvSpPr txBox="1"/>
          <p:nvPr/>
        </p:nvSpPr>
        <p:spPr>
          <a:xfrm>
            <a:off x="4877122" y="3082596"/>
            <a:ext cx="2057503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IBM Plex Sans"/>
                <a:cs typeface="IBM Plex Sans"/>
                <a:sym typeface="IBM Plex Sans"/>
              </a:rPr>
              <a:t>Ce que vous développez</a:t>
            </a:r>
            <a:endParaRPr kumimoji="0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24" name="Connecteur : en arc 23">
            <a:extLst>
              <a:ext uri="{FF2B5EF4-FFF2-40B4-BE49-F238E27FC236}">
                <a16:creationId xmlns:a16="http://schemas.microsoft.com/office/drawing/2014/main" id="{C947E78F-77B1-A9AD-30B0-06ACF0EFEA9C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4456342" y="4143817"/>
            <a:ext cx="214815" cy="53279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7948537C-A55A-2374-AE43-E40E9AACD61A}"/>
              </a:ext>
            </a:extLst>
          </p:cNvPr>
          <p:cNvCxnSpPr>
            <a:cxnSpLocks/>
            <a:stCxn id="21" idx="3"/>
            <a:endCxn id="18" idx="1"/>
          </p:cNvCxnSpPr>
          <p:nvPr/>
        </p:nvCxnSpPr>
        <p:spPr>
          <a:xfrm>
            <a:off x="7304401" y="4197096"/>
            <a:ext cx="234165" cy="59384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Google Shape;236;p27">
            <a:extLst>
              <a:ext uri="{FF2B5EF4-FFF2-40B4-BE49-F238E27FC236}">
                <a16:creationId xmlns:a16="http://schemas.microsoft.com/office/drawing/2014/main" id="{AE86C3CE-A567-F06E-CECE-7040B7757324}"/>
              </a:ext>
            </a:extLst>
          </p:cNvPr>
          <p:cNvSpPr txBox="1"/>
          <p:nvPr/>
        </p:nvSpPr>
        <p:spPr>
          <a:xfrm>
            <a:off x="4738843" y="3588472"/>
            <a:ext cx="2399881" cy="8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La rigueur analytique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L’esprit critique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La capacité à synthétiser et vulgariser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La maîtrise d’outils de data analyse</a:t>
            </a:r>
          </a:p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Une vision orientée résultats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" name="Google Shape;236;p27">
            <a:extLst>
              <a:ext uri="{FF2B5EF4-FFF2-40B4-BE49-F238E27FC236}">
                <a16:creationId xmlns:a16="http://schemas.microsoft.com/office/drawing/2014/main" id="{5E05B5B8-2F43-9524-2D2C-4377916400BD}"/>
              </a:ext>
            </a:extLst>
          </p:cNvPr>
          <p:cNvSpPr txBox="1"/>
          <p:nvPr/>
        </p:nvSpPr>
        <p:spPr>
          <a:xfrm>
            <a:off x="7797927" y="4265155"/>
            <a:ext cx="2022182" cy="8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>
                <a:solidFill>
                  <a:srgbClr val="FFFFFF"/>
                </a:solidFill>
                <a:latin typeface="IBM Plex Sans"/>
              </a:rPr>
              <a:t>Avec méthode et discernement, vous transformerez la donnée brute en informations utiles, puis en décisions stratégiques éclairées.</a:t>
            </a:r>
          </a:p>
        </p:txBody>
      </p:sp>
    </p:spTree>
    <p:extLst>
      <p:ext uri="{BB962C8B-B14F-4D97-AF65-F5344CB8AC3E}">
        <p14:creationId xmlns:p14="http://schemas.microsoft.com/office/powerpoint/2010/main" val="49478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95BDA-8819-E704-98FF-470D7249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E4940-34E9-0A31-06D6-41A95956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Data in a nutshell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grpSp>
        <p:nvGrpSpPr>
          <p:cNvPr id="14" name="Group 5">
            <a:extLst>
              <a:ext uri="{FF2B5EF4-FFF2-40B4-BE49-F238E27FC236}">
                <a16:creationId xmlns:a16="http://schemas.microsoft.com/office/drawing/2014/main" id="{AB027CD9-4DA1-820F-6CDF-0B7480F72E0B}"/>
              </a:ext>
            </a:extLst>
          </p:cNvPr>
          <p:cNvGrpSpPr/>
          <p:nvPr/>
        </p:nvGrpSpPr>
        <p:grpSpPr>
          <a:xfrm>
            <a:off x="1797530" y="2375564"/>
            <a:ext cx="8740263" cy="3177607"/>
            <a:chOff x="681197" y="-1516591"/>
            <a:chExt cx="19262288" cy="700299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1E741CF-C98D-8654-69B5-2957114C4D45}"/>
                </a:ext>
              </a:extLst>
            </p:cNvPr>
            <p:cNvSpPr/>
            <p:nvPr/>
          </p:nvSpPr>
          <p:spPr>
            <a:xfrm>
              <a:off x="681197" y="0"/>
              <a:ext cx="6621258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F0216797-D9B6-D0CE-7843-81FF8A2AE3CD}"/>
                </a:ext>
              </a:extLst>
            </p:cNvPr>
            <p:cNvSpPr/>
            <p:nvPr/>
          </p:nvSpPr>
          <p:spPr>
            <a:xfrm>
              <a:off x="7651917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7A76A7F-77AA-71A2-FB1C-BC59F8B76F05}"/>
                </a:ext>
              </a:extLst>
            </p:cNvPr>
            <p:cNvSpPr/>
            <p:nvPr/>
          </p:nvSpPr>
          <p:spPr>
            <a:xfrm>
              <a:off x="13496364" y="0"/>
              <a:ext cx="6447121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9">
              <a:extLst>
                <a:ext uri="{FF2B5EF4-FFF2-40B4-BE49-F238E27FC236}">
                  <a16:creationId xmlns:a16="http://schemas.microsoft.com/office/drawing/2014/main" id="{1A62FF2C-F6FB-575F-BA75-A0A6F78CC688}"/>
                </a:ext>
              </a:extLst>
            </p:cNvPr>
            <p:cNvSpPr txBox="1"/>
            <p:nvPr/>
          </p:nvSpPr>
          <p:spPr>
            <a:xfrm>
              <a:off x="1096457" y="-975192"/>
              <a:ext cx="5790733" cy="74174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 defTabSz="457200">
                <a:lnSpc>
                  <a:spcPts val="2800"/>
                </a:lnSpc>
                <a:spcBef>
                  <a:spcPct val="0"/>
                </a:spcBef>
                <a:buClrTx/>
              </a:pPr>
              <a:r>
                <a:rPr lang="fr-FR" sz="2000">
                  <a:solidFill>
                    <a:srgbClr val="0291D3"/>
                  </a:solidFill>
                  <a:latin typeface="Anton" pitchFamily="2" charset="0"/>
                  <a:cs typeface="Nunito Sans Bold"/>
                </a:rPr>
                <a:t>La donnée brute</a:t>
              </a:r>
              <a:endParaRPr lang="en-US" sz="2000">
                <a:solidFill>
                  <a:srgbClr val="0291D3"/>
                </a:solidFill>
                <a:latin typeface="Anton" pitchFamily="2" charset="0"/>
                <a:cs typeface="Nunito Sans Bold"/>
                <a:sym typeface="Nunito Sans Bold"/>
              </a:endParaRPr>
            </a:p>
          </p:txBody>
        </p:sp>
        <p:sp>
          <p:nvSpPr>
            <p:cNvPr id="19" name="TextBox 10">
              <a:extLst>
                <a:ext uri="{FF2B5EF4-FFF2-40B4-BE49-F238E27FC236}">
                  <a16:creationId xmlns:a16="http://schemas.microsoft.com/office/drawing/2014/main" id="{74060E68-E20F-5AE3-BC35-76C408E3DC81}"/>
                </a:ext>
              </a:extLst>
            </p:cNvPr>
            <p:cNvSpPr txBox="1"/>
            <p:nvPr/>
          </p:nvSpPr>
          <p:spPr>
            <a:xfrm>
              <a:off x="8138797" y="-1516591"/>
              <a:ext cx="4512639" cy="1554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457200">
                <a:lnSpc>
                  <a:spcPts val="2800"/>
                </a:lnSpc>
                <a:spcBef>
                  <a:spcPct val="0"/>
                </a:spcBef>
                <a:buClrTx/>
              </a:pPr>
              <a:r>
                <a:rPr lang="fr-FR" sz="2000" kern="1200">
                  <a:solidFill>
                    <a:srgbClr val="0291D3"/>
                  </a:solidFill>
                  <a:latin typeface="Anton" pitchFamily="2" charset="0"/>
                  <a:cs typeface="Nunito Sans Bold"/>
                </a:rPr>
                <a:t>L’analyse &amp; la datavisualisation</a:t>
              </a:r>
              <a:endParaRPr lang="en-US" sz="2000" kern="1200">
                <a:solidFill>
                  <a:srgbClr val="0291D3"/>
                </a:solidFill>
                <a:latin typeface="Anton" pitchFamily="2" charset="0"/>
                <a:cs typeface="Nunito Sans Bold"/>
                <a:sym typeface="Nunito Sans Bold"/>
              </a:endParaRPr>
            </a:p>
          </p:txBody>
        </p:sp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30920582-24B6-7289-41A4-A37D78EFA5B4}"/>
                </a:ext>
              </a:extLst>
            </p:cNvPr>
            <p:cNvSpPr txBox="1"/>
            <p:nvPr/>
          </p:nvSpPr>
          <p:spPr>
            <a:xfrm>
              <a:off x="14161898" y="-1511405"/>
              <a:ext cx="4512639" cy="15330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457200">
                <a:lnSpc>
                  <a:spcPts val="2800"/>
                </a:lnSpc>
                <a:spcBef>
                  <a:spcPct val="0"/>
                </a:spcBef>
                <a:buClrTx/>
              </a:pPr>
              <a:r>
                <a:rPr lang="fr-FR" sz="2000" kern="1200">
                  <a:solidFill>
                    <a:srgbClr val="0291D3"/>
                  </a:solidFill>
                  <a:latin typeface="Anton" pitchFamily="2" charset="0"/>
                  <a:cs typeface="Nunito Sans Bold"/>
                </a:rPr>
                <a:t>La donnée actionnable</a:t>
              </a:r>
              <a:endParaRPr lang="en-US" sz="2000" kern="1200">
                <a:solidFill>
                  <a:srgbClr val="0291D3"/>
                </a:solidFill>
                <a:latin typeface="Anton" pitchFamily="2" charset="0"/>
                <a:cs typeface="Nunito Sans Bold"/>
                <a:sym typeface="Nunito Sans Bold"/>
              </a:endParaRPr>
            </a:p>
          </p:txBody>
        </p:sp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4B6939BE-124A-DCE6-3EC0-A2987F1DE0E7}"/>
                </a:ext>
              </a:extLst>
            </p:cNvPr>
            <p:cNvSpPr txBox="1"/>
            <p:nvPr/>
          </p:nvSpPr>
          <p:spPr>
            <a:xfrm>
              <a:off x="945254" y="193078"/>
              <a:ext cx="6093142" cy="1988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defTabSz="457200">
                <a:lnSpc>
                  <a:spcPts val="1750"/>
                </a:lnSpc>
                <a:spcBef>
                  <a:spcPct val="0"/>
                </a:spcBef>
                <a:buClrTx/>
              </a:pPr>
              <a:r>
                <a:rPr lang="fr-FR" sz="1600">
                  <a:latin typeface="Anton" pitchFamily="2" charset="0"/>
                </a:rPr>
                <a:t>👉 </a:t>
              </a:r>
              <a:r>
                <a:rPr lang="fr-FR" sz="1250" kern="1200">
                  <a:solidFill>
                    <a:srgbClr val="243762"/>
                  </a:solidFill>
                  <a:latin typeface="Anton" pitchFamily="2" charset="0"/>
                  <a:cs typeface="Nunito 1"/>
                </a:rPr>
                <a:t>Récoltée par usagers, experts ou enquêtes marketing</a:t>
              </a:r>
              <a:br>
                <a:rPr lang="fr-FR" sz="1600">
                  <a:latin typeface="Anton" pitchFamily="2" charset="0"/>
                </a:rPr>
              </a:br>
              <a:r>
                <a:rPr lang="fr-FR" sz="1600">
                  <a:latin typeface="Anton" pitchFamily="2" charset="0"/>
                </a:rPr>
                <a:t>⚠️ </a:t>
              </a:r>
              <a:r>
                <a:rPr lang="fr-FR" sz="1250" kern="1200">
                  <a:solidFill>
                    <a:srgbClr val="243762"/>
                  </a:solidFill>
                  <a:latin typeface="Anton" pitchFamily="2" charset="0"/>
                  <a:cs typeface="Nunito 1"/>
                </a:rPr>
                <a:t>Sans traitement, elle est inutilisable</a:t>
              </a:r>
            </a:p>
            <a:p>
              <a:pPr algn="ctr" defTabSz="457200">
                <a:lnSpc>
                  <a:spcPts val="1750"/>
                </a:lnSpc>
                <a:spcBef>
                  <a:spcPct val="0"/>
                </a:spcBef>
                <a:buClrTx/>
              </a:pPr>
              <a:endParaRPr lang="en-US" sz="1250" kern="1200">
                <a:solidFill>
                  <a:srgbClr val="243762"/>
                </a:solidFill>
                <a:latin typeface="Anton" pitchFamily="2" charset="0"/>
                <a:ea typeface="Nunito 1"/>
                <a:cs typeface="Nunito 1"/>
                <a:sym typeface="Nunito 1"/>
              </a:endParaRPr>
            </a:p>
          </p:txBody>
        </p:sp>
      </p:grpSp>
      <p:sp>
        <p:nvSpPr>
          <p:cNvPr id="22" name="TextBox 12">
            <a:extLst>
              <a:ext uri="{FF2B5EF4-FFF2-40B4-BE49-F238E27FC236}">
                <a16:creationId xmlns:a16="http://schemas.microsoft.com/office/drawing/2014/main" id="{F08E88FB-BFE4-EE42-DCD3-CFB14636AFE3}"/>
              </a:ext>
            </a:extLst>
          </p:cNvPr>
          <p:cNvSpPr txBox="1"/>
          <p:nvPr/>
        </p:nvSpPr>
        <p:spPr>
          <a:xfrm>
            <a:off x="5181416" y="3124004"/>
            <a:ext cx="2167858" cy="1171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L’analyse structure et révèle le </a:t>
            </a:r>
            <a:b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</a:br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sens.</a:t>
            </a:r>
            <a:b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</a:br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La datavisualisation offre des </a:t>
            </a:r>
            <a:b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</a:br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clés de lecture (tendances, </a:t>
            </a:r>
            <a:b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</a:br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résultats, observations)</a:t>
            </a:r>
          </a:p>
          <a:p>
            <a:pPr algn="ctr" defTabSz="457200">
              <a:lnSpc>
                <a:spcPts val="1750"/>
              </a:lnSpc>
              <a:spcBef>
                <a:spcPct val="0"/>
              </a:spcBef>
              <a:buClrTx/>
            </a:pPr>
            <a:endParaRPr lang="en-US" sz="1250" kern="1200">
              <a:solidFill>
                <a:srgbClr val="243762"/>
              </a:solidFill>
              <a:latin typeface="Anton" pitchFamily="2" charset="0"/>
              <a:ea typeface="Nunito 1"/>
              <a:cs typeface="Nunito 1"/>
              <a:sym typeface="Nunito 1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FF9F02A9-83FA-6312-9936-AF4194BFC49D}"/>
              </a:ext>
            </a:extLst>
          </p:cNvPr>
          <p:cNvSpPr txBox="1"/>
          <p:nvPr/>
        </p:nvSpPr>
        <p:spPr>
          <a:xfrm>
            <a:off x="7796402" y="3100313"/>
            <a:ext cx="2478252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La donnée devient un outil d’aide à la décision</a:t>
            </a:r>
            <a:b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</a:br>
            <a:r>
              <a:rPr lang="fr-FR" sz="1250" kern="1200">
                <a:solidFill>
                  <a:srgbClr val="243762"/>
                </a:solidFill>
                <a:latin typeface="Anton" pitchFamily="2" charset="0"/>
                <a:cs typeface="Nunito 1"/>
              </a:rPr>
              <a:t>Indispensable dans tous les métiers du digital</a:t>
            </a:r>
            <a:endParaRPr lang="en-US" sz="1250" kern="1200">
              <a:solidFill>
                <a:srgbClr val="243762"/>
              </a:solidFill>
              <a:latin typeface="Anton" pitchFamily="2" charset="0"/>
              <a:cs typeface="Nunito 1"/>
              <a:sym typeface="Nunito 1"/>
            </a:endParaRPr>
          </a:p>
        </p:txBody>
      </p:sp>
    </p:spTree>
    <p:extLst>
      <p:ext uri="{BB962C8B-B14F-4D97-AF65-F5344CB8AC3E}">
        <p14:creationId xmlns:p14="http://schemas.microsoft.com/office/powerpoint/2010/main" val="176037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1FD90-768F-59A6-4227-CAF311C2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1EA2D-51D1-E489-06A1-482C26F1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9" y="72158"/>
            <a:ext cx="6915370" cy="1933372"/>
          </a:xfrm>
        </p:spPr>
        <p:txBody>
          <a:bodyPr/>
          <a:lstStyle/>
          <a:p>
            <a:r>
              <a:rPr lang="fr-FR" sz="4400">
                <a:latin typeface="Anton"/>
              </a:rPr>
              <a:t>La data : tout le monde y croit… mais peu l’utilisent !</a:t>
            </a:r>
            <a:r>
              <a:rPr lang="fr-FR" sz="8000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7" name="Google Shape;97;p17">
            <a:extLst>
              <a:ext uri="{FF2B5EF4-FFF2-40B4-BE49-F238E27FC236}">
                <a16:creationId xmlns:a16="http://schemas.microsoft.com/office/drawing/2014/main" id="{284881A8-23D2-A678-008A-09B6F5F3CE8C}"/>
              </a:ext>
            </a:extLst>
          </p:cNvPr>
          <p:cNvSpPr txBox="1"/>
          <p:nvPr/>
        </p:nvSpPr>
        <p:spPr>
          <a:xfrm>
            <a:off x="639068" y="2642779"/>
            <a:ext cx="7377467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67% des dirigeants n’utilisent pas la data pour fixer les prix en période d’inflation</a:t>
            </a:r>
          </a:p>
        </p:txBody>
      </p:sp>
      <p:sp>
        <p:nvSpPr>
          <p:cNvPr id="8" name="Google Shape;98;p17">
            <a:extLst>
              <a:ext uri="{FF2B5EF4-FFF2-40B4-BE49-F238E27FC236}">
                <a16:creationId xmlns:a16="http://schemas.microsoft.com/office/drawing/2014/main" id="{192B1F8F-E6FF-48E4-A6AE-9A3D3A07D91D}"/>
              </a:ext>
            </a:extLst>
          </p:cNvPr>
          <p:cNvSpPr txBox="1"/>
          <p:nvPr/>
        </p:nvSpPr>
        <p:spPr>
          <a:xfrm>
            <a:off x="639069" y="3378883"/>
            <a:ext cx="728869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29% seulement l’emploient pour lancer un produit</a:t>
            </a:r>
          </a:p>
        </p:txBody>
      </p:sp>
      <p:sp>
        <p:nvSpPr>
          <p:cNvPr id="9" name="Google Shape;99;p17">
            <a:extLst>
              <a:ext uri="{FF2B5EF4-FFF2-40B4-BE49-F238E27FC236}">
                <a16:creationId xmlns:a16="http://schemas.microsoft.com/office/drawing/2014/main" id="{230A6F9A-B4BB-2EA8-F5C9-B004DB033E23}"/>
              </a:ext>
            </a:extLst>
          </p:cNvPr>
          <p:cNvSpPr txBox="1"/>
          <p:nvPr/>
        </p:nvSpPr>
        <p:spPr>
          <a:xfrm>
            <a:off x="639069" y="3795395"/>
            <a:ext cx="50469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17% l’intègrent dans leurs objectifs RSE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" name="Google Shape;101;p17">
            <a:extLst>
              <a:ext uri="{FF2B5EF4-FFF2-40B4-BE49-F238E27FC236}">
                <a16:creationId xmlns:a16="http://schemas.microsoft.com/office/drawing/2014/main" id="{083F90F6-4676-0228-24C2-CA77B5B6A7C7}"/>
              </a:ext>
            </a:extLst>
          </p:cNvPr>
          <p:cNvSpPr/>
          <p:nvPr/>
        </p:nvSpPr>
        <p:spPr>
          <a:xfrm>
            <a:off x="398398" y="2806686"/>
            <a:ext cx="188100" cy="6960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02;p17">
            <a:extLst>
              <a:ext uri="{FF2B5EF4-FFF2-40B4-BE49-F238E27FC236}">
                <a16:creationId xmlns:a16="http://schemas.microsoft.com/office/drawing/2014/main" id="{B965DFB6-5296-5369-2E54-5D3D88782F94}"/>
              </a:ext>
            </a:extLst>
          </p:cNvPr>
          <p:cNvSpPr/>
          <p:nvPr/>
        </p:nvSpPr>
        <p:spPr>
          <a:xfrm>
            <a:off x="398398" y="3535986"/>
            <a:ext cx="188100" cy="6960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03;p17">
            <a:extLst>
              <a:ext uri="{FF2B5EF4-FFF2-40B4-BE49-F238E27FC236}">
                <a16:creationId xmlns:a16="http://schemas.microsoft.com/office/drawing/2014/main" id="{717E414D-3EA7-01FC-200C-0707D83C930E}"/>
              </a:ext>
            </a:extLst>
          </p:cNvPr>
          <p:cNvSpPr/>
          <p:nvPr/>
        </p:nvSpPr>
        <p:spPr>
          <a:xfrm>
            <a:off x="398398" y="3959302"/>
            <a:ext cx="188100" cy="6960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96;p17">
            <a:extLst>
              <a:ext uri="{FF2B5EF4-FFF2-40B4-BE49-F238E27FC236}">
                <a16:creationId xmlns:a16="http://schemas.microsoft.com/office/drawing/2014/main" id="{D5E7C2F1-6087-0A13-F2B0-142E6A57878E}"/>
              </a:ext>
            </a:extLst>
          </p:cNvPr>
          <p:cNvSpPr txBox="1"/>
          <p:nvPr/>
        </p:nvSpPr>
        <p:spPr>
          <a:xfrm>
            <a:off x="253199" y="4309656"/>
            <a:ext cx="7674559" cy="2476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13AFB"/>
                </a:solidFill>
                <a:latin typeface="IBM Plex Sans"/>
                <a:ea typeface="IBM Plex Sans"/>
                <a:cs typeface="IBM Plex Sans"/>
                <a:sym typeface="IBM Plex Sans"/>
              </a:rPr>
              <a:t>Et pourtant, 80% des décideurs affirment que les données sont essentielles à la prise de décision.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>
              <a:solidFill>
                <a:srgbClr val="013AFB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latin typeface="IBM Plex Sans"/>
                <a:ea typeface="IBM Plex Sans"/>
                <a:cs typeface="IBM Plex Sans"/>
                <a:sym typeface="IBM Plex Sans"/>
              </a:rPr>
              <a:t>(Source : enquête </a:t>
            </a:r>
            <a:r>
              <a:rPr lang="fr-FR" sz="1400" err="1">
                <a:latin typeface="IBM Plex Sans"/>
                <a:ea typeface="IBM Plex Sans"/>
                <a:cs typeface="IBM Plex Sans"/>
                <a:sym typeface="IBM Plex Sans"/>
              </a:rPr>
              <a:t>Untapped</a:t>
            </a:r>
            <a:r>
              <a:rPr lang="fr-FR" sz="1400">
                <a:latin typeface="IBM Plex Sans"/>
                <a:ea typeface="IBM Plex Sans"/>
                <a:cs typeface="IBM Plex Sans"/>
                <a:sym typeface="IBM Plex Sans"/>
              </a:rPr>
              <a:t> Data </a:t>
            </a:r>
            <a:r>
              <a:rPr lang="fr-FR" sz="1400" err="1">
                <a:latin typeface="IBM Plex Sans"/>
                <a:ea typeface="IBM Plex Sans"/>
                <a:cs typeface="IBM Plex Sans"/>
                <a:sym typeface="IBM Plex Sans"/>
              </a:rPr>
              <a:t>Research</a:t>
            </a:r>
            <a:r>
              <a:rPr lang="fr-FR" sz="1400">
                <a:latin typeface="IBM Plex Sans"/>
                <a:ea typeface="IBM Plex Sans"/>
                <a:cs typeface="IBM Plex Sans"/>
                <a:sym typeface="IBM Plex Sans"/>
              </a:rPr>
              <a:t>, Salesforce, 2023)</a:t>
            </a:r>
          </a:p>
        </p:txBody>
      </p:sp>
    </p:spTree>
    <p:extLst>
      <p:ext uri="{BB962C8B-B14F-4D97-AF65-F5344CB8AC3E}">
        <p14:creationId xmlns:p14="http://schemas.microsoft.com/office/powerpoint/2010/main" val="234045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AD55A-C8E1-BD12-ED5C-008AB360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7FA2848-CDEE-2855-D819-D2EA4765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7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Rush 1 – DataViz Studio</a:t>
            </a:r>
            <a:r>
              <a:rPr lang="fr-FR" sz="7200">
                <a:solidFill>
                  <a:srgbClr val="FF1EF7"/>
                </a:solidFill>
              </a:rPr>
              <a:t>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B14E63-462A-F6E6-B565-A7C69468C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70200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AD041-B25F-1E78-CC47-19EF1B839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68D97-D066-C441-2C8D-FC90824F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Votre rôle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sp>
        <p:nvSpPr>
          <p:cNvPr id="3" name="Google Shape;206;p25">
            <a:extLst>
              <a:ext uri="{FF2B5EF4-FFF2-40B4-BE49-F238E27FC236}">
                <a16:creationId xmlns:a16="http://schemas.microsoft.com/office/drawing/2014/main" id="{71F0AEF7-803A-E581-1B85-A42C7C007B02}"/>
              </a:ext>
            </a:extLst>
          </p:cNvPr>
          <p:cNvSpPr/>
          <p:nvPr/>
        </p:nvSpPr>
        <p:spPr>
          <a:xfrm>
            <a:off x="1743148" y="2282635"/>
            <a:ext cx="3049346" cy="2735243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00;p25">
            <a:extLst>
              <a:ext uri="{FF2B5EF4-FFF2-40B4-BE49-F238E27FC236}">
                <a16:creationId xmlns:a16="http://schemas.microsoft.com/office/drawing/2014/main" id="{76031A2C-850B-B137-2BDC-586329865814}"/>
              </a:ext>
            </a:extLst>
          </p:cNvPr>
          <p:cNvSpPr/>
          <p:nvPr/>
        </p:nvSpPr>
        <p:spPr>
          <a:xfrm>
            <a:off x="1927831" y="2102714"/>
            <a:ext cx="1517495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36;p27">
            <a:extLst>
              <a:ext uri="{FF2B5EF4-FFF2-40B4-BE49-F238E27FC236}">
                <a16:creationId xmlns:a16="http://schemas.microsoft.com/office/drawing/2014/main" id="{85C5E7E9-67CE-1D7C-6115-7BA5993017DB}"/>
              </a:ext>
            </a:extLst>
          </p:cNvPr>
          <p:cNvSpPr txBox="1"/>
          <p:nvPr/>
        </p:nvSpPr>
        <p:spPr>
          <a:xfrm>
            <a:off x="1927831" y="2137789"/>
            <a:ext cx="1517495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sz="1800" b="1">
                <a:solidFill>
                  <a:srgbClr val="FFFFFF"/>
                </a:solidFill>
                <a:latin typeface="IBM Plex Sans"/>
                <a:sym typeface="IBM Plex Sans"/>
              </a:rPr>
              <a:t>Contexte</a:t>
            </a:r>
            <a:endParaRPr lang="fr-FR"/>
          </a:p>
        </p:txBody>
      </p:sp>
      <p:sp>
        <p:nvSpPr>
          <p:cNvPr id="6" name="Google Shape;236;p27">
            <a:extLst>
              <a:ext uri="{FF2B5EF4-FFF2-40B4-BE49-F238E27FC236}">
                <a16:creationId xmlns:a16="http://schemas.microsoft.com/office/drawing/2014/main" id="{B6A4F45B-5833-6E25-A863-535736850554}"/>
              </a:ext>
            </a:extLst>
          </p:cNvPr>
          <p:cNvSpPr txBox="1"/>
          <p:nvPr/>
        </p:nvSpPr>
        <p:spPr>
          <a:xfrm>
            <a:off x="1942035" y="2613724"/>
            <a:ext cx="2532023" cy="18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>
                <a:solidFill>
                  <a:srgbClr val="FFFFFF"/>
                </a:solidFill>
                <a:sym typeface="IBM Plex Sans"/>
              </a:rPr>
              <a:t>Vous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êtes</a:t>
            </a:r>
            <a:r>
              <a:rPr lang="en-US" sz="1200">
                <a:solidFill>
                  <a:srgbClr val="FFFFFF"/>
                </a:solidFill>
              </a:rPr>
              <a:t> Data Analyst Junior chez YouTube.</a:t>
            </a:r>
            <a:br>
              <a:rPr lang="en-US" sz="1200"/>
            </a:br>
            <a:r>
              <a:rPr lang="en-US" sz="1200">
                <a:solidFill>
                  <a:srgbClr val="FFFFFF"/>
                </a:solidFill>
              </a:rPr>
              <a:t> </a:t>
            </a:r>
            <a:endParaRPr lang="fr-FR"/>
          </a:p>
          <a:p>
            <a:r>
              <a:rPr lang="en-US" sz="1200" err="1">
                <a:solidFill>
                  <a:srgbClr val="FFFFFF"/>
                </a:solidFill>
              </a:rPr>
              <a:t>Votre</a:t>
            </a:r>
            <a:r>
              <a:rPr lang="en-US" sz="1200">
                <a:solidFill>
                  <a:srgbClr val="FFFFFF"/>
                </a:solidFill>
              </a:rPr>
              <a:t> manager </a:t>
            </a:r>
            <a:r>
              <a:rPr lang="en-US" sz="1200" err="1">
                <a:solidFill>
                  <a:srgbClr val="FFFFFF"/>
                </a:solidFill>
              </a:rPr>
              <a:t>souhaite</a:t>
            </a:r>
            <a:r>
              <a:rPr lang="en-US" sz="1200">
                <a:solidFill>
                  <a:srgbClr val="FFFFFF"/>
                </a:solidFill>
              </a:rPr>
              <a:t> un </a:t>
            </a:r>
            <a:r>
              <a:rPr lang="en-US" sz="1200" err="1">
                <a:solidFill>
                  <a:srgbClr val="FFFFFF"/>
                </a:solidFill>
              </a:rPr>
              <a:t>fichier</a:t>
            </a:r>
            <a:r>
              <a:rPr lang="en-US" sz="1200">
                <a:solidFill>
                  <a:srgbClr val="FFFFFF"/>
                </a:solidFill>
              </a:rPr>
              <a:t> Excel </a:t>
            </a:r>
            <a:r>
              <a:rPr lang="en-US" sz="1200" err="1">
                <a:solidFill>
                  <a:srgbClr val="FFFFFF"/>
                </a:solidFill>
              </a:rPr>
              <a:t>clair</a:t>
            </a:r>
            <a:r>
              <a:rPr lang="en-US" sz="1200">
                <a:solidFill>
                  <a:srgbClr val="FFFFFF"/>
                </a:solidFill>
              </a:rPr>
              <a:t> et </a:t>
            </a:r>
            <a:r>
              <a:rPr lang="en-US" sz="1200" err="1">
                <a:solidFill>
                  <a:srgbClr val="FFFFFF"/>
                </a:solidFill>
              </a:rPr>
              <a:t>structuré</a:t>
            </a:r>
            <a:r>
              <a:rPr lang="en-US" sz="1200">
                <a:solidFill>
                  <a:srgbClr val="FFFFFF"/>
                </a:solidFill>
              </a:rPr>
              <a:t>, pour </a:t>
            </a:r>
            <a:r>
              <a:rPr lang="en-US" sz="1200" err="1">
                <a:solidFill>
                  <a:srgbClr val="FFFFFF"/>
                </a:solidFill>
              </a:rPr>
              <a:t>accéder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rapidement</a:t>
            </a:r>
            <a:r>
              <a:rPr lang="en-US" sz="1200">
                <a:solidFill>
                  <a:srgbClr val="FFFFFF"/>
                </a:solidFill>
              </a:rPr>
              <a:t> aux </a:t>
            </a:r>
            <a:r>
              <a:rPr lang="en-US" sz="1200" err="1">
                <a:solidFill>
                  <a:srgbClr val="FFFFFF"/>
                </a:solidFill>
              </a:rPr>
              <a:t>informations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clés</a:t>
            </a:r>
            <a:r>
              <a:rPr lang="en-US" sz="1200">
                <a:solidFill>
                  <a:srgbClr val="FFFFFF"/>
                </a:solidFill>
              </a:rPr>
              <a:t>.</a:t>
            </a:r>
          </a:p>
          <a:p>
            <a:endParaRPr lang="en-US" sz="1200">
              <a:solidFill>
                <a:srgbClr val="FFFFFF"/>
              </a:solidFill>
            </a:endParaRPr>
          </a:p>
          <a:p>
            <a:r>
              <a:rPr lang="en-US" sz="1200">
                <a:solidFill>
                  <a:srgbClr val="FFFFFF"/>
                </a:solidFill>
              </a:rPr>
              <a:t>Vous </a:t>
            </a:r>
            <a:r>
              <a:rPr lang="en-US" sz="1200" err="1">
                <a:solidFill>
                  <a:srgbClr val="FFFFFF"/>
                </a:solidFill>
              </a:rPr>
              <a:t>avez</a:t>
            </a:r>
            <a:r>
              <a:rPr lang="en-US" sz="1200">
                <a:solidFill>
                  <a:srgbClr val="FFFFFF"/>
                </a:solidFill>
              </a:rPr>
              <a:t> deux </a:t>
            </a:r>
            <a:r>
              <a:rPr lang="en-US" sz="1200" err="1">
                <a:solidFill>
                  <a:srgbClr val="FFFFFF"/>
                </a:solidFill>
              </a:rPr>
              <a:t>jours</a:t>
            </a:r>
            <a:r>
              <a:rPr lang="en-US" sz="1200">
                <a:solidFill>
                  <a:srgbClr val="FFFFFF"/>
                </a:solidFill>
              </a:rPr>
              <a:t> pour </a:t>
            </a:r>
            <a:r>
              <a:rPr lang="en-US" sz="1200" err="1">
                <a:solidFill>
                  <a:srgbClr val="FFFFFF"/>
                </a:solidFill>
              </a:rPr>
              <a:t>réaliser</a:t>
            </a:r>
            <a:r>
              <a:rPr lang="en-US" sz="1200">
                <a:solidFill>
                  <a:srgbClr val="FFFFFF"/>
                </a:solidFill>
              </a:rPr>
              <a:t> </a:t>
            </a:r>
            <a:r>
              <a:rPr lang="en-US" sz="1200" err="1">
                <a:solidFill>
                  <a:srgbClr val="FFFFFF"/>
                </a:solidFill>
              </a:rPr>
              <a:t>cette</a:t>
            </a:r>
            <a:r>
              <a:rPr lang="en-US" sz="1200">
                <a:solidFill>
                  <a:srgbClr val="FFFFFF"/>
                </a:solidFill>
              </a:rPr>
              <a:t> mission.</a:t>
            </a:r>
            <a:endParaRPr lang="fr-FR"/>
          </a:p>
        </p:txBody>
      </p:sp>
      <p:sp>
        <p:nvSpPr>
          <p:cNvPr id="10" name="Google Shape;206;p25">
            <a:extLst>
              <a:ext uri="{FF2B5EF4-FFF2-40B4-BE49-F238E27FC236}">
                <a16:creationId xmlns:a16="http://schemas.microsoft.com/office/drawing/2014/main" id="{728FDD27-BDEA-0333-C60F-55C35E512CE0}"/>
              </a:ext>
            </a:extLst>
          </p:cNvPr>
          <p:cNvSpPr/>
          <p:nvPr/>
        </p:nvSpPr>
        <p:spPr>
          <a:xfrm>
            <a:off x="6413624" y="3151530"/>
            <a:ext cx="2633244" cy="1005426"/>
          </a:xfrm>
          <a:prstGeom prst="rect">
            <a:avLst/>
          </a:prstGeom>
          <a:solidFill>
            <a:srgbClr val="013AFB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200;p25">
            <a:extLst>
              <a:ext uri="{FF2B5EF4-FFF2-40B4-BE49-F238E27FC236}">
                <a16:creationId xmlns:a16="http://schemas.microsoft.com/office/drawing/2014/main" id="{A1792C20-6729-F74E-5E89-37520F024D18}"/>
              </a:ext>
            </a:extLst>
          </p:cNvPr>
          <p:cNvSpPr/>
          <p:nvPr/>
        </p:nvSpPr>
        <p:spPr>
          <a:xfrm>
            <a:off x="6619591" y="2904159"/>
            <a:ext cx="2057501" cy="513850"/>
          </a:xfrm>
          <a:prstGeom prst="rect">
            <a:avLst/>
          </a:prstGeom>
          <a:solidFill>
            <a:srgbClr val="013A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36;p27">
            <a:extLst>
              <a:ext uri="{FF2B5EF4-FFF2-40B4-BE49-F238E27FC236}">
                <a16:creationId xmlns:a16="http://schemas.microsoft.com/office/drawing/2014/main" id="{5AC4BA08-90A3-965A-5978-3573938D85D1}"/>
              </a:ext>
            </a:extLst>
          </p:cNvPr>
          <p:cNvSpPr txBox="1"/>
          <p:nvPr/>
        </p:nvSpPr>
        <p:spPr>
          <a:xfrm>
            <a:off x="6619589" y="2939234"/>
            <a:ext cx="2057503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fr-FR" b="1">
                <a:solidFill>
                  <a:srgbClr val="FFFFFF"/>
                </a:solidFill>
                <a:latin typeface="IBM Plex Sans"/>
                <a:sym typeface="IBM Plex Sans"/>
              </a:rPr>
              <a:t>Objectif</a:t>
            </a:r>
            <a:endParaRPr lang="fr-FR" sz="2800"/>
          </a:p>
        </p:txBody>
      </p:sp>
      <p:cxnSp>
        <p:nvCxnSpPr>
          <p:cNvPr id="13" name="Connecteur : en arc 12">
            <a:extLst>
              <a:ext uri="{FF2B5EF4-FFF2-40B4-BE49-F238E27FC236}">
                <a16:creationId xmlns:a16="http://schemas.microsoft.com/office/drawing/2014/main" id="{DC3600D9-30D0-4EF5-53DB-16E1DF1B43E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792494" y="3650257"/>
            <a:ext cx="1621130" cy="3986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Google Shape;236;p27">
            <a:extLst>
              <a:ext uri="{FF2B5EF4-FFF2-40B4-BE49-F238E27FC236}">
                <a16:creationId xmlns:a16="http://schemas.microsoft.com/office/drawing/2014/main" id="{712E7B87-C0C9-59EA-C456-1442FE59CA9B}"/>
              </a:ext>
            </a:extLst>
          </p:cNvPr>
          <p:cNvSpPr txBox="1"/>
          <p:nvPr/>
        </p:nvSpPr>
        <p:spPr>
          <a:xfrm>
            <a:off x="6481310" y="3445110"/>
            <a:ext cx="2399881" cy="83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200">
                <a:solidFill>
                  <a:srgbClr val="FFFFFF"/>
                </a:solidFill>
              </a:rPr>
              <a:t>Votre service Analytics veut identifier les </a:t>
            </a:r>
            <a:r>
              <a:rPr lang="fr-FR" sz="1200" b="1">
                <a:solidFill>
                  <a:srgbClr val="FFFFFF"/>
                </a:solidFill>
              </a:rPr>
              <a:t>facteurs de succès</a:t>
            </a:r>
            <a:r>
              <a:rPr lang="fr-FR" sz="1200">
                <a:solidFill>
                  <a:srgbClr val="FFFFFF"/>
                </a:solidFill>
              </a:rPr>
              <a:t> des chaînes YouTube</a:t>
            </a:r>
            <a:endParaRPr lang="fr-FR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2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369894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80F7-830D-6245-3BE5-6B095032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D1A0D-5CFD-DE42-CB2B-DFF5E970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" sz="8800">
                <a:latin typeface="Anton"/>
                <a:ea typeface="Anton"/>
                <a:cs typeface="Anton"/>
                <a:sym typeface="Anton"/>
              </a:rPr>
              <a:t>Les attendus</a:t>
            </a:r>
            <a:r>
              <a:rPr lang="fr-FR">
                <a:solidFill>
                  <a:srgbClr val="00FF97"/>
                </a:solidFill>
              </a:rPr>
              <a:t>_</a:t>
            </a: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31B1EE45-7474-F28D-DA2D-434B72A8404B}"/>
              </a:ext>
            </a:extLst>
          </p:cNvPr>
          <p:cNvGrpSpPr/>
          <p:nvPr/>
        </p:nvGrpSpPr>
        <p:grpSpPr>
          <a:xfrm>
            <a:off x="1919478" y="2440294"/>
            <a:ext cx="4176522" cy="1494104"/>
            <a:chOff x="0" y="0"/>
            <a:chExt cx="3010897" cy="1259007"/>
          </a:xfrm>
        </p:grpSpPr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5D519F0F-8932-5CBB-16C6-322D1E1753FA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5EE4427F-3BBC-DDF1-6774-69CBED2699F7}"/>
              </a:ext>
            </a:extLst>
          </p:cNvPr>
          <p:cNvGrpSpPr/>
          <p:nvPr/>
        </p:nvGrpSpPr>
        <p:grpSpPr>
          <a:xfrm>
            <a:off x="3502234" y="2333310"/>
            <a:ext cx="2474894" cy="417945"/>
            <a:chOff x="0" y="0"/>
            <a:chExt cx="6599716" cy="1348569"/>
          </a:xfrm>
        </p:grpSpPr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EA29BA04-5DE9-57E8-A480-349160C9CD60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015B78AE-7013-1F41-C361-9E5E696B96B9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7">
              <a:extLst>
                <a:ext uri="{FF2B5EF4-FFF2-40B4-BE49-F238E27FC236}">
                  <a16:creationId xmlns:a16="http://schemas.microsoft.com/office/drawing/2014/main" id="{39FE118A-C5C5-7512-B8E5-9CA3365F7166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181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Objectifs</a:t>
              </a:r>
              <a:endParaRPr lang="fr-FR"/>
            </a:p>
          </p:txBody>
        </p:sp>
      </p:grpSp>
      <p:grpSp>
        <p:nvGrpSpPr>
          <p:cNvPr id="32" name="Group 9">
            <a:extLst>
              <a:ext uri="{FF2B5EF4-FFF2-40B4-BE49-F238E27FC236}">
                <a16:creationId xmlns:a16="http://schemas.microsoft.com/office/drawing/2014/main" id="{C7E33376-AB85-616D-38BF-980EE783ED71}"/>
              </a:ext>
            </a:extLst>
          </p:cNvPr>
          <p:cNvGrpSpPr/>
          <p:nvPr/>
        </p:nvGrpSpPr>
        <p:grpSpPr>
          <a:xfrm>
            <a:off x="6300978" y="2436660"/>
            <a:ext cx="4057650" cy="1402237"/>
            <a:chOff x="0" y="0"/>
            <a:chExt cx="3010897" cy="1259007"/>
          </a:xfrm>
        </p:grpSpPr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25CD62F6-2016-59E5-D15F-0417B82AB621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4" name="Group 11">
            <a:extLst>
              <a:ext uri="{FF2B5EF4-FFF2-40B4-BE49-F238E27FC236}">
                <a16:creationId xmlns:a16="http://schemas.microsoft.com/office/drawing/2014/main" id="{1988AD55-3A46-1E62-A983-58E3A80FE168}"/>
              </a:ext>
            </a:extLst>
          </p:cNvPr>
          <p:cNvGrpSpPr/>
          <p:nvPr/>
        </p:nvGrpSpPr>
        <p:grpSpPr>
          <a:xfrm>
            <a:off x="7883734" y="2333310"/>
            <a:ext cx="2474894" cy="417945"/>
            <a:chOff x="0" y="0"/>
            <a:chExt cx="6599716" cy="1348569"/>
          </a:xfrm>
        </p:grpSpPr>
        <p:grpSp>
          <p:nvGrpSpPr>
            <p:cNvPr id="35" name="Group 12">
              <a:extLst>
                <a:ext uri="{FF2B5EF4-FFF2-40B4-BE49-F238E27FC236}">
                  <a16:creationId xmlns:a16="http://schemas.microsoft.com/office/drawing/2014/main" id="{17091116-078D-378B-7E7F-B417AAE27D4D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5" cy="2816977"/>
            </a:xfrm>
          </p:grpSpPr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D558AAF6-6D89-C348-DF93-7036BBCC9559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D40905C6-EFD8-5DF4-A8DF-D3E752C995CA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721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>
                <a:lnSpc>
                  <a:spcPts val="1875"/>
                </a:lnSpc>
              </a:pPr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Durée</a:t>
              </a:r>
              <a:endParaRPr lang="fr-FR"/>
            </a:p>
          </p:txBody>
        </p:sp>
      </p:grpSp>
      <p:sp>
        <p:nvSpPr>
          <p:cNvPr id="38" name="TextBox 17">
            <a:extLst>
              <a:ext uri="{FF2B5EF4-FFF2-40B4-BE49-F238E27FC236}">
                <a16:creationId xmlns:a16="http://schemas.microsoft.com/office/drawing/2014/main" id="{BD1F188E-5776-1B12-ECF5-0CA2084BB96D}"/>
              </a:ext>
            </a:extLst>
          </p:cNvPr>
          <p:cNvSpPr txBox="1"/>
          <p:nvPr/>
        </p:nvSpPr>
        <p:spPr>
          <a:xfrm>
            <a:off x="2093967" y="1897992"/>
            <a:ext cx="2980132" cy="26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457200">
              <a:lnSpc>
                <a:spcPts val="2240"/>
              </a:lnSpc>
              <a:spcBef>
                <a:spcPct val="0"/>
              </a:spcBef>
            </a:pPr>
            <a:r>
              <a:rPr lang="fr-FR" sz="1600" kern="1200" err="1">
                <a:solidFill>
                  <a:srgbClr val="243762"/>
                </a:solidFill>
                <a:latin typeface="IBM Plex Sans"/>
                <a:sym typeface="IBM Plex Sans"/>
              </a:rPr>
              <a:t>Dataset</a:t>
            </a:r>
            <a:r>
              <a:rPr lang="fr-FR" sz="1600" kern="1200">
                <a:solidFill>
                  <a:srgbClr val="243762"/>
                </a:solidFill>
                <a:latin typeface="IBM Plex Sans"/>
                <a:sym typeface="IBM Plex Sans"/>
              </a:rPr>
              <a:t> </a:t>
            </a:r>
            <a:r>
              <a:rPr lang="fr-FR" sz="1600" kern="1200" err="1">
                <a:solidFill>
                  <a:srgbClr val="243762"/>
                </a:solidFill>
                <a:latin typeface="IBM Plex Sans"/>
                <a:sym typeface="IBM Plex Sans"/>
              </a:rPr>
              <a:t>youtube</a:t>
            </a:r>
            <a:r>
              <a:rPr lang="fr-FR" sz="1600" kern="1200">
                <a:solidFill>
                  <a:srgbClr val="243762"/>
                </a:solidFill>
                <a:latin typeface="IBM Plex Sans"/>
                <a:sym typeface="IBM Plex Sans"/>
              </a:rPr>
              <a:t> </a:t>
            </a:r>
            <a:r>
              <a:rPr lang="fr-FR" sz="1600" kern="1200" err="1">
                <a:solidFill>
                  <a:srgbClr val="243762"/>
                </a:solidFill>
                <a:latin typeface="IBM Plex Sans"/>
                <a:sym typeface="IBM Plex Sans"/>
              </a:rPr>
              <a:t>channel</a:t>
            </a:r>
            <a:r>
              <a:rPr lang="fr-FR" sz="1600" kern="1200">
                <a:solidFill>
                  <a:srgbClr val="243762"/>
                </a:solidFill>
                <a:latin typeface="IBM Plex Sans"/>
                <a:sym typeface="IBM Plex Sans"/>
              </a:rPr>
              <a:t> csv</a:t>
            </a:r>
            <a:endParaRPr lang="fr-FR"/>
          </a:p>
        </p:txBody>
      </p:sp>
      <p:sp>
        <p:nvSpPr>
          <p:cNvPr id="39" name="TextBox 18">
            <a:extLst>
              <a:ext uri="{FF2B5EF4-FFF2-40B4-BE49-F238E27FC236}">
                <a16:creationId xmlns:a16="http://schemas.microsoft.com/office/drawing/2014/main" id="{5042C082-A3BB-155E-72C7-3BF3BFEC37A9}"/>
              </a:ext>
            </a:extLst>
          </p:cNvPr>
          <p:cNvSpPr txBox="1"/>
          <p:nvPr/>
        </p:nvSpPr>
        <p:spPr>
          <a:xfrm>
            <a:off x="3054485" y="2865686"/>
            <a:ext cx="2964640" cy="9270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defTabSz="457200">
              <a:buClrTx/>
            </a:pPr>
            <a:r>
              <a:rPr lang="fr-FR" sz="1000" kern="1200" spc="15">
                <a:solidFill>
                  <a:srgbClr val="013AFB"/>
                </a:solidFill>
                <a:latin typeface="IBM Plex Sans" panose="020B0503050203000203" pitchFamily="34" charset="0"/>
                <a:sym typeface="IBM Plex Sans Bold"/>
              </a:rPr>
              <a:t>Analyser et visualiser les données des chaînes YouTube, en utilisant Microsoft Excel.</a:t>
            </a:r>
            <a:endParaRPr lang="fr-FR" sz="1000">
              <a:latin typeface="IBM Plex Sans" panose="020B0503050203000203" pitchFamily="34" charset="0"/>
            </a:endParaRPr>
          </a:p>
          <a:p>
            <a:pPr lvl="1" defTabSz="457200">
              <a:buClrTx/>
            </a:pPr>
            <a:r>
              <a:rPr lang="fr-FR" sz="1000" kern="12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sym typeface="IBM Plex Sans Bold"/>
              </a:rPr>
              <a:t>Créer des tableaux croisés dynamiques, des graphiques et un </a:t>
            </a:r>
            <a:r>
              <a:rPr lang="fr-FR" sz="1000" kern="1200" spc="15" err="1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sym typeface="IBM Plex Sans Bold"/>
              </a:rPr>
              <a:t>TreeMap</a:t>
            </a:r>
            <a:r>
              <a:rPr lang="fr-FR" sz="1000" kern="1200" spc="15">
                <a:solidFill>
                  <a:srgbClr val="013AFB"/>
                </a:solidFill>
                <a:latin typeface="IBM Plex Sans" panose="020B0503050203000203" pitchFamily="34" charset="0"/>
                <a:ea typeface="IBM Plex Sans Bold"/>
                <a:sym typeface="IBM Plex Sans Bold"/>
              </a:rPr>
              <a:t> Chart</a:t>
            </a:r>
            <a:endParaRPr lang="fr-FR" sz="1000">
              <a:latin typeface="IBM Plex Sans" panose="020B0503050203000203" pitchFamily="34" charset="0"/>
            </a:endParaRPr>
          </a:p>
          <a:p>
            <a:pPr marL="215900" lvl="1" indent="-107950" defTabSz="457200">
              <a:lnSpc>
                <a:spcPts val="1300"/>
              </a:lnSpc>
              <a:spcAft>
                <a:spcPts val="200"/>
              </a:spcAft>
              <a:buClrTx/>
              <a:buFont typeface="Arial"/>
              <a:buChar char="•"/>
            </a:pPr>
            <a:endParaRPr lang="fr-FR" sz="1000" kern="1200" spc="15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  <p:sp>
        <p:nvSpPr>
          <p:cNvPr id="40" name="TextBox 19">
            <a:extLst>
              <a:ext uri="{FF2B5EF4-FFF2-40B4-BE49-F238E27FC236}">
                <a16:creationId xmlns:a16="http://schemas.microsoft.com/office/drawing/2014/main" id="{89A17E22-45EE-95CE-2A00-573E12A34129}"/>
              </a:ext>
            </a:extLst>
          </p:cNvPr>
          <p:cNvSpPr txBox="1"/>
          <p:nvPr/>
        </p:nvSpPr>
        <p:spPr>
          <a:xfrm>
            <a:off x="7883734" y="2959709"/>
            <a:ext cx="2474894" cy="32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" lvl="1" defTabSz="457200">
              <a:lnSpc>
                <a:spcPts val="1300"/>
              </a:lnSpc>
              <a:buClrTx/>
            </a:pP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2 jours</a:t>
            </a:r>
            <a:r>
              <a:rPr lang="fr-FR" sz="1000" b="1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 en</a:t>
            </a:r>
            <a:r>
              <a:rPr lang="fr-FR" sz="1000" b="1" kern="1200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 solo</a:t>
            </a:r>
          </a:p>
          <a:p>
            <a:pPr marL="107950" lvl="1" defTabSz="457200">
              <a:lnSpc>
                <a:spcPts val="1300"/>
              </a:lnSpc>
              <a:buClrTx/>
            </a:pPr>
            <a:r>
              <a:rPr lang="fr-FR" sz="1000" b="1">
                <a:solidFill>
                  <a:srgbClr val="013AFB"/>
                </a:solidFill>
                <a:latin typeface="IBM Plex Sans Bold"/>
                <a:ea typeface="IBM Plex Sans Bold"/>
                <a:cs typeface="IBM Plex Sans Bold"/>
              </a:rPr>
              <a:t>Outil : Excel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3C70D735-963B-E162-903B-48C9F2119C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6942" y="2763682"/>
            <a:ext cx="847561" cy="748193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E33C67DB-6F07-5FD2-B4A1-3ACC616A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804" y="2477471"/>
            <a:ext cx="1354444" cy="135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4C99A8-1971-E540-DCB2-434F2C145055}"/>
              </a:ext>
            </a:extLst>
          </p:cNvPr>
          <p:cNvGrpSpPr/>
          <p:nvPr/>
        </p:nvGrpSpPr>
        <p:grpSpPr>
          <a:xfrm>
            <a:off x="4415959" y="4219769"/>
            <a:ext cx="4315293" cy="2668491"/>
            <a:chOff x="0" y="0"/>
            <a:chExt cx="3010897" cy="125900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B2D54C5-4C38-FE3D-2C2D-065B8A54DC3C}"/>
                </a:ext>
              </a:extLst>
            </p:cNvPr>
            <p:cNvSpPr/>
            <p:nvPr/>
          </p:nvSpPr>
          <p:spPr>
            <a:xfrm>
              <a:off x="0" y="0"/>
              <a:ext cx="3010897" cy="1259007"/>
            </a:xfrm>
            <a:custGeom>
              <a:avLst/>
              <a:gdLst/>
              <a:ahLst/>
              <a:cxnLst/>
              <a:rect l="l" t="t" r="r" b="b"/>
              <a:pathLst>
                <a:path w="3010897" h="1259007">
                  <a:moveTo>
                    <a:pt x="0" y="0"/>
                  </a:moveTo>
                  <a:lnTo>
                    <a:pt x="3010897" y="0"/>
                  </a:lnTo>
                  <a:lnTo>
                    <a:pt x="3010897" y="1259007"/>
                  </a:lnTo>
                  <a:lnTo>
                    <a:pt x="0" y="1259007"/>
                  </a:lnTo>
                  <a:close/>
                </a:path>
              </a:pathLst>
            </a:custGeom>
            <a:solidFill>
              <a:srgbClr val="013AFB">
                <a:alpha val="9804"/>
              </a:srgbClr>
            </a:solidFill>
          </p:spPr>
          <p:txBody>
            <a:bodyPr/>
            <a:lstStyle/>
            <a:p>
              <a:pPr defTabSz="457200">
                <a:buClrTx/>
              </a:pPr>
              <a:endParaRPr lang="fr-FR" sz="900" kern="120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21001F-8641-2175-30E5-3A9C4A6FD0BA}"/>
              </a:ext>
            </a:extLst>
          </p:cNvPr>
          <p:cNvGrpSpPr/>
          <p:nvPr/>
        </p:nvGrpSpPr>
        <p:grpSpPr>
          <a:xfrm>
            <a:off x="6118370" y="4080502"/>
            <a:ext cx="2474894" cy="762952"/>
            <a:chOff x="0" y="0"/>
            <a:chExt cx="6599716" cy="24617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35089B-21B8-C49B-7D98-BDE6DFBCF4FB}"/>
                </a:ext>
              </a:extLst>
            </p:cNvPr>
            <p:cNvGrpSpPr/>
            <p:nvPr/>
          </p:nvGrpSpPr>
          <p:grpSpPr>
            <a:xfrm>
              <a:off x="0" y="0"/>
              <a:ext cx="6599716" cy="1348569"/>
              <a:chOff x="0" y="0"/>
              <a:chExt cx="13785904" cy="2816977"/>
            </a:xfrm>
          </p:grpSpPr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D6A4F4F-1CA4-C7E6-7317-30F51805D0C0}"/>
                  </a:ext>
                </a:extLst>
              </p:cNvPr>
              <p:cNvSpPr/>
              <p:nvPr/>
            </p:nvSpPr>
            <p:spPr>
              <a:xfrm>
                <a:off x="0" y="0"/>
                <a:ext cx="13785904" cy="2816977"/>
              </a:xfrm>
              <a:custGeom>
                <a:avLst/>
                <a:gdLst/>
                <a:ahLst/>
                <a:cxnLst/>
                <a:rect l="l" t="t" r="r" b="b"/>
                <a:pathLst>
                  <a:path w="13785904" h="2816977">
                    <a:moveTo>
                      <a:pt x="13661445" y="2816977"/>
                    </a:moveTo>
                    <a:lnTo>
                      <a:pt x="124460" y="2816977"/>
                    </a:lnTo>
                    <a:cubicBezTo>
                      <a:pt x="55880" y="2816977"/>
                      <a:pt x="0" y="2761097"/>
                      <a:pt x="0" y="269251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661445" y="0"/>
                    </a:lnTo>
                    <a:cubicBezTo>
                      <a:pt x="13730026" y="0"/>
                      <a:pt x="13785904" y="55880"/>
                      <a:pt x="13785904" y="124460"/>
                    </a:cubicBezTo>
                    <a:lnTo>
                      <a:pt x="13785904" y="2692517"/>
                    </a:lnTo>
                    <a:cubicBezTo>
                      <a:pt x="13785904" y="2761097"/>
                      <a:pt x="13730026" y="2816977"/>
                      <a:pt x="13661445" y="2816977"/>
                    </a:cubicBezTo>
                    <a:close/>
                  </a:path>
                </a:pathLst>
              </a:custGeom>
              <a:solidFill>
                <a:srgbClr val="013AFB"/>
              </a:solidFill>
            </p:spPr>
            <p:txBody>
              <a:bodyPr/>
              <a:lstStyle/>
              <a:p>
                <a:pPr defTabSz="457200">
                  <a:buClrTx/>
                </a:pPr>
                <a:endParaRPr lang="fr-FR" sz="900" kern="1200">
                  <a:solidFill>
                    <a:prstClr val="black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7BA2CE6B-3946-832B-74B3-C98BFF98DFBF}"/>
                </a:ext>
              </a:extLst>
            </p:cNvPr>
            <p:cNvSpPr txBox="1"/>
            <p:nvPr/>
          </p:nvSpPr>
          <p:spPr>
            <a:xfrm>
              <a:off x="278469" y="350435"/>
              <a:ext cx="5903548" cy="211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457200"/>
              <a:r>
                <a:rPr lang="fr-FR" sz="1250" b="1" kern="1200" spc="62">
                  <a:solidFill>
                    <a:srgbClr val="FFFFFF"/>
                  </a:solidFill>
                  <a:latin typeface="IBM Plex Sans Bold"/>
                  <a:sym typeface="IBM Plex Sans Bold"/>
                </a:rPr>
                <a:t>Contenu / Livrables</a:t>
              </a:r>
            </a:p>
            <a:p>
              <a:pPr marL="285750" indent="-285750" defTabSz="457200">
                <a:buChar char="•"/>
              </a:pPr>
              <a:endParaRPr lang="fr-FR">
                <a:sym typeface="IBM Plex Sans Bold"/>
              </a:endParaRPr>
            </a:p>
            <a:p>
              <a:pPr defTabSz="457200">
                <a:lnSpc>
                  <a:spcPts val="1875"/>
                </a:lnSpc>
              </a:pPr>
              <a:endParaRPr lang="fr-FR" sz="1250" b="1" kern="1200" spc="62">
                <a:solidFill>
                  <a:srgbClr val="FFFFFF"/>
                </a:solidFill>
                <a:latin typeface="IBM Plex Sans Bold"/>
              </a:endParaRPr>
            </a:p>
          </p:txBody>
        </p:sp>
      </p:grpSp>
      <p:sp>
        <p:nvSpPr>
          <p:cNvPr id="16" name="TextBox 19">
            <a:extLst>
              <a:ext uri="{FF2B5EF4-FFF2-40B4-BE49-F238E27FC236}">
                <a16:creationId xmlns:a16="http://schemas.microsoft.com/office/drawing/2014/main" id="{B4289C33-0679-7752-A5D0-0F655E26CDFA}"/>
              </a:ext>
            </a:extLst>
          </p:cNvPr>
          <p:cNvSpPr txBox="1"/>
          <p:nvPr/>
        </p:nvSpPr>
        <p:spPr>
          <a:xfrm>
            <a:off x="4407329" y="4543725"/>
            <a:ext cx="4315293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defTabSz="457200"/>
            <a:r>
              <a:rPr lang="fr-FR" sz="1000" b="1">
                <a:solidFill>
                  <a:srgbClr val="013AFB"/>
                </a:solidFill>
                <a:latin typeface="IBM Plex Sans" panose="020B0503050203000203" pitchFamily="34" charset="0"/>
              </a:rPr>
              <a:t>Analyse des données :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Utiliser les tableaux croisés dynamiques pour découvrir des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tendances ou des modèles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Visualiser les corrélations avec des nuages de points et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déterminer les coefficients de corrélation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Identifier les corrélations entre les variables</a:t>
            </a:r>
          </a:p>
          <a:p>
            <a:pPr lvl="1" defTabSz="457200"/>
            <a:br>
              <a:rPr lang="fr-FR" sz="1000" b="1">
                <a:solidFill>
                  <a:srgbClr val="013AFB"/>
                </a:solidFill>
                <a:latin typeface="IBM Plex Sans" panose="020B0503050203000203" pitchFamily="34" charset="0"/>
              </a:rPr>
            </a:br>
            <a:r>
              <a:rPr lang="fr-FR" sz="1000" b="1">
                <a:solidFill>
                  <a:srgbClr val="013AFB"/>
                </a:solidFill>
                <a:latin typeface="IBM Plex Sans" panose="020B0503050203000203" pitchFamily="34" charset="0"/>
              </a:rPr>
              <a:t>Création de visualisations :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Identifier les vainqueurs de chaque catégorie en utilisant des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graphiques adaptés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Créer un </a:t>
            </a:r>
            <a:r>
              <a:rPr lang="fr-FR" sz="1000" err="1">
                <a:solidFill>
                  <a:srgbClr val="013AFB"/>
                </a:solidFill>
                <a:latin typeface="IBM Plex Sans" panose="020B0503050203000203" pitchFamily="34" charset="0"/>
              </a:rPr>
              <a:t>TreeMap</a:t>
            </a:r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 Chart pour représenter les données en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utilisant la taille et la couleur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· Présenter les résultats de manière claire et concise avec des</a:t>
            </a:r>
          </a:p>
          <a:p>
            <a:pPr lvl="1" defTabSz="457200"/>
            <a:r>
              <a:rPr lang="fr-FR" sz="1000">
                <a:solidFill>
                  <a:srgbClr val="013AFB"/>
                </a:solidFill>
                <a:latin typeface="IBM Plex Sans" panose="020B0503050203000203" pitchFamily="34" charset="0"/>
              </a:rPr>
              <a:t>graphiques et des tableaux percutants et convaincants</a:t>
            </a:r>
            <a:endParaRPr lang="fr-FR" sz="1000" b="1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  <a:p>
            <a:pPr lvl="1" defTabSz="457200"/>
            <a:endParaRPr lang="fr-FR" sz="1000" b="1" kern="1200">
              <a:solidFill>
                <a:srgbClr val="013AFB"/>
              </a:solidFill>
              <a:latin typeface="IBM Plex Sans" panose="020B0503050203000203" pitchFamily="34" charset="0"/>
              <a:ea typeface="IBM Plex Sans Bold"/>
              <a:cs typeface="IBM Plex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838489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F5EA09E51F6947B4B2CD8390679DCB" ma:contentTypeVersion="11" ma:contentTypeDescription="Crée un document." ma:contentTypeScope="" ma:versionID="c383e2dc6528180548a037b88e71a396">
  <xsd:schema xmlns:xsd="http://www.w3.org/2001/XMLSchema" xmlns:xs="http://www.w3.org/2001/XMLSchema" xmlns:p="http://schemas.microsoft.com/office/2006/metadata/properties" xmlns:ns2="42c50954-8156-4657-a960-04ca1a11827f" xmlns:ns3="282cc1ef-8d32-4afb-8677-c4ff6561ed51" targetNamespace="http://schemas.microsoft.com/office/2006/metadata/properties" ma:root="true" ma:fieldsID="ec1f690dd02018a8e53e6f9ae859877e" ns2:_="" ns3:_="">
    <xsd:import namespace="42c50954-8156-4657-a960-04ca1a11827f"/>
    <xsd:import namespace="282cc1ef-8d32-4afb-8677-c4ff6561e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50954-8156-4657-a960-04ca1a118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cc1ef-8d32-4afb-8677-c4ff6561ed5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23ad54-c873-4b37-9e7b-082534e75a9f}" ma:internalName="TaxCatchAll" ma:showField="CatchAllData" ma:web="282cc1ef-8d32-4afb-8677-c4ff6561ed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c50954-8156-4657-a960-04ca1a11827f">
      <Terms xmlns="http://schemas.microsoft.com/office/infopath/2007/PartnerControls"/>
    </lcf76f155ced4ddcb4097134ff3c332f>
    <TaxCatchAll xmlns="282cc1ef-8d32-4afb-8677-c4ff6561ed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6029CC-881D-4768-94E8-E5C3403CAF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50954-8156-4657-a960-04ca1a11827f"/>
    <ds:schemaRef ds:uri="282cc1ef-8d32-4afb-8677-c4ff6561ed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8CC87-A558-4D14-A720-09B5DFA7CEAB}">
  <ds:schemaRefs>
    <ds:schemaRef ds:uri="1744b007-5b97-4799-94e5-0198b4667c33"/>
    <ds:schemaRef ds:uri="c3065b03-63e4-46e9-a184-869dcdf2add3"/>
    <ds:schemaRef ds:uri="http://schemas.microsoft.com/office/2006/metadata/properties"/>
    <ds:schemaRef ds:uri="http://schemas.microsoft.com/office/infopath/2007/PartnerControls"/>
    <ds:schemaRef ds:uri="42c50954-8156-4657-a960-04ca1a11827f"/>
    <ds:schemaRef ds:uri="282cc1ef-8d32-4afb-8677-c4ff6561ed51"/>
  </ds:schemaRefs>
</ds:datastoreItem>
</file>

<file path=customXml/itemProps3.xml><?xml version="1.0" encoding="utf-8"?>
<ds:datastoreItem xmlns:ds="http://schemas.openxmlformats.org/officeDocument/2006/customXml" ds:itemID="{7016FD8A-3829-4E32-95DB-21629DB0DF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1151</Words>
  <Application>Microsoft Macintosh PowerPoint</Application>
  <PresentationFormat>Grand écran</PresentationFormat>
  <Paragraphs>135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Anton</vt:lpstr>
      <vt:lpstr>Aptos</vt:lpstr>
      <vt:lpstr>Aptos Display</vt:lpstr>
      <vt:lpstr>Arial</vt:lpstr>
      <vt:lpstr>Calibri</vt:lpstr>
      <vt:lpstr>IBM Plex Sans</vt:lpstr>
      <vt:lpstr>IBM Plex Sans Bold</vt:lpstr>
      <vt:lpstr>Thème Office</vt:lpstr>
      <vt:lpstr>Bootcamp Data Pro Max_</vt:lpstr>
      <vt:lpstr>SOMMAIRE_</vt:lpstr>
      <vt:lpstr>Intro au Bootcamp Data_</vt:lpstr>
      <vt:lpstr>Objectifs du bootcamp_</vt:lpstr>
      <vt:lpstr>Data in a nutshell_</vt:lpstr>
      <vt:lpstr>La data : tout le monde y croit… mais peu l’utilisent !_</vt:lpstr>
      <vt:lpstr>Rush 1 – DataViz Studio_</vt:lpstr>
      <vt:lpstr>Votre rôle_</vt:lpstr>
      <vt:lpstr>Les attendus_</vt:lpstr>
      <vt:lpstr>Rush 2 – Analyse des ventes pharmaceutiques_</vt:lpstr>
      <vt:lpstr>Votre rôle_</vt:lpstr>
      <vt:lpstr>Les attendus_</vt:lpstr>
      <vt:lpstr>Rush 3 – Profil client et solvabilité financière_</vt:lpstr>
      <vt:lpstr>Votre rôle_</vt:lpstr>
      <vt:lpstr>Les attendus_</vt:lpstr>
      <vt:lpstr>Rush 4 – Segmentation clients_</vt:lpstr>
      <vt:lpstr>Votre rôle_</vt:lpstr>
      <vt:lpstr>Les attendus_</vt:lpstr>
      <vt:lpstr>Questions ?_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Nau</dc:creator>
  <cp:lastModifiedBy>Jean Noriot</cp:lastModifiedBy>
  <cp:revision>2</cp:revision>
  <dcterms:created xsi:type="dcterms:W3CDTF">2025-09-01T08:55:42Z</dcterms:created>
  <dcterms:modified xsi:type="dcterms:W3CDTF">2025-10-01T13:36:32Z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0x010100F2F5EA09E51F6947B4B2CD8390679DCB</vt:lpwstr>
  </property>
  <property fmtid="{D5CDD505-2E9C-101B-9397-08002B2CF9AE}" pid="3" name="MediaServiceImageTags">
    <vt:lpwstr/>
  </property>
</Properties>
</file>