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9" r:id="rId3"/>
    <p:sldId id="280" r:id="rId4"/>
    <p:sldId id="267" r:id="rId5"/>
    <p:sldId id="268" r:id="rId6"/>
    <p:sldId id="266" r:id="rId7"/>
    <p:sldId id="282" r:id="rId8"/>
    <p:sldId id="270" r:id="rId9"/>
    <p:sldId id="271" r:id="rId10"/>
    <p:sldId id="272" r:id="rId11"/>
    <p:sldId id="276" r:id="rId12"/>
    <p:sldId id="269" r:id="rId13"/>
    <p:sldId id="277" r:id="rId14"/>
    <p:sldId id="278" r:id="rId15"/>
    <p:sldId id="281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507A7D-56E9-4633-9E10-C85C5ACB60A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B1509FF-0AA3-46DF-8CDA-39E386C2052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13.November.2020 </a:t>
          </a:r>
        </a:p>
      </dgm:t>
    </dgm:pt>
    <dgm:pt modelId="{61832F91-9468-4595-B823-47175873CA67}" type="parTrans" cxnId="{7E6EEF05-E47F-4CB9-8F0D-7715562C2631}">
      <dgm:prSet/>
      <dgm:spPr/>
      <dgm:t>
        <a:bodyPr/>
        <a:lstStyle/>
        <a:p>
          <a:endParaRPr lang="en-US"/>
        </a:p>
      </dgm:t>
    </dgm:pt>
    <dgm:pt modelId="{71BCAA28-024E-45A1-B4AF-05D72623C371}" type="sibTrans" cxnId="{7E6EEF05-E47F-4CB9-8F0D-7715562C2631}">
      <dgm:prSet/>
      <dgm:spPr/>
      <dgm:t>
        <a:bodyPr/>
        <a:lstStyle/>
        <a:p>
          <a:endParaRPr lang="en-US"/>
        </a:p>
      </dgm:t>
    </dgm:pt>
    <dgm:pt modelId="{05E510FC-F421-43FE-BC4D-C5E76D8F366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Afram Afrem, Andreas Mäkilä, Victor Nicholas Ebirim, Lukas Johannes Dust, Aymen Nouidha</a:t>
          </a:r>
        </a:p>
      </dgm:t>
    </dgm:pt>
    <dgm:pt modelId="{4C15D583-BD40-4BD5-A695-A1D6139E1298}" type="parTrans" cxnId="{F17E18B5-B3E5-4CD4-B739-EB133002D92A}">
      <dgm:prSet/>
      <dgm:spPr/>
      <dgm:t>
        <a:bodyPr/>
        <a:lstStyle/>
        <a:p>
          <a:endParaRPr lang="en-US"/>
        </a:p>
      </dgm:t>
    </dgm:pt>
    <dgm:pt modelId="{A661E64B-5CF6-41E5-B897-31959C2B3115}" type="sibTrans" cxnId="{F17E18B5-B3E5-4CD4-B739-EB133002D92A}">
      <dgm:prSet/>
      <dgm:spPr/>
      <dgm:t>
        <a:bodyPr/>
        <a:lstStyle/>
        <a:p>
          <a:endParaRPr lang="en-US"/>
        </a:p>
      </dgm:t>
    </dgm:pt>
    <dgm:pt modelId="{EE1DD9C5-3A9E-430B-A1B5-181A8C28C1E2}" type="pres">
      <dgm:prSet presAssocID="{C6507A7D-56E9-4633-9E10-C85C5ACB60A6}" presName="root" presStyleCnt="0">
        <dgm:presLayoutVars>
          <dgm:dir/>
          <dgm:resizeHandles val="exact"/>
        </dgm:presLayoutVars>
      </dgm:prSet>
      <dgm:spPr/>
    </dgm:pt>
    <dgm:pt modelId="{81B72911-6AE6-4927-BC50-3F893562D6A1}" type="pres">
      <dgm:prSet presAssocID="{EB1509FF-0AA3-46DF-8CDA-39E386C20522}" presName="compNode" presStyleCnt="0"/>
      <dgm:spPr/>
    </dgm:pt>
    <dgm:pt modelId="{050ED854-E973-440B-A7F6-F0FEE9E083BA}" type="pres">
      <dgm:prSet presAssocID="{EB1509FF-0AA3-46DF-8CDA-39E386C2052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ip Calendar"/>
        </a:ext>
      </dgm:extLst>
    </dgm:pt>
    <dgm:pt modelId="{18A5D7CF-76C7-448C-A6D4-571CB1A680B9}" type="pres">
      <dgm:prSet presAssocID="{EB1509FF-0AA3-46DF-8CDA-39E386C20522}" presName="spaceRect" presStyleCnt="0"/>
      <dgm:spPr/>
    </dgm:pt>
    <dgm:pt modelId="{48E62DDF-418F-44FF-B23F-BC5F27E506D3}" type="pres">
      <dgm:prSet presAssocID="{EB1509FF-0AA3-46DF-8CDA-39E386C20522}" presName="textRect" presStyleLbl="revTx" presStyleIdx="0" presStyleCnt="2">
        <dgm:presLayoutVars>
          <dgm:chMax val="1"/>
          <dgm:chPref val="1"/>
        </dgm:presLayoutVars>
      </dgm:prSet>
      <dgm:spPr/>
    </dgm:pt>
    <dgm:pt modelId="{DE3DC889-C35F-479D-85DF-02C88DA1A05D}" type="pres">
      <dgm:prSet presAssocID="{71BCAA28-024E-45A1-B4AF-05D72623C371}" presName="sibTrans" presStyleCnt="0"/>
      <dgm:spPr/>
    </dgm:pt>
    <dgm:pt modelId="{F1B7BE95-EDA5-4160-AF39-A7E4D51F67C8}" type="pres">
      <dgm:prSet presAssocID="{05E510FC-F421-43FE-BC4D-C5E76D8F366A}" presName="compNode" presStyleCnt="0"/>
      <dgm:spPr/>
    </dgm:pt>
    <dgm:pt modelId="{853BE69A-FF9D-45F5-9219-52AAF48E3423}" type="pres">
      <dgm:prSet presAssocID="{05E510FC-F421-43FE-BC4D-C5E76D8F366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259282D1-2153-4AB7-A361-69D540C18D6A}" type="pres">
      <dgm:prSet presAssocID="{05E510FC-F421-43FE-BC4D-C5E76D8F366A}" presName="spaceRect" presStyleCnt="0"/>
      <dgm:spPr/>
    </dgm:pt>
    <dgm:pt modelId="{38E7C652-3236-4DE1-90C1-9E319CE01324}" type="pres">
      <dgm:prSet presAssocID="{05E510FC-F421-43FE-BC4D-C5E76D8F366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E6EEF05-E47F-4CB9-8F0D-7715562C2631}" srcId="{C6507A7D-56E9-4633-9E10-C85C5ACB60A6}" destId="{EB1509FF-0AA3-46DF-8CDA-39E386C20522}" srcOrd="0" destOrd="0" parTransId="{61832F91-9468-4595-B823-47175873CA67}" sibTransId="{71BCAA28-024E-45A1-B4AF-05D72623C371}"/>
    <dgm:cxn modelId="{BD92C608-050A-42E7-8DED-2BE44386B9C9}" type="presOf" srcId="{05E510FC-F421-43FE-BC4D-C5E76D8F366A}" destId="{38E7C652-3236-4DE1-90C1-9E319CE01324}" srcOrd="0" destOrd="0" presId="urn:microsoft.com/office/officeart/2018/2/layout/IconLabelList"/>
    <dgm:cxn modelId="{B8E11E0B-CEB4-433A-A0B1-015593F292A8}" type="presOf" srcId="{EB1509FF-0AA3-46DF-8CDA-39E386C20522}" destId="{48E62DDF-418F-44FF-B23F-BC5F27E506D3}" srcOrd="0" destOrd="0" presId="urn:microsoft.com/office/officeart/2018/2/layout/IconLabelList"/>
    <dgm:cxn modelId="{F17E18B5-B3E5-4CD4-B739-EB133002D92A}" srcId="{C6507A7D-56E9-4633-9E10-C85C5ACB60A6}" destId="{05E510FC-F421-43FE-BC4D-C5E76D8F366A}" srcOrd="1" destOrd="0" parTransId="{4C15D583-BD40-4BD5-A695-A1D6139E1298}" sibTransId="{A661E64B-5CF6-41E5-B897-31959C2B3115}"/>
    <dgm:cxn modelId="{54B7F4ED-5ABF-443D-99DB-FC9D382E6A3C}" type="presOf" srcId="{C6507A7D-56E9-4633-9E10-C85C5ACB60A6}" destId="{EE1DD9C5-3A9E-430B-A1B5-181A8C28C1E2}" srcOrd="0" destOrd="0" presId="urn:microsoft.com/office/officeart/2018/2/layout/IconLabelList"/>
    <dgm:cxn modelId="{641E4D3F-47C9-43C7-8E09-8F829C866694}" type="presParOf" srcId="{EE1DD9C5-3A9E-430B-A1B5-181A8C28C1E2}" destId="{81B72911-6AE6-4927-BC50-3F893562D6A1}" srcOrd="0" destOrd="0" presId="urn:microsoft.com/office/officeart/2018/2/layout/IconLabelList"/>
    <dgm:cxn modelId="{1BB63955-B702-4269-9A98-75FA5DF1D5A3}" type="presParOf" srcId="{81B72911-6AE6-4927-BC50-3F893562D6A1}" destId="{050ED854-E973-440B-A7F6-F0FEE9E083BA}" srcOrd="0" destOrd="0" presId="urn:microsoft.com/office/officeart/2018/2/layout/IconLabelList"/>
    <dgm:cxn modelId="{C5BE7536-530B-4C1A-830F-E021E8D97C96}" type="presParOf" srcId="{81B72911-6AE6-4927-BC50-3F893562D6A1}" destId="{18A5D7CF-76C7-448C-A6D4-571CB1A680B9}" srcOrd="1" destOrd="0" presId="urn:microsoft.com/office/officeart/2018/2/layout/IconLabelList"/>
    <dgm:cxn modelId="{A2CDE377-D1B6-490F-B471-D1A551CF5097}" type="presParOf" srcId="{81B72911-6AE6-4927-BC50-3F893562D6A1}" destId="{48E62DDF-418F-44FF-B23F-BC5F27E506D3}" srcOrd="2" destOrd="0" presId="urn:microsoft.com/office/officeart/2018/2/layout/IconLabelList"/>
    <dgm:cxn modelId="{EC961255-207D-4F98-8F9A-C75C6D33E9F6}" type="presParOf" srcId="{EE1DD9C5-3A9E-430B-A1B5-181A8C28C1E2}" destId="{DE3DC889-C35F-479D-85DF-02C88DA1A05D}" srcOrd="1" destOrd="0" presId="urn:microsoft.com/office/officeart/2018/2/layout/IconLabelList"/>
    <dgm:cxn modelId="{7D0ADF22-97C9-4C8F-8A44-4B582B678418}" type="presParOf" srcId="{EE1DD9C5-3A9E-430B-A1B5-181A8C28C1E2}" destId="{F1B7BE95-EDA5-4160-AF39-A7E4D51F67C8}" srcOrd="2" destOrd="0" presId="urn:microsoft.com/office/officeart/2018/2/layout/IconLabelList"/>
    <dgm:cxn modelId="{B0927E7A-6280-4E26-BDFA-26BD7977C24F}" type="presParOf" srcId="{F1B7BE95-EDA5-4160-AF39-A7E4D51F67C8}" destId="{853BE69A-FF9D-45F5-9219-52AAF48E3423}" srcOrd="0" destOrd="0" presId="urn:microsoft.com/office/officeart/2018/2/layout/IconLabelList"/>
    <dgm:cxn modelId="{B08604EF-66EC-4AF3-94EE-7B1FECBD0AA2}" type="presParOf" srcId="{F1B7BE95-EDA5-4160-AF39-A7E4D51F67C8}" destId="{259282D1-2153-4AB7-A361-69D540C18D6A}" srcOrd="1" destOrd="0" presId="urn:microsoft.com/office/officeart/2018/2/layout/IconLabelList"/>
    <dgm:cxn modelId="{D77FA57B-7F0D-463E-814E-F94B3CF65071}" type="presParOf" srcId="{F1B7BE95-EDA5-4160-AF39-A7E4D51F67C8}" destId="{38E7C652-3236-4DE1-90C1-9E319CE0132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74D02E-4EAC-405E-9D11-CCDB3D22C45D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3E755DD-9104-4634-811F-ACAEC27E8FB4}">
      <dgm:prSet/>
      <dgm:spPr/>
      <dgm:t>
        <a:bodyPr/>
        <a:lstStyle/>
        <a:p>
          <a:r>
            <a:rPr lang="en-US" dirty="0"/>
            <a:t>1. </a:t>
          </a:r>
          <a:r>
            <a:rPr lang="en-US" dirty="0" err="1"/>
            <a:t>Timeplan</a:t>
          </a:r>
          <a:endParaRPr lang="en-US" dirty="0"/>
        </a:p>
      </dgm:t>
    </dgm:pt>
    <dgm:pt modelId="{B0A98B37-60A6-455A-A40B-E0D37177D12B}" type="parTrans" cxnId="{ADB896CE-E89F-451B-8770-1E87AA8F72A1}">
      <dgm:prSet/>
      <dgm:spPr/>
      <dgm:t>
        <a:bodyPr/>
        <a:lstStyle/>
        <a:p>
          <a:endParaRPr lang="en-US"/>
        </a:p>
      </dgm:t>
    </dgm:pt>
    <dgm:pt modelId="{DF668AE0-67B5-4F5B-8724-23C1F622507E}" type="sibTrans" cxnId="{ADB896CE-E89F-451B-8770-1E87AA8F72A1}">
      <dgm:prSet/>
      <dgm:spPr/>
      <dgm:t>
        <a:bodyPr/>
        <a:lstStyle/>
        <a:p>
          <a:endParaRPr lang="en-US"/>
        </a:p>
      </dgm:t>
    </dgm:pt>
    <dgm:pt modelId="{CFCE7322-617E-4B50-B0AC-4CFC907D56EC}">
      <dgm:prSet/>
      <dgm:spPr/>
      <dgm:t>
        <a:bodyPr/>
        <a:lstStyle/>
        <a:p>
          <a:r>
            <a:rPr lang="en-US" dirty="0"/>
            <a:t>4. Requirements Analysis / API suggestion</a:t>
          </a:r>
        </a:p>
      </dgm:t>
    </dgm:pt>
    <dgm:pt modelId="{4349550F-C4B9-4AF5-9BEB-AAA6CFA90142}" type="parTrans" cxnId="{B3C39F87-388A-42B0-A5F8-031A44580750}">
      <dgm:prSet/>
      <dgm:spPr/>
      <dgm:t>
        <a:bodyPr/>
        <a:lstStyle/>
        <a:p>
          <a:endParaRPr lang="en-US"/>
        </a:p>
      </dgm:t>
    </dgm:pt>
    <dgm:pt modelId="{B4EB282D-0BE1-4E10-98F3-1DBB1A187A77}" type="sibTrans" cxnId="{B3C39F87-388A-42B0-A5F8-031A44580750}">
      <dgm:prSet/>
      <dgm:spPr/>
      <dgm:t>
        <a:bodyPr/>
        <a:lstStyle/>
        <a:p>
          <a:endParaRPr lang="en-US"/>
        </a:p>
      </dgm:t>
    </dgm:pt>
    <dgm:pt modelId="{B4ECC4B2-62DB-4E17-8E57-2C4847B1BC1E}">
      <dgm:prSet/>
      <dgm:spPr/>
      <dgm:t>
        <a:bodyPr/>
        <a:lstStyle/>
        <a:p>
          <a:r>
            <a:rPr lang="en-US" dirty="0"/>
            <a:t>2. Chosen Tools</a:t>
          </a:r>
        </a:p>
      </dgm:t>
    </dgm:pt>
    <dgm:pt modelId="{4D81DDA9-61A6-4CAE-9DAB-D6DD0A0605AE}" type="parTrans" cxnId="{1B8B11B5-2A2C-4976-B0A2-1A5711D07E25}">
      <dgm:prSet/>
      <dgm:spPr/>
      <dgm:t>
        <a:bodyPr/>
        <a:lstStyle/>
        <a:p>
          <a:endParaRPr lang="de-DE"/>
        </a:p>
      </dgm:t>
    </dgm:pt>
    <dgm:pt modelId="{AD10064A-A8E3-4B72-A475-35917A4D6833}" type="sibTrans" cxnId="{1B8B11B5-2A2C-4976-B0A2-1A5711D07E25}">
      <dgm:prSet/>
      <dgm:spPr/>
      <dgm:t>
        <a:bodyPr/>
        <a:lstStyle/>
        <a:p>
          <a:endParaRPr lang="de-DE"/>
        </a:p>
      </dgm:t>
    </dgm:pt>
    <dgm:pt modelId="{C5D9868B-A9BE-42F1-A3C2-40731C6DFB0A}">
      <dgm:prSet/>
      <dgm:spPr/>
      <dgm:t>
        <a:bodyPr/>
        <a:lstStyle/>
        <a:p>
          <a:r>
            <a:rPr lang="en-US" dirty="0"/>
            <a:t>3. Roles</a:t>
          </a:r>
        </a:p>
      </dgm:t>
    </dgm:pt>
    <dgm:pt modelId="{415F0DF5-0E22-4595-A582-168C5F645D3A}" type="parTrans" cxnId="{9F5BDE1A-E3F8-4540-82A4-BDC6B4341884}">
      <dgm:prSet/>
      <dgm:spPr/>
      <dgm:t>
        <a:bodyPr/>
        <a:lstStyle/>
        <a:p>
          <a:endParaRPr lang="de-DE"/>
        </a:p>
      </dgm:t>
    </dgm:pt>
    <dgm:pt modelId="{6B6FA374-28DB-4A82-836D-632A8A9B4915}" type="sibTrans" cxnId="{9F5BDE1A-E3F8-4540-82A4-BDC6B4341884}">
      <dgm:prSet/>
      <dgm:spPr/>
      <dgm:t>
        <a:bodyPr/>
        <a:lstStyle/>
        <a:p>
          <a:endParaRPr lang="de-DE"/>
        </a:p>
      </dgm:t>
    </dgm:pt>
    <dgm:pt modelId="{0151216B-3B7B-4D0F-A8BB-3BAA47955DE9}" type="pres">
      <dgm:prSet presAssocID="{8A74D02E-4EAC-405E-9D11-CCDB3D22C45D}" presName="outerComposite" presStyleCnt="0">
        <dgm:presLayoutVars>
          <dgm:chMax val="5"/>
          <dgm:dir/>
          <dgm:resizeHandles val="exact"/>
        </dgm:presLayoutVars>
      </dgm:prSet>
      <dgm:spPr/>
    </dgm:pt>
    <dgm:pt modelId="{CAEB330F-BCFD-4FE8-8D23-D35453F17ABD}" type="pres">
      <dgm:prSet presAssocID="{8A74D02E-4EAC-405E-9D11-CCDB3D22C45D}" presName="dummyMaxCanvas" presStyleCnt="0">
        <dgm:presLayoutVars/>
      </dgm:prSet>
      <dgm:spPr/>
    </dgm:pt>
    <dgm:pt modelId="{48CF5C3A-38D4-4C6C-AFA0-1EC3225D28C6}" type="pres">
      <dgm:prSet presAssocID="{8A74D02E-4EAC-405E-9D11-CCDB3D22C45D}" presName="FourNodes_1" presStyleLbl="node1" presStyleIdx="0" presStyleCnt="4">
        <dgm:presLayoutVars>
          <dgm:bulletEnabled val="1"/>
        </dgm:presLayoutVars>
      </dgm:prSet>
      <dgm:spPr/>
    </dgm:pt>
    <dgm:pt modelId="{FB929042-480F-49F7-8F5E-AF6F95241930}" type="pres">
      <dgm:prSet presAssocID="{8A74D02E-4EAC-405E-9D11-CCDB3D22C45D}" presName="FourNodes_2" presStyleLbl="node1" presStyleIdx="1" presStyleCnt="4">
        <dgm:presLayoutVars>
          <dgm:bulletEnabled val="1"/>
        </dgm:presLayoutVars>
      </dgm:prSet>
      <dgm:spPr/>
    </dgm:pt>
    <dgm:pt modelId="{3A23E061-4288-4554-A053-F22F03506BC6}" type="pres">
      <dgm:prSet presAssocID="{8A74D02E-4EAC-405E-9D11-CCDB3D22C45D}" presName="FourNodes_3" presStyleLbl="node1" presStyleIdx="2" presStyleCnt="4">
        <dgm:presLayoutVars>
          <dgm:bulletEnabled val="1"/>
        </dgm:presLayoutVars>
      </dgm:prSet>
      <dgm:spPr/>
    </dgm:pt>
    <dgm:pt modelId="{B5B6B540-9963-4A30-AEDF-ABB1D191B2A0}" type="pres">
      <dgm:prSet presAssocID="{8A74D02E-4EAC-405E-9D11-CCDB3D22C45D}" presName="FourNodes_4" presStyleLbl="node1" presStyleIdx="3" presStyleCnt="4">
        <dgm:presLayoutVars>
          <dgm:bulletEnabled val="1"/>
        </dgm:presLayoutVars>
      </dgm:prSet>
      <dgm:spPr/>
    </dgm:pt>
    <dgm:pt modelId="{A49A3B81-BAC7-45C4-A0EA-6C6603AD9216}" type="pres">
      <dgm:prSet presAssocID="{8A74D02E-4EAC-405E-9D11-CCDB3D22C45D}" presName="FourConn_1-2" presStyleLbl="fgAccFollowNode1" presStyleIdx="0" presStyleCnt="3">
        <dgm:presLayoutVars>
          <dgm:bulletEnabled val="1"/>
        </dgm:presLayoutVars>
      </dgm:prSet>
      <dgm:spPr/>
    </dgm:pt>
    <dgm:pt modelId="{4D516011-7812-4053-8120-BB0DC6094318}" type="pres">
      <dgm:prSet presAssocID="{8A74D02E-4EAC-405E-9D11-CCDB3D22C45D}" presName="FourConn_2-3" presStyleLbl="fgAccFollowNode1" presStyleIdx="1" presStyleCnt="3">
        <dgm:presLayoutVars>
          <dgm:bulletEnabled val="1"/>
        </dgm:presLayoutVars>
      </dgm:prSet>
      <dgm:spPr/>
    </dgm:pt>
    <dgm:pt modelId="{254CD6BC-BF5C-47A9-AE42-D200F3E17BB8}" type="pres">
      <dgm:prSet presAssocID="{8A74D02E-4EAC-405E-9D11-CCDB3D22C45D}" presName="FourConn_3-4" presStyleLbl="fgAccFollowNode1" presStyleIdx="2" presStyleCnt="3">
        <dgm:presLayoutVars>
          <dgm:bulletEnabled val="1"/>
        </dgm:presLayoutVars>
      </dgm:prSet>
      <dgm:spPr/>
    </dgm:pt>
    <dgm:pt modelId="{96ED04AC-94D6-41C7-9084-A44A49D44FD0}" type="pres">
      <dgm:prSet presAssocID="{8A74D02E-4EAC-405E-9D11-CCDB3D22C45D}" presName="FourNodes_1_text" presStyleLbl="node1" presStyleIdx="3" presStyleCnt="4">
        <dgm:presLayoutVars>
          <dgm:bulletEnabled val="1"/>
        </dgm:presLayoutVars>
      </dgm:prSet>
      <dgm:spPr/>
    </dgm:pt>
    <dgm:pt modelId="{9CB03883-75A3-4176-95B2-0AD310822C8D}" type="pres">
      <dgm:prSet presAssocID="{8A74D02E-4EAC-405E-9D11-CCDB3D22C45D}" presName="FourNodes_2_text" presStyleLbl="node1" presStyleIdx="3" presStyleCnt="4">
        <dgm:presLayoutVars>
          <dgm:bulletEnabled val="1"/>
        </dgm:presLayoutVars>
      </dgm:prSet>
      <dgm:spPr/>
    </dgm:pt>
    <dgm:pt modelId="{C8F41D19-9A9B-4399-8DEC-2A02A9B9A5A7}" type="pres">
      <dgm:prSet presAssocID="{8A74D02E-4EAC-405E-9D11-CCDB3D22C45D}" presName="FourNodes_3_text" presStyleLbl="node1" presStyleIdx="3" presStyleCnt="4">
        <dgm:presLayoutVars>
          <dgm:bulletEnabled val="1"/>
        </dgm:presLayoutVars>
      </dgm:prSet>
      <dgm:spPr/>
    </dgm:pt>
    <dgm:pt modelId="{D04A80BB-220D-4835-B7CE-BBA8EF4FA59B}" type="pres">
      <dgm:prSet presAssocID="{8A74D02E-4EAC-405E-9D11-CCDB3D22C45D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5CE7E812-4B3F-4E91-AB4C-53E05CB60ABA}" type="presOf" srcId="{AD10064A-A8E3-4B72-A475-35917A4D6833}" destId="{4D516011-7812-4053-8120-BB0DC6094318}" srcOrd="0" destOrd="0" presId="urn:microsoft.com/office/officeart/2005/8/layout/vProcess5"/>
    <dgm:cxn modelId="{9F5BDE1A-E3F8-4540-82A4-BDC6B4341884}" srcId="{8A74D02E-4EAC-405E-9D11-CCDB3D22C45D}" destId="{C5D9868B-A9BE-42F1-A3C2-40731C6DFB0A}" srcOrd="2" destOrd="0" parTransId="{415F0DF5-0E22-4595-A582-168C5F645D3A}" sibTransId="{6B6FA374-28DB-4A82-836D-632A8A9B4915}"/>
    <dgm:cxn modelId="{FA432724-CAA4-4C46-9790-A8D117B4D8A0}" type="presOf" srcId="{C5D9868B-A9BE-42F1-A3C2-40731C6DFB0A}" destId="{3A23E061-4288-4554-A053-F22F03506BC6}" srcOrd="0" destOrd="0" presId="urn:microsoft.com/office/officeart/2005/8/layout/vProcess5"/>
    <dgm:cxn modelId="{8D90463E-DC26-45CC-AE32-420417FCB1E2}" type="presOf" srcId="{B4ECC4B2-62DB-4E17-8E57-2C4847B1BC1E}" destId="{9CB03883-75A3-4176-95B2-0AD310822C8D}" srcOrd="1" destOrd="0" presId="urn:microsoft.com/office/officeart/2005/8/layout/vProcess5"/>
    <dgm:cxn modelId="{0EC3D77F-4F9F-4ED3-B1D0-0E09B6C45A10}" type="presOf" srcId="{CFCE7322-617E-4B50-B0AC-4CFC907D56EC}" destId="{D04A80BB-220D-4835-B7CE-BBA8EF4FA59B}" srcOrd="1" destOrd="0" presId="urn:microsoft.com/office/officeart/2005/8/layout/vProcess5"/>
    <dgm:cxn modelId="{B3C39F87-388A-42B0-A5F8-031A44580750}" srcId="{8A74D02E-4EAC-405E-9D11-CCDB3D22C45D}" destId="{CFCE7322-617E-4B50-B0AC-4CFC907D56EC}" srcOrd="3" destOrd="0" parTransId="{4349550F-C4B9-4AF5-9BEB-AAA6CFA90142}" sibTransId="{B4EB282D-0BE1-4E10-98F3-1DBB1A187A77}"/>
    <dgm:cxn modelId="{239FE48C-29F5-4AB3-9DE7-8CEC2BA82D1B}" type="presOf" srcId="{D3E755DD-9104-4634-811F-ACAEC27E8FB4}" destId="{96ED04AC-94D6-41C7-9084-A44A49D44FD0}" srcOrd="1" destOrd="0" presId="urn:microsoft.com/office/officeart/2005/8/layout/vProcess5"/>
    <dgm:cxn modelId="{825E1C94-D445-4A63-9972-FD83BA55486C}" type="presOf" srcId="{CFCE7322-617E-4B50-B0AC-4CFC907D56EC}" destId="{B5B6B540-9963-4A30-AEDF-ABB1D191B2A0}" srcOrd="0" destOrd="0" presId="urn:microsoft.com/office/officeart/2005/8/layout/vProcess5"/>
    <dgm:cxn modelId="{6ECD2F96-EE10-4ACA-BB8D-08A8D870457A}" type="presOf" srcId="{8A74D02E-4EAC-405E-9D11-CCDB3D22C45D}" destId="{0151216B-3B7B-4D0F-A8BB-3BAA47955DE9}" srcOrd="0" destOrd="0" presId="urn:microsoft.com/office/officeart/2005/8/layout/vProcess5"/>
    <dgm:cxn modelId="{1B8B11B5-2A2C-4976-B0A2-1A5711D07E25}" srcId="{8A74D02E-4EAC-405E-9D11-CCDB3D22C45D}" destId="{B4ECC4B2-62DB-4E17-8E57-2C4847B1BC1E}" srcOrd="1" destOrd="0" parTransId="{4D81DDA9-61A6-4CAE-9DAB-D6DD0A0605AE}" sibTransId="{AD10064A-A8E3-4B72-A475-35917A4D6833}"/>
    <dgm:cxn modelId="{3F86E2BB-FCD3-480D-A277-AFFB309357FB}" type="presOf" srcId="{6B6FA374-28DB-4A82-836D-632A8A9B4915}" destId="{254CD6BC-BF5C-47A9-AE42-D200F3E17BB8}" srcOrd="0" destOrd="0" presId="urn:microsoft.com/office/officeart/2005/8/layout/vProcess5"/>
    <dgm:cxn modelId="{4C7E71BC-571B-4085-9221-99D436575A9B}" type="presOf" srcId="{D3E755DD-9104-4634-811F-ACAEC27E8FB4}" destId="{48CF5C3A-38D4-4C6C-AFA0-1EC3225D28C6}" srcOrd="0" destOrd="0" presId="urn:microsoft.com/office/officeart/2005/8/layout/vProcess5"/>
    <dgm:cxn modelId="{618724C6-A7DA-45D5-9F09-A5B1175B0149}" type="presOf" srcId="{DF668AE0-67B5-4F5B-8724-23C1F622507E}" destId="{A49A3B81-BAC7-45C4-A0EA-6C6603AD9216}" srcOrd="0" destOrd="0" presId="urn:microsoft.com/office/officeart/2005/8/layout/vProcess5"/>
    <dgm:cxn modelId="{ADB896CE-E89F-451B-8770-1E87AA8F72A1}" srcId="{8A74D02E-4EAC-405E-9D11-CCDB3D22C45D}" destId="{D3E755DD-9104-4634-811F-ACAEC27E8FB4}" srcOrd="0" destOrd="0" parTransId="{B0A98B37-60A6-455A-A40B-E0D37177D12B}" sibTransId="{DF668AE0-67B5-4F5B-8724-23C1F622507E}"/>
    <dgm:cxn modelId="{565CD5D2-9F3D-4C57-91D2-B137EF8B4593}" type="presOf" srcId="{B4ECC4B2-62DB-4E17-8E57-2C4847B1BC1E}" destId="{FB929042-480F-49F7-8F5E-AF6F95241930}" srcOrd="0" destOrd="0" presId="urn:microsoft.com/office/officeart/2005/8/layout/vProcess5"/>
    <dgm:cxn modelId="{18F5E6D4-8F68-4278-93C9-32A66A2B18E1}" type="presOf" srcId="{C5D9868B-A9BE-42F1-A3C2-40731C6DFB0A}" destId="{C8F41D19-9A9B-4399-8DEC-2A02A9B9A5A7}" srcOrd="1" destOrd="0" presId="urn:microsoft.com/office/officeart/2005/8/layout/vProcess5"/>
    <dgm:cxn modelId="{7728185D-8488-49DD-8DB8-C4539C0D2D67}" type="presParOf" srcId="{0151216B-3B7B-4D0F-A8BB-3BAA47955DE9}" destId="{CAEB330F-BCFD-4FE8-8D23-D35453F17ABD}" srcOrd="0" destOrd="0" presId="urn:microsoft.com/office/officeart/2005/8/layout/vProcess5"/>
    <dgm:cxn modelId="{9A12D76B-E236-4938-A14C-0556E52AB168}" type="presParOf" srcId="{0151216B-3B7B-4D0F-A8BB-3BAA47955DE9}" destId="{48CF5C3A-38D4-4C6C-AFA0-1EC3225D28C6}" srcOrd="1" destOrd="0" presId="urn:microsoft.com/office/officeart/2005/8/layout/vProcess5"/>
    <dgm:cxn modelId="{EA7AA411-C7CE-4B8F-9A8A-F1E616B14ABD}" type="presParOf" srcId="{0151216B-3B7B-4D0F-A8BB-3BAA47955DE9}" destId="{FB929042-480F-49F7-8F5E-AF6F95241930}" srcOrd="2" destOrd="0" presId="urn:microsoft.com/office/officeart/2005/8/layout/vProcess5"/>
    <dgm:cxn modelId="{E5A446D2-1F63-4166-9BA4-D8D66D62CB4B}" type="presParOf" srcId="{0151216B-3B7B-4D0F-A8BB-3BAA47955DE9}" destId="{3A23E061-4288-4554-A053-F22F03506BC6}" srcOrd="3" destOrd="0" presId="urn:microsoft.com/office/officeart/2005/8/layout/vProcess5"/>
    <dgm:cxn modelId="{DB549576-ACD5-4F4A-9ECC-9EAC47DE92D7}" type="presParOf" srcId="{0151216B-3B7B-4D0F-A8BB-3BAA47955DE9}" destId="{B5B6B540-9963-4A30-AEDF-ABB1D191B2A0}" srcOrd="4" destOrd="0" presId="urn:microsoft.com/office/officeart/2005/8/layout/vProcess5"/>
    <dgm:cxn modelId="{391D9454-0E91-4842-B1E7-5F3CD093B013}" type="presParOf" srcId="{0151216B-3B7B-4D0F-A8BB-3BAA47955DE9}" destId="{A49A3B81-BAC7-45C4-A0EA-6C6603AD9216}" srcOrd="5" destOrd="0" presId="urn:microsoft.com/office/officeart/2005/8/layout/vProcess5"/>
    <dgm:cxn modelId="{60BFFB72-BE54-49A3-B856-0AF82D3FE778}" type="presParOf" srcId="{0151216B-3B7B-4D0F-A8BB-3BAA47955DE9}" destId="{4D516011-7812-4053-8120-BB0DC6094318}" srcOrd="6" destOrd="0" presId="urn:microsoft.com/office/officeart/2005/8/layout/vProcess5"/>
    <dgm:cxn modelId="{6CC6288F-3317-4B02-8FF5-5B607A85E078}" type="presParOf" srcId="{0151216B-3B7B-4D0F-A8BB-3BAA47955DE9}" destId="{254CD6BC-BF5C-47A9-AE42-D200F3E17BB8}" srcOrd="7" destOrd="0" presId="urn:microsoft.com/office/officeart/2005/8/layout/vProcess5"/>
    <dgm:cxn modelId="{6198FC2C-4617-438A-9C2A-385CEC25C058}" type="presParOf" srcId="{0151216B-3B7B-4D0F-A8BB-3BAA47955DE9}" destId="{96ED04AC-94D6-41C7-9084-A44A49D44FD0}" srcOrd="8" destOrd="0" presId="urn:microsoft.com/office/officeart/2005/8/layout/vProcess5"/>
    <dgm:cxn modelId="{6F49A71B-FA1A-4D14-A4DA-FED899D6E1D5}" type="presParOf" srcId="{0151216B-3B7B-4D0F-A8BB-3BAA47955DE9}" destId="{9CB03883-75A3-4176-95B2-0AD310822C8D}" srcOrd="9" destOrd="0" presId="urn:microsoft.com/office/officeart/2005/8/layout/vProcess5"/>
    <dgm:cxn modelId="{0A81B94F-E9BC-4A24-BD2A-D661351323B6}" type="presParOf" srcId="{0151216B-3B7B-4D0F-A8BB-3BAA47955DE9}" destId="{C8F41D19-9A9B-4399-8DEC-2A02A9B9A5A7}" srcOrd="10" destOrd="0" presId="urn:microsoft.com/office/officeart/2005/8/layout/vProcess5"/>
    <dgm:cxn modelId="{DE05294B-F4B5-4487-A8B0-10BB3A30C0FB}" type="presParOf" srcId="{0151216B-3B7B-4D0F-A8BB-3BAA47955DE9}" destId="{D04A80BB-220D-4835-B7CE-BBA8EF4FA59B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0ED854-E973-440B-A7F6-F0FEE9E083BA}">
      <dsp:nvSpPr>
        <dsp:cNvPr id="0" name=""/>
        <dsp:cNvSpPr/>
      </dsp:nvSpPr>
      <dsp:spPr>
        <a:xfrm>
          <a:off x="682896" y="621183"/>
          <a:ext cx="1093500" cy="1093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E62DDF-418F-44FF-B23F-BC5F27E506D3}">
      <dsp:nvSpPr>
        <dsp:cNvPr id="0" name=""/>
        <dsp:cNvSpPr/>
      </dsp:nvSpPr>
      <dsp:spPr>
        <a:xfrm>
          <a:off x="14646" y="2034736"/>
          <a:ext cx="243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13.November.2020 </a:t>
          </a:r>
        </a:p>
      </dsp:txBody>
      <dsp:txXfrm>
        <a:off x="14646" y="2034736"/>
        <a:ext cx="2430000" cy="720000"/>
      </dsp:txXfrm>
    </dsp:sp>
    <dsp:sp modelId="{853BE69A-FF9D-45F5-9219-52AAF48E3423}">
      <dsp:nvSpPr>
        <dsp:cNvPr id="0" name=""/>
        <dsp:cNvSpPr/>
      </dsp:nvSpPr>
      <dsp:spPr>
        <a:xfrm>
          <a:off x="3538146" y="621183"/>
          <a:ext cx="1093500" cy="1093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E7C652-3236-4DE1-90C1-9E319CE01324}">
      <dsp:nvSpPr>
        <dsp:cNvPr id="0" name=""/>
        <dsp:cNvSpPr/>
      </dsp:nvSpPr>
      <dsp:spPr>
        <a:xfrm>
          <a:off x="2869896" y="2034736"/>
          <a:ext cx="243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Afram Afrem, Andreas Mäkilä, Victor Nicholas Ebirim, Lukas Johannes Dust, Aymen Nouidha</a:t>
          </a:r>
        </a:p>
      </dsp:txBody>
      <dsp:txXfrm>
        <a:off x="2869896" y="2034736"/>
        <a:ext cx="243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CF5C3A-38D4-4C6C-AFA0-1EC3225D28C6}">
      <dsp:nvSpPr>
        <dsp:cNvPr id="0" name=""/>
        <dsp:cNvSpPr/>
      </dsp:nvSpPr>
      <dsp:spPr>
        <a:xfrm>
          <a:off x="0" y="0"/>
          <a:ext cx="5270952" cy="129728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1. </a:t>
          </a:r>
          <a:r>
            <a:rPr lang="en-US" sz="2800" kern="1200" dirty="0" err="1"/>
            <a:t>Timeplan</a:t>
          </a:r>
          <a:endParaRPr lang="en-US" sz="2800" kern="1200" dirty="0"/>
        </a:p>
      </dsp:txBody>
      <dsp:txXfrm>
        <a:off x="37996" y="37996"/>
        <a:ext cx="3761462" cy="1221291"/>
      </dsp:txXfrm>
    </dsp:sp>
    <dsp:sp modelId="{FB929042-480F-49F7-8F5E-AF6F95241930}">
      <dsp:nvSpPr>
        <dsp:cNvPr id="0" name=""/>
        <dsp:cNvSpPr/>
      </dsp:nvSpPr>
      <dsp:spPr>
        <a:xfrm>
          <a:off x="441442" y="1533153"/>
          <a:ext cx="5270952" cy="129728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2. Chosen Tools</a:t>
          </a:r>
        </a:p>
      </dsp:txBody>
      <dsp:txXfrm>
        <a:off x="479438" y="1571149"/>
        <a:ext cx="3910284" cy="1221291"/>
      </dsp:txXfrm>
    </dsp:sp>
    <dsp:sp modelId="{3A23E061-4288-4554-A053-F22F03506BC6}">
      <dsp:nvSpPr>
        <dsp:cNvPr id="0" name=""/>
        <dsp:cNvSpPr/>
      </dsp:nvSpPr>
      <dsp:spPr>
        <a:xfrm>
          <a:off x="876295" y="3066306"/>
          <a:ext cx="5270952" cy="12972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3. Roles</a:t>
          </a:r>
        </a:p>
      </dsp:txBody>
      <dsp:txXfrm>
        <a:off x="914291" y="3104302"/>
        <a:ext cx="3916872" cy="1221291"/>
      </dsp:txXfrm>
    </dsp:sp>
    <dsp:sp modelId="{B5B6B540-9963-4A30-AEDF-ABB1D191B2A0}">
      <dsp:nvSpPr>
        <dsp:cNvPr id="0" name=""/>
        <dsp:cNvSpPr/>
      </dsp:nvSpPr>
      <dsp:spPr>
        <a:xfrm>
          <a:off x="1317738" y="4599459"/>
          <a:ext cx="5270952" cy="129728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4. Requirements Analysis / API suggestion</a:t>
          </a:r>
        </a:p>
      </dsp:txBody>
      <dsp:txXfrm>
        <a:off x="1355734" y="4637455"/>
        <a:ext cx="3910284" cy="1221291"/>
      </dsp:txXfrm>
    </dsp:sp>
    <dsp:sp modelId="{A49A3B81-BAC7-45C4-A0EA-6C6603AD9216}">
      <dsp:nvSpPr>
        <dsp:cNvPr id="0" name=""/>
        <dsp:cNvSpPr/>
      </dsp:nvSpPr>
      <dsp:spPr>
        <a:xfrm>
          <a:off x="4427718" y="993601"/>
          <a:ext cx="843234" cy="84323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617446" y="993601"/>
        <a:ext cx="463778" cy="634534"/>
      </dsp:txXfrm>
    </dsp:sp>
    <dsp:sp modelId="{4D516011-7812-4053-8120-BB0DC6094318}">
      <dsp:nvSpPr>
        <dsp:cNvPr id="0" name=""/>
        <dsp:cNvSpPr/>
      </dsp:nvSpPr>
      <dsp:spPr>
        <a:xfrm>
          <a:off x="4869160" y="2526754"/>
          <a:ext cx="843234" cy="843234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600" kern="1200"/>
        </a:p>
      </dsp:txBody>
      <dsp:txXfrm>
        <a:off x="5058888" y="2526754"/>
        <a:ext cx="463778" cy="634534"/>
      </dsp:txXfrm>
    </dsp:sp>
    <dsp:sp modelId="{254CD6BC-BF5C-47A9-AE42-D200F3E17BB8}">
      <dsp:nvSpPr>
        <dsp:cNvPr id="0" name=""/>
        <dsp:cNvSpPr/>
      </dsp:nvSpPr>
      <dsp:spPr>
        <a:xfrm>
          <a:off x="5304014" y="4059907"/>
          <a:ext cx="843234" cy="843234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600" kern="1200"/>
        </a:p>
      </dsp:txBody>
      <dsp:txXfrm>
        <a:off x="5493742" y="4059907"/>
        <a:ext cx="463778" cy="6345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9A7625-F502-4886-BF38-9656E041D6F1}" type="datetimeFigureOut">
              <a:rPr lang="de-DE" smtClean="0"/>
              <a:t>23.11.2020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11B80F-AC42-418B-9D7D-7E6E2ECB63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7541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576F7D-E613-43C0-9B9E-5294294CC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57BD851-4D2C-49F4-B032-C94D25C4D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5CC2E0-A259-4411-B2CC-C518A3B43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23.11.2020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41176B-CEF3-460C-9F43-98601D1AB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F63C88-89A7-49CD-9672-C58B8FE10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9772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EDA2AD-2015-42F7-87B6-D6FF85A1B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360EFE8-DF4B-4C6F-B6A9-89970D194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0B398F-035A-4995-8FF0-EB22264C0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23.11.2020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5F122B-6377-4102-BCBA-992DF0C93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121336-0AA6-4FF6-A13C-E76010FCA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7788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381BD31-74ED-4EEB-AD21-96EC097569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DCA6488-B261-46CB-8DA8-310780516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4C2205-1384-407F-BE8B-E511F3FC4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23.11.2020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869EFE-DD75-46A7-8385-21F054E46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38C8AB-BC41-4812-B453-AD25606F0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5458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23392" y="1052736"/>
            <a:ext cx="6240693" cy="28083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35712" tIns="35712" rIns="35712" bIns="35712" numCol="1" anchor="b" anchorCtr="0" compatLnSpc="1">
            <a:prstTxWarp prst="textNoShape">
              <a:avLst/>
            </a:prstTxWarp>
            <a:normAutofit/>
          </a:bodyPr>
          <a:lstStyle>
            <a:lvl1pPr algn="r">
              <a:lnSpc>
                <a:spcPct val="100000"/>
              </a:lnSpc>
              <a:defRPr sz="5400" b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sv-SE" noProof="0">
                <a:sym typeface="Gill Sans" charset="0"/>
              </a:rPr>
              <a:t>Klicka här för att ändra mall för rubrikformat</a:t>
            </a:r>
            <a:endParaRPr lang="sv-SE" noProof="0" dirty="0">
              <a:sym typeface="Gill Sans" charset="0"/>
            </a:endParaRPr>
          </a:p>
        </p:txBody>
      </p:sp>
      <p:sp>
        <p:nvSpPr>
          <p:cNvPr id="18" name="Platshållare för text 17"/>
          <p:cNvSpPr>
            <a:spLocks noGrp="1"/>
          </p:cNvSpPr>
          <p:nvPr>
            <p:ph type="body" sz="quarter" idx="10"/>
          </p:nvPr>
        </p:nvSpPr>
        <p:spPr>
          <a:xfrm>
            <a:off x="2351584" y="3789040"/>
            <a:ext cx="4512501" cy="1008112"/>
          </a:xfrm>
        </p:spPr>
        <p:txBody>
          <a:bodyPr>
            <a:noAutofit/>
          </a:bodyPr>
          <a:lstStyle>
            <a:lvl1pPr marL="0" indent="0" algn="r">
              <a:buNone/>
              <a:defRPr sz="1100">
                <a:latin typeface="+mj-lt"/>
              </a:defRPr>
            </a:lvl1pPr>
            <a:lvl2pPr marL="153587" indent="0" algn="r">
              <a:buNone/>
              <a:defRPr sz="619">
                <a:latin typeface="+mj-lt"/>
              </a:defRPr>
            </a:lvl2pPr>
            <a:lvl3pPr marL="301816" indent="0" algn="r">
              <a:buNone/>
              <a:defRPr sz="619">
                <a:latin typeface="+mj-lt"/>
              </a:defRPr>
            </a:lvl3pPr>
            <a:lvl4pPr marL="771506" indent="0" algn="r">
              <a:buNone/>
              <a:defRPr sz="619">
                <a:latin typeface="+mj-lt"/>
              </a:defRPr>
            </a:lvl4pPr>
            <a:lvl5pPr marL="1028675" indent="0" algn="r">
              <a:buNone/>
              <a:defRPr sz="619">
                <a:latin typeface="+mj-lt"/>
              </a:defRPr>
            </a:lvl5pPr>
          </a:lstStyle>
          <a:p>
            <a:pPr lvl="0"/>
            <a:r>
              <a:rPr lang="sv-SE"/>
              <a:t>Redigera format för bakgrundstext</a:t>
            </a:r>
          </a:p>
        </p:txBody>
      </p:sp>
      <p:pic>
        <p:nvPicPr>
          <p:cNvPr id="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845" y="5818545"/>
            <a:ext cx="1132495" cy="59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202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ubrik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FC3D-594F-4CAE-AAA5-4C3555641468}" type="slidenum">
              <a:rPr lang="sv-SE" smtClean="0"/>
              <a:pPr/>
              <a:t>‹Nr.›</a:t>
            </a:fld>
            <a:endParaRPr lang="sv-SE" dirty="0"/>
          </a:p>
        </p:txBody>
      </p:sp>
      <p:sp>
        <p:nvSpPr>
          <p:cNvPr id="7" name="Platshållare för rubrik 12"/>
          <p:cNvSpPr>
            <a:spLocks noGrp="1"/>
          </p:cNvSpPr>
          <p:nvPr>
            <p:ph type="title"/>
          </p:nvPr>
        </p:nvSpPr>
        <p:spPr>
          <a:xfrm>
            <a:off x="1103448" y="419138"/>
            <a:ext cx="9985109" cy="1281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sv-SE"/>
              <a:t>Klicka här för att ändra mall för rubrikformat</a:t>
            </a:r>
            <a:endParaRPr lang="sv-SE" dirty="0"/>
          </a:p>
        </p:txBody>
      </p:sp>
      <p:sp>
        <p:nvSpPr>
          <p:cNvPr id="8" name="Platshållare för text 13"/>
          <p:cNvSpPr>
            <a:spLocks noGrp="1"/>
          </p:cNvSpPr>
          <p:nvPr>
            <p:ph idx="1"/>
          </p:nvPr>
        </p:nvSpPr>
        <p:spPr>
          <a:xfrm>
            <a:off x="1103449" y="1783357"/>
            <a:ext cx="9985107" cy="4093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</p:spTree>
    <p:extLst>
      <p:ext uri="{BB962C8B-B14F-4D97-AF65-F5344CB8AC3E}">
        <p14:creationId xmlns:p14="http://schemas.microsoft.com/office/powerpoint/2010/main" val="123798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A1E511-D8DB-458A-9D52-071B55D23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8DB8CF-8B17-4783-8FD6-F6BDA7304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98A8D2-BBA8-40A1-83A3-DE4180ED5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23.11.2020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BCED55-B765-449B-A76F-703C15BE2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B61C45-339C-4508-B064-ADD637FA9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5171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B518AA-9F46-4426-AB59-55898E969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C34250-26FA-4B55-ABAA-9973E34AF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EFCBB2-2B2F-4137-82DC-6B4937C60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23.11.2020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5E6781-EB8E-4572-87C4-4AFFCC802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C3FEE4-A111-46F1-8E1E-D17EB8ECC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9026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550F12-9CA9-42C9-901A-6D10BFF41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A3FDEC-F74F-4CD8-9017-77EA489E56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D1CFE47-DB8A-46BA-B806-32CE4903C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258F1E-FDCE-4D3C-BBC4-5C2032465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23.11.2020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249CDD7-7A4B-44FE-BACB-C0E9FA667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AD2C7B2-8A7A-4C09-BE88-A308B5102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2612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AF7667-3C8E-40DE-A76E-2CF9D8163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DC7948-FB91-4FE6-A45D-BF94E0598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4E7A7AF-DE44-4FFA-B3A4-7EE4ACC2D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520EABE-9B9A-48BF-B29A-B4BD91787D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FE5D482-1149-46C2-9B66-265A9A8192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D1A7340-7620-4E68-B74E-1BDA47672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23.11.2020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4983C97-110A-4813-8DD2-C5D53D2FC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4B83DA1-A76F-4DFC-B507-1A21C0F3F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742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384CA6-4492-4684-8A1B-A7852901C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9F9037E-8F99-4DA8-8EF8-88EEC7F2C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23.11.2020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1A5248E-8ADC-4AFB-B434-8ED00B2D3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57393AA-A04B-4F14-89AB-4603A55A7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3155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CE16108-EB83-4F9F-BAE5-B13C9EA89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23.11.2020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CEEE47C-4ED5-4DD3-A364-96414171F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196ED0C-D23C-48E0-A138-9F4AC3A9B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7802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D82C46-7EFC-45F9-9BB0-D0814F26A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D3E941-FB01-41E8-9878-B1ED47E7A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790274B-B34D-4D12-8F2B-CC4A27AFC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8EC56CC-663C-42E2-9EE4-237EDD684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23.11.2020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3AB4996-24A4-4057-840A-BA7DDAC11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C06ED1-96DD-4441-843E-7D26789F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6088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8D48D9-5FCA-42C7-8C20-F1CB5B9A1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B20C318-8324-4410-BDA2-AC8E73C39B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E08CB3-55E8-489B-9D67-F588B0895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65B6CE1-0CFB-412F-904C-7FA74CA4E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95790-E85C-44D7-BD64-5A61BE258BB8}" type="datetimeFigureOut">
              <a:rPr lang="de-DE" smtClean="0"/>
              <a:t>23.11.2020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EFF906-050C-452D-ADE7-E96E9675A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F77A66-AD5F-483C-B100-8BB42C1F4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329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1C91526-9F74-450D-9F53-DE53EF91F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0EDD846-0033-4660-A366-A2FEE3A12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92A0A6-AF1F-4FD7-89AF-79DFD6007B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95790-E85C-44D7-BD64-5A61BE258BB8}" type="datetimeFigureOut">
              <a:rPr lang="de-DE" smtClean="0"/>
              <a:t>23.11.2020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D968C5-25C4-4B58-9173-AB6191F7B9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52B7E8-2BB7-44B2-8ABB-1DC697E67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D1095-CFAD-4716-BA96-065849C3DD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764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/>
          <p:cNvSpPr>
            <a:spLocks noGrp="1"/>
          </p:cNvSpPr>
          <p:nvPr>
            <p:ph type="title"/>
          </p:nvPr>
        </p:nvSpPr>
        <p:spPr>
          <a:xfrm>
            <a:off x="6234330" y="803325"/>
            <a:ext cx="53145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400">
                <a:cs typeface="+mj-cs"/>
                <a:sym typeface="Arial" charset="0"/>
              </a:rPr>
              <a:t>2</a:t>
            </a:r>
            <a:r>
              <a:rPr lang="en-US" sz="4400" baseline="30000">
                <a:cs typeface="+mj-cs"/>
                <a:sym typeface="Arial" charset="0"/>
              </a:rPr>
              <a:t>nd </a:t>
            </a:r>
            <a:r>
              <a:rPr lang="en-US" sz="4400">
                <a:cs typeface="+mj-cs"/>
                <a:sym typeface="Arial" charset="0"/>
              </a:rPr>
              <a:t>Supervision Meeting </a:t>
            </a:r>
            <a:endParaRPr lang="en-US" sz="4400">
              <a:cs typeface="+mj-cs"/>
            </a:endParaRPr>
          </a:p>
        </p:txBody>
      </p:sp>
      <p:sp>
        <p:nvSpPr>
          <p:cNvPr id="28" name="Freeform: Shape 23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D85FD73-CA5B-420A-AAB5-AD2C6DFC72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2" r="3750" b="4"/>
          <a:stretch/>
        </p:blipFill>
        <p:spPr>
          <a:xfrm>
            <a:off x="2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0" y="0"/>
                </a:moveTo>
                <a:lnTo>
                  <a:pt x="4400491" y="0"/>
                </a:lnTo>
                <a:lnTo>
                  <a:pt x="4484766" y="76595"/>
                </a:lnTo>
                <a:cubicBezTo>
                  <a:pt x="5076107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</p:spPr>
      </p:pic>
      <p:graphicFrame>
        <p:nvGraphicFramePr>
          <p:cNvPr id="10" name="Platshållare för text 7">
            <a:extLst>
              <a:ext uri="{FF2B5EF4-FFF2-40B4-BE49-F238E27FC236}">
                <a16:creationId xmlns:a16="http://schemas.microsoft.com/office/drawing/2014/main" id="{B8D39611-7597-4916-B097-0BB6E27D05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3007659"/>
              </p:ext>
            </p:extLst>
          </p:nvPr>
        </p:nvGraphicFramePr>
        <p:xfrm>
          <a:off x="6234329" y="2279018"/>
          <a:ext cx="5314543" cy="3375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654720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4.3. Victor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Ebirim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/ Tasks</a:t>
            </a: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21FFC3D-594F-4CAE-AAA5-4C3555641468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827F3E6-3E8C-45BB-A02F-A46587D21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29" y="697477"/>
            <a:ext cx="681475" cy="649814"/>
          </a:xfrm>
          <a:prstGeom prst="rect">
            <a:avLst/>
          </a:prstGeom>
        </p:spPr>
      </p:pic>
      <p:sp>
        <p:nvSpPr>
          <p:cNvPr id="9" name="Platshållare för text 3">
            <a:extLst>
              <a:ext uri="{FF2B5EF4-FFF2-40B4-BE49-F238E27FC236}">
                <a16:creationId xmlns:a16="http://schemas.microsoft.com/office/drawing/2014/main" id="{24F2ABD0-A504-4FAB-981E-8DA9BE4F0B53}"/>
              </a:ext>
            </a:extLst>
          </p:cNvPr>
          <p:cNvSpPr txBox="1">
            <a:spLocks/>
          </p:cNvSpPr>
          <p:nvPr/>
        </p:nvSpPr>
        <p:spPr>
          <a:xfrm>
            <a:off x="1103449" y="1783357"/>
            <a:ext cx="9985107" cy="4655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>
                <a:sym typeface="Georgia" charset="0"/>
              </a:rPr>
              <a:t>Requirements:</a:t>
            </a:r>
          </a:p>
          <a:p>
            <a:pPr lvl="1"/>
            <a:r>
              <a:rPr lang="sv-SE" dirty="0">
                <a:sym typeface="Georgia" charset="0"/>
              </a:rPr>
              <a:t>Dynamic creation and termination of tasks</a:t>
            </a:r>
          </a:p>
          <a:p>
            <a:r>
              <a:rPr lang="sv-SE" dirty="0">
                <a:sym typeface="Georgia" charset="0"/>
              </a:rPr>
              <a:t>Prerequisites:</a:t>
            </a:r>
          </a:p>
          <a:p>
            <a:pPr lvl="1"/>
            <a:r>
              <a:rPr lang="sv-SE" dirty="0">
                <a:sym typeface="Georgia" charset="0"/>
              </a:rPr>
              <a:t>Static creation of tasks</a:t>
            </a:r>
          </a:p>
          <a:p>
            <a:r>
              <a:rPr lang="sv-SE" dirty="0">
                <a:sym typeface="Georgia" charset="0"/>
              </a:rPr>
              <a:t>What do we need to implement?</a:t>
            </a:r>
          </a:p>
          <a:p>
            <a:pPr lvl="1"/>
            <a:r>
              <a:rPr lang="sv-SE" dirty="0">
                <a:sym typeface="Georgia" charset="0"/>
              </a:rPr>
              <a:t>We need to re-implement the task creation sub-routine to support dynamic creation</a:t>
            </a:r>
          </a:p>
          <a:p>
            <a:pPr lvl="1"/>
            <a:r>
              <a:rPr lang="sv-SE" dirty="0">
                <a:sym typeface="Georgia" charset="0"/>
              </a:rPr>
              <a:t>We need to implement a delete task function</a:t>
            </a:r>
          </a:p>
          <a:p>
            <a:pPr lvl="1"/>
            <a:r>
              <a:rPr lang="sv-SE" dirty="0">
                <a:sym typeface="Georgia" charset="0"/>
              </a:rPr>
              <a:t>We should include a task priority property on the tcb structure and also include as a parameter on the taskcreate function</a:t>
            </a:r>
          </a:p>
          <a:p>
            <a:pPr lvl="1"/>
            <a:r>
              <a:rPr lang="sv-SE" dirty="0">
                <a:sym typeface="Georgia" charset="0"/>
              </a:rPr>
              <a:t>We can implement the task suspension and activation</a:t>
            </a:r>
          </a:p>
          <a:p>
            <a:endParaRPr lang="sv-SE" dirty="0">
              <a:sym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137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4.3. Victor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Ebirim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/ Tasks</a:t>
            </a: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21FFC3D-594F-4CAE-AAA5-4C3555641468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827F3E6-3E8C-45BB-A02F-A46587D21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29" y="697477"/>
            <a:ext cx="681475" cy="649814"/>
          </a:xfrm>
          <a:prstGeom prst="rect">
            <a:avLst/>
          </a:prstGeom>
        </p:spPr>
      </p:pic>
      <p:sp>
        <p:nvSpPr>
          <p:cNvPr id="9" name="Platshållare för text 3">
            <a:extLst>
              <a:ext uri="{FF2B5EF4-FFF2-40B4-BE49-F238E27FC236}">
                <a16:creationId xmlns:a16="http://schemas.microsoft.com/office/drawing/2014/main" id="{24F2ABD0-A504-4FAB-981E-8DA9BE4F0B53}"/>
              </a:ext>
            </a:extLst>
          </p:cNvPr>
          <p:cNvSpPr txBox="1">
            <a:spLocks/>
          </p:cNvSpPr>
          <p:nvPr/>
        </p:nvSpPr>
        <p:spPr>
          <a:xfrm>
            <a:off x="1103449" y="1783357"/>
            <a:ext cx="9985107" cy="4655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sz="3300" dirty="0">
                <a:sym typeface="Georgia" charset="0"/>
              </a:rPr>
              <a:t>Suggested API</a:t>
            </a:r>
          </a:p>
          <a:p>
            <a:pPr marL="0" indent="0">
              <a:buNone/>
            </a:pPr>
            <a:r>
              <a:rPr lang="en-GB" b="1" dirty="0">
                <a:latin typeface="Arial" panose="020B0604020202020204" pitchFamily="34" charset="0"/>
              </a:rPr>
              <a:t>ROSA</a:t>
            </a:r>
            <a:r>
              <a:rPr lang="sv-SE" b="1" dirty="0">
                <a:latin typeface="Arial" panose="020B0604020202020204" pitchFamily="34" charset="0"/>
              </a:rPr>
              <a:t>_tcbKill</a:t>
            </a:r>
            <a:endParaRPr lang="en-GB" b="1" i="0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GB" b="0" i="0" dirty="0">
                <a:effectLst/>
                <a:latin typeface="Arial" panose="020B0604020202020204" pitchFamily="34" charset="0"/>
              </a:rPr>
              <a:t>Prototype:               </a:t>
            </a:r>
          </a:p>
          <a:p>
            <a:pPr marL="0" indent="0">
              <a:buNone/>
            </a:pPr>
            <a:r>
              <a:rPr lang="en-GB" b="0" i="0" dirty="0">
                <a:effectLst/>
                <a:latin typeface="Arial" panose="020B0604020202020204" pitchFamily="34" charset="0"/>
              </a:rPr>
              <a:t>	unsigned </a:t>
            </a:r>
            <a:r>
              <a:rPr lang="en-GB" dirty="0">
                <a:latin typeface="Arial" panose="020B0604020202020204" pitchFamily="34" charset="0"/>
              </a:rPr>
              <a:t>char</a:t>
            </a:r>
            <a:r>
              <a:rPr lang="en-GB" b="0" i="0" dirty="0">
                <a:effectLst/>
                <a:latin typeface="Arial" panose="020B0604020202020204" pitchFamily="34" charset="0"/>
              </a:rPr>
              <a:t> </a:t>
            </a:r>
            <a:r>
              <a:rPr lang="en-GB" dirty="0">
                <a:latin typeface="Arial" panose="020B0604020202020204" pitchFamily="34" charset="0"/>
              </a:rPr>
              <a:t>ROSA</a:t>
            </a:r>
            <a:r>
              <a:rPr lang="sv-SE" dirty="0">
                <a:latin typeface="Arial" panose="020B0604020202020204" pitchFamily="34" charset="0"/>
              </a:rPr>
              <a:t>_tcbKill</a:t>
            </a:r>
            <a:r>
              <a:rPr lang="en-GB" b="0" i="0" dirty="0">
                <a:effectLst/>
                <a:latin typeface="Arial" panose="020B0604020202020204" pitchFamily="34" charset="0"/>
              </a:rPr>
              <a:t>(</a:t>
            </a:r>
            <a:r>
              <a:rPr lang="en-GB" b="0" i="0" dirty="0" err="1">
                <a:effectLst/>
                <a:latin typeface="Arial" panose="020B0604020202020204" pitchFamily="34" charset="0"/>
              </a:rPr>
              <a:t>tcb</a:t>
            </a:r>
            <a:r>
              <a:rPr lang="en-GB" b="0" i="0" dirty="0">
                <a:effectLst/>
                <a:latin typeface="Arial" panose="020B0604020202020204" pitchFamily="34" charset="0"/>
              </a:rPr>
              <a:t> *TCB);</a:t>
            </a:r>
          </a:p>
          <a:p>
            <a:pPr marL="0" indent="0">
              <a:buNone/>
            </a:pPr>
            <a:endParaRPr lang="en-GB" dirty="0">
              <a:latin typeface="Arial" panose="020B0604020202020204" pitchFamily="34" charset="0"/>
              <a:sym typeface="Georgia" charset="0"/>
            </a:endParaRPr>
          </a:p>
          <a:p>
            <a:pPr marL="0" indent="0">
              <a:buNone/>
            </a:pPr>
            <a:r>
              <a:rPr lang="en-GB" b="1" dirty="0" err="1"/>
              <a:t>ROSA_start</a:t>
            </a:r>
            <a:r>
              <a:rPr lang="en-GB" b="1" dirty="0"/>
              <a:t> (re-implementation)</a:t>
            </a:r>
          </a:p>
          <a:p>
            <a:pPr marL="0" indent="0">
              <a:buNone/>
            </a:pPr>
            <a:r>
              <a:rPr lang="en-GB" dirty="0"/>
              <a:t>Prototype:                  </a:t>
            </a:r>
          </a:p>
          <a:p>
            <a:pPr marL="0" indent="0">
              <a:buNone/>
            </a:pPr>
            <a:r>
              <a:rPr lang="en-GB" b="0" i="0" dirty="0">
                <a:effectLst/>
                <a:latin typeface="Arial" panose="020B0604020202020204" pitchFamily="34" charset="0"/>
              </a:rPr>
              <a:t>	void </a:t>
            </a:r>
            <a:r>
              <a:rPr lang="en-GB" dirty="0" err="1"/>
              <a:t>ROSA_start</a:t>
            </a:r>
            <a:r>
              <a:rPr lang="en-GB" dirty="0"/>
              <a:t>(</a:t>
            </a:r>
            <a:r>
              <a:rPr lang="en-GB" dirty="0" err="1"/>
              <a:t>tcb</a:t>
            </a:r>
            <a:r>
              <a:rPr lang="en-GB" dirty="0"/>
              <a:t> *TCB, char *id, void *</a:t>
            </a:r>
            <a:r>
              <a:rPr lang="en-GB" dirty="0" err="1"/>
              <a:t>taskFunc</a:t>
            </a:r>
            <a:r>
              <a:rPr lang="en-GB" dirty="0"/>
              <a:t>, 			unsigned char </a:t>
            </a:r>
            <a:r>
              <a:rPr lang="en-GB" dirty="0" err="1"/>
              <a:t>taskPrio</a:t>
            </a:r>
            <a:r>
              <a:rPr lang="en-GB" dirty="0"/>
              <a:t>, int *stack, int </a:t>
            </a:r>
            <a:r>
              <a:rPr lang="en-GB" dirty="0" err="1"/>
              <a:t>stackSize</a:t>
            </a:r>
            <a:r>
              <a:rPr lang="en-GB" dirty="0"/>
              <a:t>) </a:t>
            </a:r>
          </a:p>
          <a:p>
            <a:pPr marL="0" indent="0">
              <a:buNone/>
            </a:pPr>
            <a:endParaRPr lang="sv-SE" dirty="0">
              <a:sym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01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200" dirty="0">
                <a:solidFill>
                  <a:schemeClr val="bg1"/>
                </a:solidFill>
              </a:rPr>
              <a:t>4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.4. Andreas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Mäkilä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/ Semaphores </a:t>
            </a: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21FFC3D-594F-4CAE-AAA5-4C3555641468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827F3E6-3E8C-45BB-A02F-A46587D21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29" y="697477"/>
            <a:ext cx="681475" cy="649814"/>
          </a:xfrm>
          <a:prstGeom prst="rect">
            <a:avLst/>
          </a:prstGeom>
        </p:spPr>
      </p:pic>
      <p:sp>
        <p:nvSpPr>
          <p:cNvPr id="9" name="Platshållare för text 3">
            <a:extLst>
              <a:ext uri="{FF2B5EF4-FFF2-40B4-BE49-F238E27FC236}">
                <a16:creationId xmlns:a16="http://schemas.microsoft.com/office/drawing/2014/main" id="{24F2ABD0-A504-4FAB-981E-8DA9BE4F0B53}"/>
              </a:ext>
            </a:extLst>
          </p:cNvPr>
          <p:cNvSpPr txBox="1">
            <a:spLocks/>
          </p:cNvSpPr>
          <p:nvPr/>
        </p:nvSpPr>
        <p:spPr>
          <a:xfrm>
            <a:off x="1103449" y="1783357"/>
            <a:ext cx="9985107" cy="4655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sv-SE" dirty="0">
              <a:sym typeface="Georgia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BBBE69C-705E-4CF3-9E73-4DC336C58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807" y="2334040"/>
            <a:ext cx="7834994" cy="244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31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200" dirty="0">
                <a:solidFill>
                  <a:schemeClr val="bg1"/>
                </a:solidFill>
              </a:rPr>
              <a:t>4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.4. Andreas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Mäkilä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/ Semaphores </a:t>
            </a: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21FFC3D-594F-4CAE-AAA5-4C3555641468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827F3E6-3E8C-45BB-A02F-A46587D21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29" y="697477"/>
            <a:ext cx="681475" cy="649814"/>
          </a:xfrm>
          <a:prstGeom prst="rect">
            <a:avLst/>
          </a:prstGeom>
        </p:spPr>
      </p:pic>
      <p:sp>
        <p:nvSpPr>
          <p:cNvPr id="9" name="Platshållare för text 3">
            <a:extLst>
              <a:ext uri="{FF2B5EF4-FFF2-40B4-BE49-F238E27FC236}">
                <a16:creationId xmlns:a16="http://schemas.microsoft.com/office/drawing/2014/main" id="{24F2ABD0-A504-4FAB-981E-8DA9BE4F0B53}"/>
              </a:ext>
            </a:extLst>
          </p:cNvPr>
          <p:cNvSpPr txBox="1">
            <a:spLocks/>
          </p:cNvSpPr>
          <p:nvPr/>
        </p:nvSpPr>
        <p:spPr>
          <a:xfrm>
            <a:off x="1103449" y="1783357"/>
            <a:ext cx="9985107" cy="4655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sv-SE" dirty="0">
              <a:sym typeface="Georgia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8E173B8-2A63-48E0-89EE-1C023A450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881" y="1874922"/>
            <a:ext cx="8658225" cy="374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117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200" dirty="0">
                <a:solidFill>
                  <a:schemeClr val="bg1"/>
                </a:solidFill>
              </a:rPr>
              <a:t>4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.4. Andreas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Mäkilä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/ Semaphores </a:t>
            </a: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21FFC3D-594F-4CAE-AAA5-4C3555641468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827F3E6-3E8C-45BB-A02F-A46587D21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29" y="697477"/>
            <a:ext cx="681475" cy="649814"/>
          </a:xfrm>
          <a:prstGeom prst="rect">
            <a:avLst/>
          </a:prstGeom>
        </p:spPr>
      </p:pic>
      <p:sp>
        <p:nvSpPr>
          <p:cNvPr id="9" name="Platshållare för text 3">
            <a:extLst>
              <a:ext uri="{FF2B5EF4-FFF2-40B4-BE49-F238E27FC236}">
                <a16:creationId xmlns:a16="http://schemas.microsoft.com/office/drawing/2014/main" id="{24F2ABD0-A504-4FAB-981E-8DA9BE4F0B53}"/>
              </a:ext>
            </a:extLst>
          </p:cNvPr>
          <p:cNvSpPr txBox="1">
            <a:spLocks/>
          </p:cNvSpPr>
          <p:nvPr/>
        </p:nvSpPr>
        <p:spPr>
          <a:xfrm>
            <a:off x="1103449" y="1783357"/>
            <a:ext cx="9985107" cy="4655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sv-SE" dirty="0">
              <a:sym typeface="Georgia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220A54E-045A-4183-83A2-587EF94F5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2253" y="2057216"/>
            <a:ext cx="7059481" cy="363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13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200" dirty="0">
                <a:solidFill>
                  <a:schemeClr val="bg1"/>
                </a:solidFill>
              </a:rPr>
              <a:t>4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.4. Andreas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Mäkilä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/ Semaphores </a:t>
            </a: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21FFC3D-594F-4CAE-AAA5-4C3555641468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827F3E6-3E8C-45BB-A02F-A46587D21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29" y="697477"/>
            <a:ext cx="681475" cy="649814"/>
          </a:xfrm>
          <a:prstGeom prst="rect">
            <a:avLst/>
          </a:prstGeom>
        </p:spPr>
      </p:pic>
      <p:sp>
        <p:nvSpPr>
          <p:cNvPr id="9" name="Platshållare för text 3">
            <a:extLst>
              <a:ext uri="{FF2B5EF4-FFF2-40B4-BE49-F238E27FC236}">
                <a16:creationId xmlns:a16="http://schemas.microsoft.com/office/drawing/2014/main" id="{24F2ABD0-A504-4FAB-981E-8DA9BE4F0B53}"/>
              </a:ext>
            </a:extLst>
          </p:cNvPr>
          <p:cNvSpPr txBox="1">
            <a:spLocks/>
          </p:cNvSpPr>
          <p:nvPr/>
        </p:nvSpPr>
        <p:spPr>
          <a:xfrm>
            <a:off x="1103449" y="1783357"/>
            <a:ext cx="9985107" cy="4655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sv-SE" dirty="0">
              <a:sym typeface="Georgia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33C099D-AA1F-41C2-BA40-E78FC74BE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412" y="1978580"/>
            <a:ext cx="5457825" cy="216217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FA32C682-63F4-498B-B852-8A309CA6A9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1362" y="4657687"/>
            <a:ext cx="5476875" cy="178117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B2831F24-DA30-4BDE-A71F-EA82FCFFD0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1362" y="4326453"/>
            <a:ext cx="400050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129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>
          <a:xfrm>
            <a:off x="8610600" y="651539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21FFC3D-594F-4CAE-AAA5-4C3555641468}" type="slidenum">
              <a:rPr lang="en-US">
                <a:solidFill>
                  <a:schemeClr val="tx1">
                    <a:tint val="75000"/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tx1">
                  <a:tint val="75000"/>
                  <a:alpha val="80000"/>
                </a:schemeClr>
              </a:solidFill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Arial" charset="0"/>
              </a:rPr>
              <a:t>Agenda</a:t>
            </a:r>
            <a:endParaRPr lang="en-US" sz="4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Platshållare för text 3">
            <a:extLst>
              <a:ext uri="{FF2B5EF4-FFF2-40B4-BE49-F238E27FC236}">
                <a16:creationId xmlns:a16="http://schemas.microsoft.com/office/drawing/2014/main" id="{63E663B4-940B-4C2A-982A-5444120978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0799982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Grafik 4">
            <a:extLst>
              <a:ext uri="{FF2B5EF4-FFF2-40B4-BE49-F238E27FC236}">
                <a16:creationId xmlns:a16="http://schemas.microsoft.com/office/drawing/2014/main" id="{E5678DE9-28B6-4205-B851-257435055A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12" y="774641"/>
            <a:ext cx="917917" cy="87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5059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1.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Timeplan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21FFC3D-594F-4CAE-AAA5-4C3555641468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827F3E6-3E8C-45BB-A02F-A46587D21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29" y="697477"/>
            <a:ext cx="681475" cy="649814"/>
          </a:xfrm>
          <a:prstGeom prst="rect">
            <a:avLst/>
          </a:prstGeom>
        </p:spPr>
      </p:pic>
      <p:sp>
        <p:nvSpPr>
          <p:cNvPr id="9" name="Platshållare för text 3">
            <a:extLst>
              <a:ext uri="{FF2B5EF4-FFF2-40B4-BE49-F238E27FC236}">
                <a16:creationId xmlns:a16="http://schemas.microsoft.com/office/drawing/2014/main" id="{24F2ABD0-A504-4FAB-981E-8DA9BE4F0B53}"/>
              </a:ext>
            </a:extLst>
          </p:cNvPr>
          <p:cNvSpPr txBox="1">
            <a:spLocks/>
          </p:cNvSpPr>
          <p:nvPr/>
        </p:nvSpPr>
        <p:spPr>
          <a:xfrm>
            <a:off x="1103449" y="1783357"/>
            <a:ext cx="9985107" cy="4655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sv-SE" dirty="0">
              <a:sym typeface="Georgia" charset="0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9CA4B65-7E40-4EA5-9BEF-EF5059CC7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237" y="1559028"/>
            <a:ext cx="9771513" cy="465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257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sv-SE" sz="3200" dirty="0">
                <a:solidFill>
                  <a:schemeClr val="bg1"/>
                </a:solidFill>
                <a:sym typeface="Arial" charset="0"/>
              </a:rPr>
              <a:t>2. Selected Tools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21FFC3D-594F-4CAE-AAA5-4C3555641468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827F3E6-3E8C-45BB-A02F-A46587D21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29" y="697477"/>
            <a:ext cx="681475" cy="649814"/>
          </a:xfrm>
          <a:prstGeom prst="rect">
            <a:avLst/>
          </a:prstGeom>
        </p:spPr>
      </p:pic>
      <p:sp>
        <p:nvSpPr>
          <p:cNvPr id="9" name="Platshållare för text 3">
            <a:extLst>
              <a:ext uri="{FF2B5EF4-FFF2-40B4-BE49-F238E27FC236}">
                <a16:creationId xmlns:a16="http://schemas.microsoft.com/office/drawing/2014/main" id="{24F2ABD0-A504-4FAB-981E-8DA9BE4F0B53}"/>
              </a:ext>
            </a:extLst>
          </p:cNvPr>
          <p:cNvSpPr txBox="1">
            <a:spLocks/>
          </p:cNvSpPr>
          <p:nvPr/>
        </p:nvSpPr>
        <p:spPr>
          <a:xfrm>
            <a:off x="1103449" y="1783357"/>
            <a:ext cx="9985107" cy="465550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>
                <a:sym typeface="Georgia" charset="0"/>
              </a:rPr>
              <a:t>Project Management / Timeplan / Todos</a:t>
            </a:r>
          </a:p>
          <a:p>
            <a:pPr lvl="1"/>
            <a:r>
              <a:rPr lang="sv-SE" dirty="0">
                <a:sym typeface="Georgia" charset="0"/>
              </a:rPr>
              <a:t>Leantime</a:t>
            </a:r>
          </a:p>
          <a:p>
            <a:pPr lvl="1"/>
            <a:r>
              <a:rPr lang="sv-SE" dirty="0">
                <a:sym typeface="Georgia" charset="0"/>
              </a:rPr>
              <a:t>Github Project</a:t>
            </a:r>
          </a:p>
          <a:p>
            <a:r>
              <a:rPr lang="sv-SE" dirty="0">
                <a:sym typeface="Georgia" charset="0"/>
              </a:rPr>
              <a:t>Requirments / Testcases / Design</a:t>
            </a:r>
          </a:p>
          <a:p>
            <a:pPr lvl="1"/>
            <a:r>
              <a:rPr lang="sv-SE" dirty="0">
                <a:sym typeface="Georgia" charset="0"/>
              </a:rPr>
              <a:t>OSRMT</a:t>
            </a:r>
          </a:p>
          <a:p>
            <a:r>
              <a:rPr lang="sv-SE" dirty="0">
                <a:sym typeface="Georgia" charset="0"/>
              </a:rPr>
              <a:t>Versioning</a:t>
            </a:r>
          </a:p>
          <a:p>
            <a:pPr lvl="1"/>
            <a:r>
              <a:rPr lang="sv-SE" dirty="0">
                <a:sym typeface="Georgia" charset="0"/>
              </a:rPr>
              <a:t>Git</a:t>
            </a:r>
          </a:p>
          <a:p>
            <a:r>
              <a:rPr lang="sv-SE" dirty="0">
                <a:sym typeface="Georgia" charset="0"/>
              </a:rPr>
              <a:t>Reporting / Writing Reports</a:t>
            </a:r>
          </a:p>
          <a:p>
            <a:pPr lvl="1"/>
            <a:r>
              <a:rPr lang="sv-SE" dirty="0">
                <a:sym typeface="Georgia" charset="0"/>
              </a:rPr>
              <a:t>Overleaf -&gt; Andreas is the host</a:t>
            </a:r>
          </a:p>
          <a:p>
            <a:r>
              <a:rPr lang="sv-SE" dirty="0">
                <a:sym typeface="Georgia" charset="0"/>
              </a:rPr>
              <a:t>Programming</a:t>
            </a:r>
          </a:p>
          <a:p>
            <a:pPr lvl="1"/>
            <a:r>
              <a:rPr lang="sv-SE" dirty="0">
                <a:sym typeface="Georgia" charset="0"/>
              </a:rPr>
              <a:t>Tera Term (Terminal)</a:t>
            </a:r>
          </a:p>
          <a:p>
            <a:pPr lvl="1"/>
            <a:r>
              <a:rPr lang="sv-SE" dirty="0">
                <a:sym typeface="Georgia" charset="0"/>
              </a:rPr>
              <a:t>Atmel Studio</a:t>
            </a:r>
          </a:p>
          <a:p>
            <a:pPr lvl="1"/>
            <a:r>
              <a:rPr lang="sv-SE" dirty="0">
                <a:sym typeface="Georgia" charset="0"/>
              </a:rPr>
              <a:t>Local Computer of Andreas -&gt; setup with RDP</a:t>
            </a:r>
          </a:p>
          <a:p>
            <a:r>
              <a:rPr lang="sv-SE" dirty="0">
                <a:sym typeface="Georgia" charset="0"/>
              </a:rPr>
              <a:t>Communication</a:t>
            </a:r>
          </a:p>
          <a:p>
            <a:pPr lvl="1"/>
            <a:r>
              <a:rPr lang="sv-SE" dirty="0">
                <a:sym typeface="Georgia" charset="0"/>
              </a:rPr>
              <a:t>Virtual Whiteboard: Mural</a:t>
            </a:r>
          </a:p>
          <a:p>
            <a:pPr lvl="1"/>
            <a:r>
              <a:rPr lang="sv-SE" dirty="0">
                <a:sym typeface="Georgia" charset="0"/>
              </a:rPr>
              <a:t>Troubleshooting: Microsoft Teams</a:t>
            </a:r>
          </a:p>
          <a:p>
            <a:pPr lvl="1"/>
            <a:r>
              <a:rPr lang="sv-SE" dirty="0">
                <a:sym typeface="Georgia" charset="0"/>
              </a:rPr>
              <a:t>Talking/Meeting: Discord</a:t>
            </a:r>
          </a:p>
          <a:p>
            <a:endParaRPr lang="sv-SE" dirty="0">
              <a:sym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44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charset="0"/>
              </a:rPr>
              <a:t>3. Roles and Rotation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21FFC3D-594F-4CAE-AAA5-4C3555641468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827F3E6-3E8C-45BB-A02F-A46587D21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29" y="697477"/>
            <a:ext cx="681475" cy="649814"/>
          </a:xfrm>
          <a:prstGeom prst="rect">
            <a:avLst/>
          </a:prstGeom>
        </p:spPr>
      </p:pic>
      <p:graphicFrame>
        <p:nvGraphicFramePr>
          <p:cNvPr id="8" name="Tabelle 5">
            <a:extLst>
              <a:ext uri="{FF2B5EF4-FFF2-40B4-BE49-F238E27FC236}">
                <a16:creationId xmlns:a16="http://schemas.microsoft.com/office/drawing/2014/main" id="{363CD341-F203-4670-B59C-313AE69181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601700"/>
              </p:ext>
            </p:extLst>
          </p:nvPr>
        </p:nvGraphicFramePr>
        <p:xfrm>
          <a:off x="878681" y="1736527"/>
          <a:ext cx="10565604" cy="463996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641401">
                  <a:extLst>
                    <a:ext uri="{9D8B030D-6E8A-4147-A177-3AD203B41FA5}">
                      <a16:colId xmlns:a16="http://schemas.microsoft.com/office/drawing/2014/main" val="2471870216"/>
                    </a:ext>
                  </a:extLst>
                </a:gridCol>
                <a:gridCol w="2641401">
                  <a:extLst>
                    <a:ext uri="{9D8B030D-6E8A-4147-A177-3AD203B41FA5}">
                      <a16:colId xmlns:a16="http://schemas.microsoft.com/office/drawing/2014/main" val="570813935"/>
                    </a:ext>
                  </a:extLst>
                </a:gridCol>
                <a:gridCol w="2641401">
                  <a:extLst>
                    <a:ext uri="{9D8B030D-6E8A-4147-A177-3AD203B41FA5}">
                      <a16:colId xmlns:a16="http://schemas.microsoft.com/office/drawing/2014/main" val="142428202"/>
                    </a:ext>
                  </a:extLst>
                </a:gridCol>
                <a:gridCol w="2641401">
                  <a:extLst>
                    <a:ext uri="{9D8B030D-6E8A-4147-A177-3AD203B41FA5}">
                      <a16:colId xmlns:a16="http://schemas.microsoft.com/office/drawing/2014/main" val="1426387440"/>
                    </a:ext>
                  </a:extLst>
                </a:gridCol>
              </a:tblGrid>
              <a:tr h="611448">
                <a:tc>
                  <a:txBody>
                    <a:bodyPr/>
                    <a:lstStyle/>
                    <a:p>
                      <a:r>
                        <a:rPr lang="de-DE" dirty="0" err="1"/>
                        <a:t>Role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Responsibilities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Startperson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Rotation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595533"/>
                  </a:ext>
                </a:extLst>
              </a:tr>
              <a:tr h="619939">
                <a:tc>
                  <a:txBody>
                    <a:bodyPr/>
                    <a:lstStyle/>
                    <a:p>
                      <a:r>
                        <a:rPr lang="de-DE" dirty="0"/>
                        <a:t>Project Leader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Kanban Master, Schedule, </a:t>
                      </a:r>
                      <a:r>
                        <a:rPr lang="de-DE" dirty="0" err="1"/>
                        <a:t>keep</a:t>
                      </a:r>
                      <a:r>
                        <a:rPr lang="de-DE" dirty="0"/>
                        <a:t> track </a:t>
                      </a:r>
                      <a:r>
                        <a:rPr lang="de-DE" dirty="0" err="1"/>
                        <a:t>over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tools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Lukas Dust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263193"/>
                  </a:ext>
                </a:extLst>
              </a:tr>
              <a:tr h="1528618">
                <a:tc>
                  <a:txBody>
                    <a:bodyPr/>
                    <a:lstStyle/>
                    <a:p>
                      <a:r>
                        <a:rPr lang="de-DE" dirty="0"/>
                        <a:t>Customer Contact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Contact to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Customer </a:t>
                      </a:r>
                      <a:r>
                        <a:rPr lang="de-DE" dirty="0" err="1"/>
                        <a:t>regarding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requirements</a:t>
                      </a:r>
                      <a:r>
                        <a:rPr lang="de-DE" dirty="0"/>
                        <a:t> and </a:t>
                      </a:r>
                      <a:r>
                        <a:rPr lang="de-DE" dirty="0" err="1"/>
                        <a:t>questions</a:t>
                      </a:r>
                      <a:endParaRPr lang="de-DE" dirty="0"/>
                    </a:p>
                    <a:p>
                      <a:endParaRPr lang="de-DE" dirty="0"/>
                    </a:p>
                    <a:p>
                      <a:r>
                        <a:rPr lang="de-DE" dirty="0"/>
                        <a:t>Mailperson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Andreas </a:t>
                      </a:r>
                      <a:r>
                        <a:rPr lang="de-DE" dirty="0" err="1"/>
                        <a:t>Mäkilä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26930"/>
                  </a:ext>
                </a:extLst>
              </a:tr>
              <a:tr h="619939">
                <a:tc>
                  <a:txBody>
                    <a:bodyPr/>
                    <a:lstStyle/>
                    <a:p>
                      <a:r>
                        <a:rPr lang="de-DE" dirty="0"/>
                        <a:t>Developer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Afram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Afrem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272931"/>
                  </a:ext>
                </a:extLst>
              </a:tr>
              <a:tr h="619939">
                <a:tc>
                  <a:txBody>
                    <a:bodyPr/>
                    <a:lstStyle/>
                    <a:p>
                      <a:r>
                        <a:rPr lang="de-DE" dirty="0"/>
                        <a:t>Developer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Victor Nicholas </a:t>
                      </a:r>
                      <a:r>
                        <a:rPr lang="de-DE" dirty="0" err="1"/>
                        <a:t>Ebirim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136231"/>
                  </a:ext>
                </a:extLst>
              </a:tr>
              <a:tr h="619939">
                <a:tc>
                  <a:txBody>
                    <a:bodyPr/>
                    <a:lstStyle/>
                    <a:p>
                      <a:r>
                        <a:rPr lang="de-DE" dirty="0"/>
                        <a:t>Developer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Aymen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Nouidha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143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4789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200" dirty="0">
                <a:solidFill>
                  <a:schemeClr val="bg1"/>
                </a:solidFill>
                <a:sym typeface="Arial" charset="0"/>
              </a:rPr>
              <a:t>4. Requirements Analysis / API Design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21FFC3D-594F-4CAE-AAA5-4C3555641468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827F3E6-3E8C-45BB-A02F-A46587D21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29" y="697477"/>
            <a:ext cx="681475" cy="649814"/>
          </a:xfrm>
          <a:prstGeom prst="rect">
            <a:avLst/>
          </a:prstGeom>
        </p:spPr>
      </p:pic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634075E5-7C9C-46AB-96BB-AA0A9F5DA5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1646820"/>
              </p:ext>
            </p:extLst>
          </p:nvPr>
        </p:nvGraphicFramePr>
        <p:xfrm>
          <a:off x="911743" y="1675227"/>
          <a:ext cx="10368514" cy="3779547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12757">
                  <a:extLst>
                    <a:ext uri="{9D8B030D-6E8A-4147-A177-3AD203B41FA5}">
                      <a16:colId xmlns:a16="http://schemas.microsoft.com/office/drawing/2014/main" val="2847954473"/>
                    </a:ext>
                  </a:extLst>
                </a:gridCol>
                <a:gridCol w="8455757">
                  <a:extLst>
                    <a:ext uri="{9D8B030D-6E8A-4147-A177-3AD203B41FA5}">
                      <a16:colId xmlns:a16="http://schemas.microsoft.com/office/drawing/2014/main" val="2728612003"/>
                    </a:ext>
                  </a:extLst>
                </a:gridCol>
              </a:tblGrid>
              <a:tr h="477611">
                <a:tc>
                  <a:txBody>
                    <a:bodyPr/>
                    <a:lstStyle/>
                    <a:p>
                      <a:r>
                        <a:rPr lang="de-DE" sz="1500" dirty="0"/>
                        <a:t>Person</a:t>
                      </a:r>
                    </a:p>
                  </a:txBody>
                  <a:tcPr marL="80808" marR="80808" marT="40404" marB="40404"/>
                </a:tc>
                <a:tc>
                  <a:txBody>
                    <a:bodyPr/>
                    <a:lstStyle/>
                    <a:p>
                      <a:r>
                        <a:rPr lang="de-DE" sz="1500" dirty="0" err="1"/>
                        <a:t>Assigned</a:t>
                      </a:r>
                      <a:r>
                        <a:rPr lang="de-DE" sz="1500" dirty="0"/>
                        <a:t> Task / </a:t>
                      </a:r>
                      <a:r>
                        <a:rPr lang="de-DE" sz="1500" dirty="0" err="1"/>
                        <a:t>Responsibility</a:t>
                      </a:r>
                      <a:endParaRPr lang="de-DE" sz="1500" dirty="0"/>
                    </a:p>
                  </a:txBody>
                  <a:tcPr marL="80808" marR="80808" marT="40404" marB="40404"/>
                </a:tc>
                <a:extLst>
                  <a:ext uri="{0D108BD9-81ED-4DB2-BD59-A6C34878D82A}">
                    <a16:rowId xmlns:a16="http://schemas.microsoft.com/office/drawing/2014/main" val="1918918697"/>
                  </a:ext>
                </a:extLst>
              </a:tr>
              <a:tr h="363881">
                <a:tc>
                  <a:txBody>
                    <a:bodyPr/>
                    <a:lstStyle/>
                    <a:p>
                      <a:r>
                        <a:rPr lang="de-DE" sz="1500" dirty="0"/>
                        <a:t>Andreas </a:t>
                      </a:r>
                      <a:r>
                        <a:rPr lang="de-DE" sz="1500" dirty="0" err="1"/>
                        <a:t>Mäkilä</a:t>
                      </a:r>
                      <a:endParaRPr lang="de-DE" sz="1500" dirty="0"/>
                    </a:p>
                  </a:txBody>
                  <a:tcPr marL="80808" marR="80808" marT="40404" marB="40404"/>
                </a:tc>
                <a:tc>
                  <a:txBody>
                    <a:bodyPr/>
                    <a:lstStyle/>
                    <a:p>
                      <a:r>
                        <a:rPr lang="de-DE" sz="1500" dirty="0" err="1"/>
                        <a:t>Semaphores</a:t>
                      </a:r>
                      <a:endParaRPr lang="de-DE" sz="1500" dirty="0"/>
                    </a:p>
                  </a:txBody>
                  <a:tcPr marL="80808" marR="80808" marT="40404" marB="40404"/>
                </a:tc>
                <a:extLst>
                  <a:ext uri="{0D108BD9-81ED-4DB2-BD59-A6C34878D82A}">
                    <a16:rowId xmlns:a16="http://schemas.microsoft.com/office/drawing/2014/main" val="2134595455"/>
                  </a:ext>
                </a:extLst>
              </a:tr>
              <a:tr h="748654">
                <a:tc>
                  <a:txBody>
                    <a:bodyPr/>
                    <a:lstStyle/>
                    <a:p>
                      <a:r>
                        <a:rPr lang="de-DE" sz="1500" dirty="0" err="1"/>
                        <a:t>Aymen</a:t>
                      </a:r>
                      <a:r>
                        <a:rPr lang="de-DE" sz="1500" dirty="0"/>
                        <a:t> </a:t>
                      </a:r>
                      <a:r>
                        <a:rPr lang="de-DE" sz="1500" dirty="0" err="1"/>
                        <a:t>Nouidha</a:t>
                      </a:r>
                      <a:endParaRPr lang="de-DE" sz="1500" dirty="0"/>
                    </a:p>
                  </a:txBody>
                  <a:tcPr marL="80808" marR="80808" marT="40404" marB="4040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dirty="0"/>
                        <a:t>Scheduling</a:t>
                      </a:r>
                    </a:p>
                    <a:p>
                      <a:endParaRPr lang="de-DE" sz="1500" dirty="0"/>
                    </a:p>
                  </a:txBody>
                  <a:tcPr marL="80808" marR="80808" marT="40404" marB="40404"/>
                </a:tc>
                <a:extLst>
                  <a:ext uri="{0D108BD9-81ED-4DB2-BD59-A6C34878D82A}">
                    <a16:rowId xmlns:a16="http://schemas.microsoft.com/office/drawing/2014/main" val="3573987530"/>
                  </a:ext>
                </a:extLst>
              </a:tr>
              <a:tr h="950892">
                <a:tc>
                  <a:txBody>
                    <a:bodyPr/>
                    <a:lstStyle/>
                    <a:p>
                      <a:r>
                        <a:rPr lang="de-DE" sz="1500" dirty="0"/>
                        <a:t>Victor </a:t>
                      </a:r>
                      <a:r>
                        <a:rPr lang="de-DE" sz="1500" dirty="0" err="1"/>
                        <a:t>Ebirim</a:t>
                      </a:r>
                      <a:endParaRPr lang="de-DE" sz="1500" dirty="0"/>
                    </a:p>
                  </a:txBody>
                  <a:tcPr marL="80808" marR="80808" marT="40404" marB="40404"/>
                </a:tc>
                <a:tc>
                  <a:txBody>
                    <a:bodyPr/>
                    <a:lstStyle/>
                    <a:p>
                      <a:r>
                        <a:rPr lang="de-DE" sz="1500" dirty="0"/>
                        <a:t>Tasks</a:t>
                      </a:r>
                    </a:p>
                  </a:txBody>
                  <a:tcPr marL="80808" marR="80808" marT="40404" marB="40404"/>
                </a:tc>
                <a:extLst>
                  <a:ext uri="{0D108BD9-81ED-4DB2-BD59-A6C34878D82A}">
                    <a16:rowId xmlns:a16="http://schemas.microsoft.com/office/drawing/2014/main" val="1404031282"/>
                  </a:ext>
                </a:extLst>
              </a:tr>
              <a:tr h="1238509">
                <a:tc>
                  <a:txBody>
                    <a:bodyPr/>
                    <a:lstStyle/>
                    <a:p>
                      <a:r>
                        <a:rPr lang="de-DE" sz="1500" dirty="0"/>
                        <a:t>Lukas Dust and </a:t>
                      </a:r>
                    </a:p>
                    <a:p>
                      <a:r>
                        <a:rPr lang="de-DE" sz="1500" dirty="0" err="1"/>
                        <a:t>Afram</a:t>
                      </a:r>
                      <a:r>
                        <a:rPr lang="de-DE" sz="1500" dirty="0"/>
                        <a:t> </a:t>
                      </a:r>
                      <a:r>
                        <a:rPr lang="de-DE" sz="1500" dirty="0" err="1"/>
                        <a:t>Afrem</a:t>
                      </a:r>
                      <a:endParaRPr lang="de-DE" sz="1500" dirty="0"/>
                    </a:p>
                  </a:txBody>
                  <a:tcPr marL="80808" marR="80808" marT="40404" marB="40404"/>
                </a:tc>
                <a:tc>
                  <a:txBody>
                    <a:bodyPr/>
                    <a:lstStyle/>
                    <a:p>
                      <a:r>
                        <a:rPr lang="de-DE" sz="1500" dirty="0"/>
                        <a:t>Clock</a:t>
                      </a:r>
                    </a:p>
                  </a:txBody>
                  <a:tcPr marL="80808" marR="80808" marT="40404" marB="40404"/>
                </a:tc>
                <a:extLst>
                  <a:ext uri="{0D108BD9-81ED-4DB2-BD59-A6C34878D82A}">
                    <a16:rowId xmlns:a16="http://schemas.microsoft.com/office/drawing/2014/main" val="850795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3093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200" dirty="0">
                <a:solidFill>
                  <a:schemeClr val="bg1"/>
                </a:solidFill>
                <a:sym typeface="Arial" charset="0"/>
              </a:rPr>
              <a:t>4. Requirements Analysis / API Design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21FFC3D-594F-4CAE-AAA5-4C3555641468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827F3E6-3E8C-45BB-A02F-A46587D21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29" y="697477"/>
            <a:ext cx="681475" cy="649814"/>
          </a:xfrm>
          <a:prstGeom prst="rect">
            <a:avLst/>
          </a:prstGeom>
        </p:spPr>
      </p:pic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91D40B6D-023A-4DE3-ACED-32DC0E250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6A46615-AF52-4F49-8A76-1CFB0055A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209" y="1841281"/>
            <a:ext cx="1952625" cy="375285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C72495B-A9A9-46AF-90D7-32A230000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6494" y="1710196"/>
            <a:ext cx="4152900" cy="20955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772C87A5-5289-4DE5-9438-5BBD6345C0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9394" y="1710196"/>
            <a:ext cx="4286250" cy="215265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2F85A961-4CD6-403F-A09C-D4F639928E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9836" y="3915233"/>
            <a:ext cx="4179555" cy="1842373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0DA60F06-85A8-4BE6-A066-DECA316C47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9393" y="3830314"/>
            <a:ext cx="4286249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949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200" dirty="0">
                <a:solidFill>
                  <a:schemeClr val="bg1"/>
                </a:solidFill>
              </a:rPr>
              <a:t>4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.1.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Aymen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Nouidha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/ Scheduling</a:t>
            </a: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21FFC3D-594F-4CAE-AAA5-4C3555641468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827F3E6-3E8C-45BB-A02F-A46587D21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29" y="697477"/>
            <a:ext cx="681475" cy="649814"/>
          </a:xfrm>
          <a:prstGeom prst="rect">
            <a:avLst/>
          </a:prstGeom>
        </p:spPr>
      </p:pic>
      <p:sp>
        <p:nvSpPr>
          <p:cNvPr id="9" name="Platshållare för text 3">
            <a:extLst>
              <a:ext uri="{FF2B5EF4-FFF2-40B4-BE49-F238E27FC236}">
                <a16:creationId xmlns:a16="http://schemas.microsoft.com/office/drawing/2014/main" id="{24F2ABD0-A504-4FAB-981E-8DA9BE4F0B53}"/>
              </a:ext>
            </a:extLst>
          </p:cNvPr>
          <p:cNvSpPr txBox="1">
            <a:spLocks/>
          </p:cNvSpPr>
          <p:nvPr/>
        </p:nvSpPr>
        <p:spPr>
          <a:xfrm>
            <a:off x="1103449" y="1783357"/>
            <a:ext cx="9985107" cy="46555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Prerequisites for scheduling: </a:t>
            </a:r>
          </a:p>
          <a:p>
            <a:r>
              <a:rPr lang="en-US" dirty="0" err="1"/>
              <a:t>Ready_queue</a:t>
            </a:r>
            <a:r>
              <a:rPr lang="en-US" dirty="0"/>
              <a:t> </a:t>
            </a:r>
          </a:p>
          <a:p>
            <a:r>
              <a:rPr lang="en-US" dirty="0" err="1"/>
              <a:t>Blocked_queue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When a task finishes executing it should be put back into the ready or blocked queue in the proper order depending on its order </a:t>
            </a:r>
          </a:p>
          <a:p>
            <a:r>
              <a:rPr lang="en-US" dirty="0" err="1"/>
              <a:t>Task_PriorityAssignement</a:t>
            </a:r>
            <a:r>
              <a:rPr lang="en-US" dirty="0"/>
              <a:t>(TCB* task, queue) </a:t>
            </a:r>
          </a:p>
          <a:p>
            <a:r>
              <a:rPr lang="en-US" dirty="0"/>
              <a:t>TCB struct needs to be modified to include Period and Deadline??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API Seminar</a:t>
            </a:r>
            <a:endParaRPr lang="en-US" dirty="0"/>
          </a:p>
          <a:p>
            <a:r>
              <a:rPr lang="en-US" dirty="0"/>
              <a:t>The scheduling of tasks happens in the time interrupt, so we should modify it </a:t>
            </a:r>
          </a:p>
          <a:p>
            <a:pPr lvl="1"/>
            <a:r>
              <a:rPr lang="en-US" dirty="0" err="1"/>
              <a:t>Timer_ISR</a:t>
            </a:r>
            <a:r>
              <a:rPr lang="en-US" dirty="0"/>
              <a:t>() </a:t>
            </a:r>
          </a:p>
          <a:p>
            <a:pPr lvl="2"/>
            <a:r>
              <a:rPr lang="en-US" dirty="0"/>
              <a:t>In this function we initialize and start scheduling </a:t>
            </a:r>
          </a:p>
          <a:p>
            <a:r>
              <a:rPr lang="en-US" dirty="0" err="1"/>
              <a:t>start_Schedular</a:t>
            </a:r>
            <a:r>
              <a:rPr lang="en-US" dirty="0"/>
              <a:t>()</a:t>
            </a:r>
            <a:endParaRPr lang="sv-SE" dirty="0">
              <a:sym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289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4.2. Lukas Dust and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Afram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Afrem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/ Clock</a:t>
            </a:r>
          </a:p>
        </p:txBody>
      </p:sp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21FFC3D-594F-4CAE-AAA5-4C3555641468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827F3E6-3E8C-45BB-A02F-A46587D21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29" y="697477"/>
            <a:ext cx="681475" cy="649814"/>
          </a:xfrm>
          <a:prstGeom prst="rect">
            <a:avLst/>
          </a:prstGeom>
        </p:spPr>
      </p:pic>
      <p:sp>
        <p:nvSpPr>
          <p:cNvPr id="9" name="Platshållare för text 3">
            <a:extLst>
              <a:ext uri="{FF2B5EF4-FFF2-40B4-BE49-F238E27FC236}">
                <a16:creationId xmlns:a16="http://schemas.microsoft.com/office/drawing/2014/main" id="{24F2ABD0-A504-4FAB-981E-8DA9BE4F0B53}"/>
              </a:ext>
            </a:extLst>
          </p:cNvPr>
          <p:cNvSpPr txBox="1">
            <a:spLocks/>
          </p:cNvSpPr>
          <p:nvPr/>
        </p:nvSpPr>
        <p:spPr>
          <a:xfrm>
            <a:off x="1103449" y="1783357"/>
            <a:ext cx="9985107" cy="46555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>
                <a:sym typeface="Georgia" charset="0"/>
              </a:rPr>
              <a:t>Prerequisites: </a:t>
            </a:r>
          </a:p>
          <a:p>
            <a:pPr lvl="1"/>
            <a:r>
              <a:rPr lang="sv-SE" dirty="0">
                <a:sym typeface="Georgia" charset="0"/>
              </a:rPr>
              <a:t>Timer initialization and creation is already implemented (AVR Timer 0)</a:t>
            </a:r>
          </a:p>
          <a:p>
            <a:pPr lvl="1"/>
            <a:r>
              <a:rPr lang="sv-SE" dirty="0">
                <a:sym typeface="Georgia" charset="0"/>
              </a:rPr>
              <a:t>Timer values (and Interrupt) needs to be initialized and can be used then</a:t>
            </a:r>
          </a:p>
          <a:p>
            <a:r>
              <a:rPr lang="sv-SE" dirty="0">
                <a:sym typeface="Georgia" charset="0"/>
              </a:rPr>
              <a:t>Requirements:</a:t>
            </a:r>
          </a:p>
          <a:p>
            <a:pPr lvl="1"/>
            <a:r>
              <a:rPr lang="sv-SE" dirty="0">
                <a:sym typeface="Georgia" charset="0"/>
              </a:rPr>
              <a:t>Track the System time</a:t>
            </a:r>
          </a:p>
          <a:p>
            <a:pPr lvl="1"/>
            <a:r>
              <a:rPr lang="sv-SE" dirty="0">
                <a:sym typeface="Georgia" charset="0"/>
              </a:rPr>
              <a:t>Relative Delay Function</a:t>
            </a:r>
          </a:p>
          <a:p>
            <a:pPr lvl="1"/>
            <a:r>
              <a:rPr lang="sv-SE" dirty="0">
                <a:sym typeface="Georgia" charset="0"/>
              </a:rPr>
              <a:t>Absolute Delay Function</a:t>
            </a:r>
          </a:p>
          <a:p>
            <a:r>
              <a:rPr lang="sv-SE" dirty="0">
                <a:sym typeface="Georgia" charset="0"/>
              </a:rPr>
              <a:t>API suggestion: </a:t>
            </a:r>
          </a:p>
          <a:p>
            <a:pPr lvl="1"/>
            <a:r>
              <a:rPr lang="sv-SE" dirty="0">
                <a:sym typeface="Georgia" charset="0"/>
              </a:rPr>
              <a:t>Int ROSA_getSystemTickCount(); </a:t>
            </a:r>
            <a:r>
              <a:rPr lang="sv-SE" dirty="0">
                <a:sym typeface="Wingdings" panose="05000000000000000000" pitchFamily="2" charset="2"/>
              </a:rPr>
              <a:t> returns the system tick time –&gt; API Seminar?</a:t>
            </a:r>
          </a:p>
          <a:p>
            <a:pPr lvl="1"/>
            <a:r>
              <a:rPr lang="sv-SE" dirty="0">
                <a:sym typeface="Wingdings" panose="05000000000000000000" pitchFamily="2" charset="2"/>
              </a:rPr>
              <a:t>Void ROSA_sysTickWait(int ticks);  Relative Delay function</a:t>
            </a:r>
          </a:p>
          <a:p>
            <a:pPr lvl="1"/>
            <a:r>
              <a:rPr lang="sv-SE" dirty="0">
                <a:sym typeface="Wingdings" panose="05000000000000000000" pitchFamily="2" charset="2"/>
              </a:rPr>
              <a:t>Void ROSA_sysTickWaitUntil(int Ticktime);  Absolute delay Function</a:t>
            </a:r>
            <a:r>
              <a:rPr lang="sv-SE" dirty="0">
                <a:sym typeface="Georgia" charset="0"/>
              </a:rPr>
              <a:t>		</a:t>
            </a:r>
          </a:p>
          <a:p>
            <a:endParaRPr lang="sv-SE" dirty="0">
              <a:sym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177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559</Words>
  <Application>Microsoft Office PowerPoint</Application>
  <PresentationFormat>Breitbild</PresentationFormat>
  <Paragraphs>125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</vt:lpstr>
      <vt:lpstr>2nd Supervision Meeting </vt:lpstr>
      <vt:lpstr>Agenda</vt:lpstr>
      <vt:lpstr>1. Timeplan</vt:lpstr>
      <vt:lpstr>2. Selected Tools</vt:lpstr>
      <vt:lpstr>3. Roles and Rotation</vt:lpstr>
      <vt:lpstr>4. Requirements Analysis / API Design</vt:lpstr>
      <vt:lpstr>4. Requirements Analysis / API Design</vt:lpstr>
      <vt:lpstr>4.1. Aymen Nouidha / Scheduling</vt:lpstr>
      <vt:lpstr>4.2. Lukas Dust and Afram Afrem / Clock</vt:lpstr>
      <vt:lpstr>4.3. Victor Ebirim / Tasks</vt:lpstr>
      <vt:lpstr>4.3. Victor Ebirim / Tasks</vt:lpstr>
      <vt:lpstr>4.4. Andreas Mäkilä / Semaphores </vt:lpstr>
      <vt:lpstr>4.4. Andreas Mäkilä / Semaphores </vt:lpstr>
      <vt:lpstr>4.4. Andreas Mäkilä / Semaphores </vt:lpstr>
      <vt:lpstr>4.4. Andreas Mäkilä / Semaphores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2nd Supervision Meeting </dc:title>
  <dc:creator>Lukas Johannes Dust</dc:creator>
  <cp:lastModifiedBy>Lukas Johannes Dust</cp:lastModifiedBy>
  <cp:revision>20</cp:revision>
  <dcterms:created xsi:type="dcterms:W3CDTF">2020-11-18T21:57:32Z</dcterms:created>
  <dcterms:modified xsi:type="dcterms:W3CDTF">2020-11-23T11:56:39Z</dcterms:modified>
</cp:coreProperties>
</file>