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256" r:id="rId2"/>
    <p:sldId id="258" r:id="rId3"/>
    <p:sldId id="259" r:id="rId4"/>
    <p:sldId id="305" r:id="rId5"/>
    <p:sldId id="318" r:id="rId6"/>
    <p:sldId id="262" r:id="rId7"/>
    <p:sldId id="261" r:id="rId8"/>
    <p:sldId id="283" r:id="rId9"/>
    <p:sldId id="267" r:id="rId10"/>
    <p:sldId id="306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07" r:id="rId21"/>
    <p:sldId id="308" r:id="rId22"/>
  </p:sldIdLst>
  <p:sldSz cx="9144000" cy="5143500" type="screen16x9"/>
  <p:notesSz cx="6858000" cy="9144000"/>
  <p:embeddedFontLst>
    <p:embeddedFont>
      <p:font typeface="Didact Gothic" panose="020B0604020202020204" charset="0"/>
      <p:regular r:id="rId24"/>
    </p:embeddedFont>
    <p:embeddedFont>
      <p:font typeface="Josefi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42BAC-F3A5-403A-B9CA-DD9C56550B7A}">
  <a:tblStyle styleId="{89742BAC-F3A5-403A-B9CA-DD9C56550B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2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bb7e9f0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bb7e9f0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Bech</a:t>
            </a:r>
            <a:r>
              <a:rPr lang="fr-FR" dirty="0"/>
              <a:t> na7ki 3ala les e commerce </a:t>
            </a:r>
            <a:r>
              <a:rPr lang="fr-FR" dirty="0" err="1"/>
              <a:t>elli</a:t>
            </a:r>
            <a:r>
              <a:rPr lang="fr-FR" dirty="0"/>
              <a:t> </a:t>
            </a:r>
            <a:r>
              <a:rPr lang="fr-FR" dirty="0" err="1"/>
              <a:t>kima</a:t>
            </a:r>
            <a:r>
              <a:rPr lang="fr-FR" dirty="0"/>
              <a:t> </a:t>
            </a:r>
            <a:r>
              <a:rPr lang="fr-FR" dirty="0" err="1"/>
              <a:t>consomi</a:t>
            </a:r>
            <a:r>
              <a:rPr lang="fr-FR" dirty="0"/>
              <a:t> tounsi w </a:t>
            </a:r>
            <a:r>
              <a:rPr lang="fr-FR" dirty="0" err="1"/>
              <a:t>chniya</a:t>
            </a:r>
            <a:r>
              <a:rPr lang="fr-FR" dirty="0"/>
              <a:t> </a:t>
            </a:r>
            <a:r>
              <a:rPr lang="fr-FR" dirty="0" err="1"/>
              <a:t>machekilhom</a:t>
            </a:r>
            <a:r>
              <a:rPr lang="fr-FR" dirty="0"/>
              <a:t> (les points faibles mte3hom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36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Bech</a:t>
            </a:r>
            <a:r>
              <a:rPr lang="fr-FR" dirty="0"/>
              <a:t> na7ki 3ala les e commerce </a:t>
            </a:r>
            <a:r>
              <a:rPr lang="fr-FR" dirty="0" err="1"/>
              <a:t>elli</a:t>
            </a:r>
            <a:r>
              <a:rPr lang="fr-FR" dirty="0"/>
              <a:t> </a:t>
            </a:r>
            <a:r>
              <a:rPr lang="fr-FR" dirty="0" err="1"/>
              <a:t>kima</a:t>
            </a:r>
            <a:r>
              <a:rPr lang="fr-FR" dirty="0"/>
              <a:t> </a:t>
            </a:r>
            <a:r>
              <a:rPr lang="fr-FR" dirty="0" err="1"/>
              <a:t>consomi</a:t>
            </a:r>
            <a:r>
              <a:rPr lang="fr-FR" dirty="0"/>
              <a:t> tounsi w </a:t>
            </a:r>
            <a:r>
              <a:rPr lang="fr-FR" dirty="0" err="1"/>
              <a:t>chniya</a:t>
            </a:r>
            <a:r>
              <a:rPr lang="fr-FR" dirty="0"/>
              <a:t> </a:t>
            </a:r>
            <a:r>
              <a:rPr lang="fr-FR" dirty="0" err="1"/>
              <a:t>machekilhom</a:t>
            </a:r>
            <a:r>
              <a:rPr lang="fr-FR" dirty="0"/>
              <a:t> (les points faibles mte3hom 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Bech</a:t>
            </a:r>
            <a:r>
              <a:rPr lang="fr-FR" dirty="0"/>
              <a:t> na7ki 3ala les e commerce </a:t>
            </a:r>
            <a:r>
              <a:rPr lang="fr-FR" dirty="0" err="1"/>
              <a:t>elli</a:t>
            </a:r>
            <a:r>
              <a:rPr lang="fr-FR" dirty="0"/>
              <a:t> </a:t>
            </a:r>
            <a:r>
              <a:rPr lang="fr-FR" dirty="0" err="1"/>
              <a:t>kima</a:t>
            </a:r>
            <a:r>
              <a:rPr lang="fr-FR" dirty="0"/>
              <a:t> </a:t>
            </a:r>
            <a:r>
              <a:rPr lang="fr-FR" dirty="0" err="1"/>
              <a:t>consomi</a:t>
            </a:r>
            <a:r>
              <a:rPr lang="fr-FR" dirty="0"/>
              <a:t> tounsi w </a:t>
            </a:r>
            <a:r>
              <a:rPr lang="fr-FR" dirty="0" err="1"/>
              <a:t>chniya</a:t>
            </a:r>
            <a:r>
              <a:rPr lang="fr-FR" dirty="0"/>
              <a:t> </a:t>
            </a:r>
            <a:r>
              <a:rPr lang="fr-FR" dirty="0" err="1"/>
              <a:t>machekilhom</a:t>
            </a:r>
            <a:r>
              <a:rPr lang="fr-FR" dirty="0"/>
              <a:t> (les points faibles mte3hom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71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6fc84f77b_0_1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6fc84f77b_0_1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6fc84f77b_0_16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6fc84f77b_0_16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Bech</a:t>
            </a:r>
            <a:r>
              <a:rPr lang="fr-FR" dirty="0"/>
              <a:t> na7ki 3ala les e commerce </a:t>
            </a:r>
            <a:r>
              <a:rPr lang="fr-FR" dirty="0" err="1"/>
              <a:t>elli</a:t>
            </a:r>
            <a:r>
              <a:rPr lang="fr-FR" dirty="0"/>
              <a:t> </a:t>
            </a:r>
            <a:r>
              <a:rPr lang="fr-FR" dirty="0" err="1"/>
              <a:t>kima</a:t>
            </a:r>
            <a:r>
              <a:rPr lang="fr-FR" dirty="0"/>
              <a:t> </a:t>
            </a:r>
            <a:r>
              <a:rPr lang="fr-FR" dirty="0" err="1"/>
              <a:t>consomi</a:t>
            </a:r>
            <a:r>
              <a:rPr lang="fr-FR" dirty="0"/>
              <a:t> tounsi w </a:t>
            </a:r>
            <a:r>
              <a:rPr lang="fr-FR" dirty="0" err="1"/>
              <a:t>chniya</a:t>
            </a:r>
            <a:r>
              <a:rPr lang="fr-FR" dirty="0"/>
              <a:t> </a:t>
            </a:r>
            <a:r>
              <a:rPr lang="fr-FR" dirty="0" err="1"/>
              <a:t>machekilhom</a:t>
            </a:r>
            <a:r>
              <a:rPr lang="fr-FR" dirty="0"/>
              <a:t> (les points faibles mte3hom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67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1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5054250" y="1477225"/>
            <a:ext cx="3376800" cy="10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5299275" y="2477425"/>
            <a:ext cx="28668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24"/>
          <p:cNvSpPr/>
          <p:nvPr/>
        </p:nvSpPr>
        <p:spPr>
          <a:xfrm rot="-5400000">
            <a:off x="4485725" y="-4479450"/>
            <a:ext cx="176100" cy="91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8972400" y="3654025"/>
            <a:ext cx="176100" cy="149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-1025" y="-4925"/>
            <a:ext cx="176100" cy="19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4489575" y="4777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913700" y="3908575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5431975" y="2247556"/>
            <a:ext cx="2553900" cy="20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7913700" y="-1054200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5" hasCustomPrompt="1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6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7" hasCustomPrompt="1"/>
          </p:nvPr>
        </p:nvSpPr>
        <p:spPr>
          <a:xfrm>
            <a:off x="67231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8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9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1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TITLE_AND_DESCRIPTION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170425" y="2289399"/>
            <a:ext cx="32616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4711850" y="2289399"/>
            <a:ext cx="32616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13250" y="2726738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3"/>
          </p:nvPr>
        </p:nvSpPr>
        <p:spPr>
          <a:xfrm>
            <a:off x="5169074" y="2726740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>
            <a:off x="100" y="435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4"/>
          </p:nvPr>
        </p:nvSpPr>
        <p:spPr>
          <a:xfrm>
            <a:off x="1603450" y="1190951"/>
            <a:ext cx="59352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974600" y="186480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5400000">
            <a:off x="4487350" y="475575"/>
            <a:ext cx="176100" cy="91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SECTION_TITLE_AND_DESCRIPTION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5863075" y="592050"/>
            <a:ext cx="21105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5863075" y="983740"/>
            <a:ext cx="21105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 idx="2"/>
          </p:nvPr>
        </p:nvSpPr>
        <p:spPr>
          <a:xfrm>
            <a:off x="5863076" y="2049821"/>
            <a:ext cx="21105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5863075" y="2441511"/>
            <a:ext cx="21105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4"/>
          </p:nvPr>
        </p:nvSpPr>
        <p:spPr>
          <a:xfrm>
            <a:off x="5863076" y="3507570"/>
            <a:ext cx="21105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863075" y="3899260"/>
            <a:ext cx="21105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6"/>
          </p:nvPr>
        </p:nvSpPr>
        <p:spPr>
          <a:xfrm>
            <a:off x="1096650" y="964686"/>
            <a:ext cx="32424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/>
          <p:nvPr/>
        </p:nvSpPr>
        <p:spPr>
          <a:xfrm rot="5400000">
            <a:off x="2197450" y="-2197350"/>
            <a:ext cx="173400" cy="45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967900" y="-3300"/>
            <a:ext cx="176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sz="30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9" r:id="rId9"/>
    <p:sldLayoutId id="2147483670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2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2"/>
          <p:cNvSpPr txBox="1">
            <a:spLocks noGrp="1"/>
          </p:cNvSpPr>
          <p:nvPr>
            <p:ph type="ctrTitle"/>
          </p:nvPr>
        </p:nvSpPr>
        <p:spPr>
          <a:xfrm>
            <a:off x="5162088" y="1597038"/>
            <a:ext cx="3096900" cy="14139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Consomi Tounsi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1"/>
          </p:nvPr>
        </p:nvSpPr>
        <p:spPr>
          <a:xfrm>
            <a:off x="5542486" y="2996756"/>
            <a:ext cx="2772174" cy="1343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GB" dirty="0" err="1">
                <a:sym typeface="+mn-ea"/>
              </a:rPr>
              <a:t>Beji</a:t>
            </a:r>
            <a:r>
              <a:rPr lang="en-GB" dirty="0">
                <a:sym typeface="+mn-ea"/>
              </a:rPr>
              <a:t> Abdallah</a:t>
            </a:r>
            <a:r>
              <a:rPr lang="en-GB" altLang="en-GB" dirty="0">
                <a:sym typeface="+mn-ea"/>
              </a:rPr>
              <a:t>, </a:t>
            </a:r>
            <a:r>
              <a:rPr lang="en-GB" dirty="0">
                <a:sym typeface="+mn-ea"/>
              </a:rPr>
              <a:t>Ben Mansour </a:t>
            </a:r>
            <a:r>
              <a:rPr lang="en-GB" dirty="0" err="1">
                <a:sym typeface="+mn-ea"/>
              </a:rPr>
              <a:t>Khawla</a:t>
            </a:r>
            <a:r>
              <a:rPr lang="en-GB" dirty="0">
                <a:sym typeface="+mn-ea"/>
              </a:rPr>
              <a:t> </a:t>
            </a:r>
            <a:r>
              <a:rPr lang="en-GB" altLang="en-GB" dirty="0">
                <a:sym typeface="+mn-ea"/>
              </a:rPr>
              <a:t>, </a:t>
            </a:r>
            <a:r>
              <a:rPr lang="en-GB" dirty="0">
                <a:sym typeface="+mn-ea"/>
              </a:rPr>
              <a:t>Dekhili sarra</a:t>
            </a:r>
            <a:r>
              <a:rPr lang="en-GB" altLang="en-GB" dirty="0">
                <a:sym typeface="+mn-ea"/>
              </a:rPr>
              <a:t>, </a:t>
            </a:r>
            <a:r>
              <a:rPr lang="en-GB" dirty="0" err="1">
                <a:sym typeface="+mn-ea"/>
              </a:rPr>
              <a:t>Mattoussi</a:t>
            </a:r>
            <a:r>
              <a:rPr lang="en-GB" dirty="0">
                <a:sym typeface="+mn-ea"/>
              </a:rPr>
              <a:t> Manel</a:t>
            </a:r>
            <a:r>
              <a:rPr lang="en-GB" altLang="en-GB" dirty="0">
                <a:sym typeface="+mn-ea"/>
              </a:rPr>
              <a:t>, </a:t>
            </a:r>
            <a:r>
              <a:rPr lang="en-GB" dirty="0" err="1">
                <a:sym typeface="+mn-ea"/>
              </a:rPr>
              <a:t>Ouertani</a:t>
            </a:r>
            <a:r>
              <a:rPr lang="en-GB" dirty="0">
                <a:sym typeface="+mn-ea"/>
              </a:rPr>
              <a:t> </a:t>
            </a:r>
            <a:r>
              <a:rPr lang="en-GB" dirty="0" err="1">
                <a:sym typeface="+mn-ea"/>
              </a:rPr>
              <a:t>Aymen</a:t>
            </a:r>
            <a:endParaRPr lang="en-GB" altLang="en-US" dirty="0">
              <a:sym typeface="+mn-ea"/>
            </a:endParaRPr>
          </a:p>
        </p:txBody>
      </p:sp>
      <p:pic>
        <p:nvPicPr>
          <p:cNvPr id="1030" name="Picture 6" descr="Aproveite a quarentena para alavancar o seu e-commerce">
            <a:extLst>
              <a:ext uri="{FF2B5EF4-FFF2-40B4-BE49-F238E27FC236}">
                <a16:creationId xmlns:a16="http://schemas.microsoft.com/office/drawing/2014/main" id="{C46AC704-14A7-4EEF-9F6F-90F70AF1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69" y="714575"/>
            <a:ext cx="5651740" cy="376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375683" y="3136110"/>
            <a:ext cx="3491193" cy="1088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098" name="Picture 2" descr="Free Trial vs Demonstration, Choosing Which One, a Helpful Guide | CommBox">
            <a:extLst>
              <a:ext uri="{FF2B5EF4-FFF2-40B4-BE49-F238E27FC236}">
                <a16:creationId xmlns:a16="http://schemas.microsoft.com/office/drawing/2014/main" id="{C7F29441-874C-4F85-92D4-7CE425C7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72" y="1165559"/>
            <a:ext cx="4800145" cy="28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6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/>
              <a:t>Delivery Management</a:t>
            </a:r>
            <a:endParaRPr lang="fr-TN" dirty="0"/>
          </a:p>
        </p:txBody>
      </p:sp>
      <p:pic>
        <p:nvPicPr>
          <p:cNvPr id="24" name="Picture 2" descr="How GPS Tracking Can Benefit Delivery Services – GPS Tracker Blog">
            <a:extLst>
              <a:ext uri="{FF2B5EF4-FFF2-40B4-BE49-F238E27FC236}">
                <a16:creationId xmlns:a16="http://schemas.microsoft.com/office/drawing/2014/main" id="{D9DC3FE3-C901-457C-9231-370866634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11" y="1370683"/>
            <a:ext cx="6248681" cy="318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7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/>
              <a:t>Claim Management</a:t>
            </a:r>
            <a:endParaRPr lang="fr-TN" dirty="0"/>
          </a:p>
        </p:txBody>
      </p:sp>
      <p:pic>
        <p:nvPicPr>
          <p:cNvPr id="3" name="Picture 2" descr="What You Need to Know About the Insurance Claims Process">
            <a:extLst>
              <a:ext uri="{FF2B5EF4-FFF2-40B4-BE49-F238E27FC236}">
                <a16:creationId xmlns:a16="http://schemas.microsoft.com/office/drawing/2014/main" id="{5276A30D-CDE6-410E-BE4E-AF32DCFC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88" y="1436849"/>
            <a:ext cx="4972704" cy="31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1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/>
              <a:t>User Management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76626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/>
              <a:t>Sale Management</a:t>
            </a:r>
            <a:endParaRPr lang="fr-TN" dirty="0"/>
          </a:p>
        </p:txBody>
      </p:sp>
      <p:pic>
        <p:nvPicPr>
          <p:cNvPr id="3" name="Picture 8" descr="4 erreurs à éviter pour booster ses ventes en ligne">
            <a:extLst>
              <a:ext uri="{FF2B5EF4-FFF2-40B4-BE49-F238E27FC236}">
                <a16:creationId xmlns:a16="http://schemas.microsoft.com/office/drawing/2014/main" id="{5A29FBCA-E5FB-4F0A-B336-A6A3CEED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18" y="1429429"/>
            <a:ext cx="6083113" cy="31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0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/>
              <a:t>Stock Management</a:t>
            </a:r>
            <a:endParaRPr lang="fr-TN" dirty="0"/>
          </a:p>
        </p:txBody>
      </p:sp>
      <p:pic>
        <p:nvPicPr>
          <p:cNvPr id="3" name="Picture 4" descr="L 'utilisation d'un logiciel:pour l'optimisation de la gestion des stocks -  Chevin - France">
            <a:extLst>
              <a:ext uri="{FF2B5EF4-FFF2-40B4-BE49-F238E27FC236}">
                <a16:creationId xmlns:a16="http://schemas.microsoft.com/office/drawing/2014/main" id="{546413FF-7263-466B-8238-306639A3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2" y="1653057"/>
            <a:ext cx="7308476" cy="25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3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 err="1"/>
              <a:t>Aisel</a:t>
            </a:r>
            <a:r>
              <a:rPr lang="fr-FR" dirty="0"/>
              <a:t> Management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6466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/>
              <a:t>Product Management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30835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 err="1"/>
              <a:t>Ads</a:t>
            </a:r>
            <a:r>
              <a:rPr lang="fr-FR" dirty="0"/>
              <a:t> Management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88829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1B3140F8-0263-4717-878B-5FBF7DF97EC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fr-FR" dirty="0"/>
              <a:t>Event Management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16296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 idx="21"/>
          </p:nvPr>
        </p:nvSpPr>
        <p:spPr>
          <a:xfrm>
            <a:off x="598022" y="493337"/>
            <a:ext cx="5483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4"/>
          </p:nvPr>
        </p:nvSpPr>
        <p:spPr>
          <a:xfrm>
            <a:off x="824710" y="15512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670332" y="170635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 idx="2"/>
          </p:nvPr>
        </p:nvSpPr>
        <p:spPr>
          <a:xfrm>
            <a:off x="5936077" y="170635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Demonstration</a:t>
            </a:r>
            <a:endParaRPr sz="2400"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5"/>
          </p:nvPr>
        </p:nvSpPr>
        <p:spPr>
          <a:xfrm>
            <a:off x="5093760" y="15512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6"/>
          </p:nvPr>
        </p:nvSpPr>
        <p:spPr>
          <a:xfrm>
            <a:off x="1670332" y="2541720"/>
            <a:ext cx="2732700" cy="838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Product presentation</a:t>
            </a:r>
            <a:endParaRPr sz="24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8"/>
          </p:nvPr>
        </p:nvSpPr>
        <p:spPr>
          <a:xfrm>
            <a:off x="824710" y="26070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title" idx="9"/>
          </p:nvPr>
        </p:nvSpPr>
        <p:spPr>
          <a:xfrm>
            <a:off x="5936077" y="27521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Marketing</a:t>
            </a:r>
            <a:endParaRPr sz="2400"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 idx="14"/>
          </p:nvPr>
        </p:nvSpPr>
        <p:spPr>
          <a:xfrm>
            <a:off x="5093760" y="26070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15"/>
          </p:nvPr>
        </p:nvSpPr>
        <p:spPr>
          <a:xfrm>
            <a:off x="1670332" y="3808000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Promise</a:t>
            </a:r>
            <a:endParaRPr sz="2400"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title" idx="17"/>
          </p:nvPr>
        </p:nvSpPr>
        <p:spPr>
          <a:xfrm>
            <a:off x="824710" y="36629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18"/>
          </p:nvPr>
        </p:nvSpPr>
        <p:spPr>
          <a:xfrm>
            <a:off x="6081422" y="381999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Conclusion</a:t>
            </a:r>
            <a:endParaRPr sz="2400" dirty="0"/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 idx="20"/>
          </p:nvPr>
        </p:nvSpPr>
        <p:spPr>
          <a:xfrm>
            <a:off x="5093760" y="36629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517451" y="3143199"/>
            <a:ext cx="3154326" cy="1088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5122" name="Picture 2" descr="▷ Le marketing digital et les réseaux sociaux : avantageux pour de nombreux  secteurs">
            <a:extLst>
              <a:ext uri="{FF2B5EF4-FFF2-40B4-BE49-F238E27FC236}">
                <a16:creationId xmlns:a16="http://schemas.microsoft.com/office/drawing/2014/main" id="{073121ED-FBA4-4303-94F7-B3ED3135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44" y="1221851"/>
            <a:ext cx="4422133" cy="294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4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7170210-0CB4-453B-99BF-8D6F4BDE1DC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85525" y="872537"/>
            <a:ext cx="3242400" cy="717300"/>
          </a:xfrm>
        </p:spPr>
        <p:txBody>
          <a:bodyPr/>
          <a:lstStyle/>
          <a:p>
            <a:r>
              <a:rPr lang="fr-FR" dirty="0"/>
              <a:t>Poster</a:t>
            </a:r>
            <a:endParaRPr lang="fr-TN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E84471-3C81-4D22-B0F7-CFBFACD1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45" y="0"/>
            <a:ext cx="34433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517451" y="3143200"/>
            <a:ext cx="2844974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026" name="Picture 2" descr="Top 10 des Produits Artisanales Tunisiens Indispensables pour Toute Maison  – Top TENS">
            <a:extLst>
              <a:ext uri="{FF2B5EF4-FFF2-40B4-BE49-F238E27FC236}">
                <a16:creationId xmlns:a16="http://schemas.microsoft.com/office/drawing/2014/main" id="{4ED23E5E-7EDD-4C45-98A5-9F7CCE03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43" y="1251116"/>
            <a:ext cx="4549715" cy="267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517451" y="3143199"/>
            <a:ext cx="3154326" cy="1088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br>
              <a:rPr lang="en" dirty="0"/>
            </a:br>
            <a:r>
              <a:rPr lang="en" dirty="0"/>
              <a:t>presentation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7A964F-AAB1-4075-AF91-A1365A8B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87" y="1389313"/>
            <a:ext cx="3599615" cy="24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836CA9E-DBFE-438D-BAD6-6591DAD513C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fr-FR" dirty="0"/>
              <a:t>Study of existing</a:t>
            </a:r>
            <a:endParaRPr lang="fr-TN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CB8E163-5ED4-4202-9D5F-EC4C924239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1" y="2965892"/>
            <a:ext cx="3485678" cy="161838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6829D07-08B5-4E94-99DF-F13B800359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31" y="767537"/>
            <a:ext cx="3449617" cy="15271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2DB3B33-6CD0-442F-9E13-DE55C3D771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31" y="2899145"/>
            <a:ext cx="3402641" cy="16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6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1170450" y="2199725"/>
            <a:ext cx="3261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No chance of shining and being recognized by local communities</a:t>
            </a:r>
          </a:p>
        </p:txBody>
      </p:sp>
      <p:sp>
        <p:nvSpPr>
          <p:cNvPr id="281" name="Google Shape;281;p38"/>
          <p:cNvSpPr txBox="1">
            <a:spLocks noGrp="1"/>
          </p:cNvSpPr>
          <p:nvPr>
            <p:ph type="subTitle" idx="3"/>
          </p:nvPr>
        </p:nvSpPr>
        <p:spPr>
          <a:xfrm>
            <a:off x="4711874" y="2199726"/>
            <a:ext cx="3261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 Tunisia, this development is still advancing so slowly and incomparable with what is happening in other more developed countries.</a:t>
            </a:r>
          </a:p>
        </p:txBody>
      </p:sp>
      <p:sp>
        <p:nvSpPr>
          <p:cNvPr id="282" name="Google Shape;282;p38"/>
          <p:cNvSpPr txBox="1">
            <a:spLocks noGrp="1"/>
          </p:cNvSpPr>
          <p:nvPr>
            <p:ph type="title" idx="4"/>
          </p:nvPr>
        </p:nvSpPr>
        <p:spPr>
          <a:xfrm>
            <a:off x="1640710" y="705300"/>
            <a:ext cx="59352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</a:t>
            </a:r>
            <a:endParaRPr dirty="0"/>
          </a:p>
        </p:txBody>
      </p:sp>
      <p:cxnSp>
        <p:nvCxnSpPr>
          <p:cNvPr id="283" name="Google Shape;283;p38"/>
          <p:cNvCxnSpPr/>
          <p:nvPr/>
        </p:nvCxnSpPr>
        <p:spPr>
          <a:xfrm>
            <a:off x="4566750" y="2199725"/>
            <a:ext cx="0" cy="1704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Présentation du réseau - Maghtech">
            <a:extLst>
              <a:ext uri="{FF2B5EF4-FFF2-40B4-BE49-F238E27FC236}">
                <a16:creationId xmlns:a16="http://schemas.microsoft.com/office/drawing/2014/main" id="{B3441389-D80C-41B0-8BBD-11328FFD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6" y="3184602"/>
            <a:ext cx="1671508" cy="167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requirment</a:t>
            </a: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1"/>
          </p:nvPr>
        </p:nvSpPr>
        <p:spPr>
          <a:xfrm>
            <a:off x="5197532" y="1828800"/>
            <a:ext cx="3022785" cy="2931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fr-FR" sz="1600" dirty="0"/>
              <a:t>Online shopping application</a:t>
            </a:r>
            <a:endParaRPr lang="en-US" sz="1600" dirty="0"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fr-FR" sz="1600" dirty="0"/>
              <a:t>100% </a:t>
            </a:r>
            <a:r>
              <a:rPr lang="fr-FR" sz="1600" dirty="0" err="1"/>
              <a:t>Tunisian</a:t>
            </a:r>
            <a:r>
              <a:rPr lang="fr-FR" sz="1600" dirty="0"/>
              <a:t> </a:t>
            </a:r>
            <a:r>
              <a:rPr lang="fr-FR" sz="1600" dirty="0" err="1"/>
              <a:t>products</a:t>
            </a:r>
            <a:r>
              <a:rPr lang="fr-FR" sz="1600" dirty="0"/>
              <a:t> </a:t>
            </a:r>
            <a:endParaRPr lang="en-US" sz="1600" dirty="0"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fr-FR" sz="1600" dirty="0"/>
              <a:t>Home </a:t>
            </a:r>
            <a:r>
              <a:rPr lang="fr-FR" sz="1600" dirty="0" err="1"/>
              <a:t>delivery</a:t>
            </a:r>
            <a:endParaRPr lang="en-US" sz="1600" dirty="0"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1600" dirty="0"/>
              <a:t>Variety of product</a:t>
            </a:r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fr-FR" sz="1600" dirty="0" err="1"/>
              <a:t>Availibility</a:t>
            </a:r>
            <a:r>
              <a:rPr lang="fr-FR" sz="1600" dirty="0"/>
              <a:t>  24/7 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074" name="Picture 2" descr="Formation conclure une vente : la découverte des besoins client">
            <a:extLst>
              <a:ext uri="{FF2B5EF4-FFF2-40B4-BE49-F238E27FC236}">
                <a16:creationId xmlns:a16="http://schemas.microsoft.com/office/drawing/2014/main" id="{72B2E747-5F0F-455A-827A-D5B87637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5820"/>
            <a:ext cx="4240755" cy="28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>
            <a:spLocks noGrp="1"/>
          </p:cNvSpPr>
          <p:nvPr>
            <p:ph type="title"/>
          </p:nvPr>
        </p:nvSpPr>
        <p:spPr>
          <a:xfrm>
            <a:off x="5472464" y="1342918"/>
            <a:ext cx="3376800" cy="109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Solution</a:t>
            </a:r>
            <a:endParaRPr dirty="0"/>
          </a:p>
        </p:txBody>
      </p:sp>
      <p:grpSp>
        <p:nvGrpSpPr>
          <p:cNvPr id="923" name="Google Shape;923;p59"/>
          <p:cNvGrpSpPr/>
          <p:nvPr/>
        </p:nvGrpSpPr>
        <p:grpSpPr>
          <a:xfrm>
            <a:off x="115669" y="1133869"/>
            <a:ext cx="5909448" cy="3144628"/>
            <a:chOff x="950637" y="1569725"/>
            <a:chExt cx="3971545" cy="2341940"/>
          </a:xfrm>
        </p:grpSpPr>
        <p:sp>
          <p:nvSpPr>
            <p:cNvPr id="924" name="Google Shape;924;p59"/>
            <p:cNvSpPr/>
            <p:nvPr/>
          </p:nvSpPr>
          <p:spPr>
            <a:xfrm>
              <a:off x="1299513" y="1569725"/>
              <a:ext cx="3292389" cy="2218569"/>
            </a:xfrm>
            <a:custGeom>
              <a:avLst/>
              <a:gdLst/>
              <a:ahLst/>
              <a:cxnLst/>
              <a:rect l="l" t="t" r="r" b="b"/>
              <a:pathLst>
                <a:path w="63127" h="42538" extrusionOk="0">
                  <a:moveTo>
                    <a:pt x="1444" y="0"/>
                  </a:moveTo>
                  <a:cubicBezTo>
                    <a:pt x="649" y="0"/>
                    <a:pt x="0" y="858"/>
                    <a:pt x="0" y="1946"/>
                  </a:cubicBezTo>
                  <a:lnTo>
                    <a:pt x="0" y="40592"/>
                  </a:lnTo>
                  <a:cubicBezTo>
                    <a:pt x="0" y="41659"/>
                    <a:pt x="649" y="42538"/>
                    <a:pt x="1444" y="42538"/>
                  </a:cubicBezTo>
                  <a:lnTo>
                    <a:pt x="61683" y="42538"/>
                  </a:lnTo>
                  <a:cubicBezTo>
                    <a:pt x="62478" y="42538"/>
                    <a:pt x="63127" y="41659"/>
                    <a:pt x="63127" y="40592"/>
                  </a:cubicBezTo>
                  <a:lnTo>
                    <a:pt x="63127" y="1946"/>
                  </a:lnTo>
                  <a:cubicBezTo>
                    <a:pt x="63127" y="858"/>
                    <a:pt x="62478" y="0"/>
                    <a:pt x="61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1430477" y="1690832"/>
              <a:ext cx="3039228" cy="1873773"/>
            </a:xfrm>
            <a:custGeom>
              <a:avLst/>
              <a:gdLst/>
              <a:ahLst/>
              <a:cxnLst/>
              <a:rect l="l" t="t" r="r" b="b"/>
              <a:pathLst>
                <a:path w="58273" h="35927" extrusionOk="0">
                  <a:moveTo>
                    <a:pt x="0" y="1"/>
                  </a:moveTo>
                  <a:lnTo>
                    <a:pt x="58272" y="1"/>
                  </a:lnTo>
                  <a:lnTo>
                    <a:pt x="58272" y="35927"/>
                  </a:lnTo>
                  <a:lnTo>
                    <a:pt x="0" y="359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950637" y="3803553"/>
              <a:ext cx="3963772" cy="108112"/>
            </a:xfrm>
            <a:custGeom>
              <a:avLst/>
              <a:gdLst/>
              <a:ahLst/>
              <a:cxnLst/>
              <a:rect l="l" t="t" r="r" b="b"/>
              <a:pathLst>
                <a:path w="85160" h="2073" extrusionOk="0">
                  <a:moveTo>
                    <a:pt x="85160" y="1"/>
                  </a:moveTo>
                  <a:lnTo>
                    <a:pt x="523" y="294"/>
                  </a:lnTo>
                  <a:cubicBezTo>
                    <a:pt x="523" y="294"/>
                    <a:pt x="0" y="1256"/>
                    <a:pt x="3725" y="2072"/>
                  </a:cubicBezTo>
                  <a:lnTo>
                    <a:pt x="81854" y="2072"/>
                  </a:lnTo>
                  <a:cubicBezTo>
                    <a:pt x="81854" y="2072"/>
                    <a:pt x="84469" y="1926"/>
                    <a:pt x="85160" y="691"/>
                  </a:cubicBezTo>
                  <a:lnTo>
                    <a:pt x="85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973025" y="3715203"/>
              <a:ext cx="3949157" cy="136431"/>
            </a:xfrm>
            <a:custGeom>
              <a:avLst/>
              <a:gdLst/>
              <a:ahLst/>
              <a:cxnLst/>
              <a:rect l="l" t="t" r="r" b="b"/>
              <a:pathLst>
                <a:path w="84846" h="2616" extrusionOk="0">
                  <a:moveTo>
                    <a:pt x="63" y="0"/>
                  </a:moveTo>
                  <a:lnTo>
                    <a:pt x="84720" y="0"/>
                  </a:lnTo>
                  <a:lnTo>
                    <a:pt x="84720" y="2176"/>
                  </a:lnTo>
                  <a:cubicBezTo>
                    <a:pt x="84720" y="2176"/>
                    <a:pt x="84846" y="2469"/>
                    <a:pt x="83842" y="2406"/>
                  </a:cubicBezTo>
                  <a:lnTo>
                    <a:pt x="859" y="2406"/>
                  </a:lnTo>
                  <a:cubicBezTo>
                    <a:pt x="859" y="2406"/>
                    <a:pt x="63" y="2616"/>
                    <a:pt x="1" y="2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4587207" y="3774085"/>
              <a:ext cx="146105" cy="15333"/>
            </a:xfrm>
            <a:custGeom>
              <a:avLst/>
              <a:gdLst/>
              <a:ahLst/>
              <a:cxnLst/>
              <a:rect l="l" t="t" r="r" b="b"/>
              <a:pathLst>
                <a:path w="3139" h="294" extrusionOk="0">
                  <a:moveTo>
                    <a:pt x="126" y="1"/>
                  </a:moveTo>
                  <a:cubicBezTo>
                    <a:pt x="63" y="1"/>
                    <a:pt x="0" y="64"/>
                    <a:pt x="0" y="147"/>
                  </a:cubicBezTo>
                  <a:cubicBezTo>
                    <a:pt x="0" y="231"/>
                    <a:pt x="63" y="294"/>
                    <a:pt x="126" y="294"/>
                  </a:cubicBezTo>
                  <a:lnTo>
                    <a:pt x="3013" y="294"/>
                  </a:lnTo>
                  <a:cubicBezTo>
                    <a:pt x="3076" y="294"/>
                    <a:pt x="3139" y="231"/>
                    <a:pt x="3139" y="147"/>
                  </a:cubicBezTo>
                  <a:cubicBezTo>
                    <a:pt x="3139" y="64"/>
                    <a:pt x="3076" y="1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2642358" y="3711425"/>
              <a:ext cx="597609" cy="69888"/>
            </a:xfrm>
            <a:custGeom>
              <a:avLst/>
              <a:gdLst/>
              <a:ahLst/>
              <a:cxnLst/>
              <a:rect l="l" t="t" r="r" b="b"/>
              <a:pathLst>
                <a:path w="11948" h="1340" extrusionOk="0">
                  <a:moveTo>
                    <a:pt x="335" y="0"/>
                  </a:moveTo>
                  <a:cubicBezTo>
                    <a:pt x="335" y="0"/>
                    <a:pt x="0" y="1088"/>
                    <a:pt x="1088" y="1193"/>
                  </a:cubicBezTo>
                  <a:lnTo>
                    <a:pt x="10901" y="1193"/>
                  </a:lnTo>
                  <a:cubicBezTo>
                    <a:pt x="10901" y="1193"/>
                    <a:pt x="11947" y="1339"/>
                    <a:pt x="11822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3243100" y="3718441"/>
              <a:ext cx="52" cy="1147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7C8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29184A74-96AE-47BB-AFCB-81C13F6A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6" y="1304121"/>
            <a:ext cx="4614447" cy="251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5D0E5E8-239B-4365-8FA8-950E8E3D55D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604400" y="684915"/>
            <a:ext cx="5935200" cy="717300"/>
          </a:xfrm>
        </p:spPr>
        <p:txBody>
          <a:bodyPr/>
          <a:lstStyle/>
          <a:p>
            <a:r>
              <a:rPr lang="fr-FR" dirty="0"/>
              <a:t>Promise</a:t>
            </a:r>
            <a:endParaRPr lang="fr-TN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2E8127BB-04EE-44DA-9457-3BE8181E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747" y="1761356"/>
            <a:ext cx="3261600" cy="2583815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sale 100% </a:t>
            </a:r>
            <a:r>
              <a:rPr lang="en-US" dirty="0" err="1"/>
              <a:t>tunisian</a:t>
            </a:r>
            <a:r>
              <a:rPr lang="en-US" dirty="0"/>
              <a:t> product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 the online sale 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loyalty 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Ensuring permanent, communication with the client</a:t>
            </a:r>
            <a:endParaRPr lang="fr-TN" dirty="0"/>
          </a:p>
        </p:txBody>
      </p:sp>
      <p:pic>
        <p:nvPicPr>
          <p:cNvPr id="6150" name="Picture 6" descr="eCommerce WordPress Themes - Perfect solution for COVID-19">
            <a:extLst>
              <a:ext uri="{FF2B5EF4-FFF2-40B4-BE49-F238E27FC236}">
                <a16:creationId xmlns:a16="http://schemas.microsoft.com/office/drawing/2014/main" id="{5D8E0EB5-9608-4C47-BB19-141CDBB3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08" y="1568009"/>
            <a:ext cx="4018391" cy="21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210</Words>
  <Application>Microsoft Office PowerPoint</Application>
  <PresentationFormat>Affichage à l'écran (16:9)</PresentationFormat>
  <Paragraphs>53</Paragraphs>
  <Slides>21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Times New Roman</vt:lpstr>
      <vt:lpstr>Didact Gothic</vt:lpstr>
      <vt:lpstr>Arial</vt:lpstr>
      <vt:lpstr>Concert One</vt:lpstr>
      <vt:lpstr>Josefin Sans</vt:lpstr>
      <vt:lpstr>Elegant Campaign by Slidesgo</vt:lpstr>
      <vt:lpstr>Consomi Tounsi</vt:lpstr>
      <vt:lpstr>TABLE OF CONTENTS</vt:lpstr>
      <vt:lpstr>Introduction</vt:lpstr>
      <vt:lpstr>Product presentation</vt:lpstr>
      <vt:lpstr>Study of existing</vt:lpstr>
      <vt:lpstr>Problematic</vt:lpstr>
      <vt:lpstr>Client requirment</vt:lpstr>
      <vt:lpstr>Solution</vt:lpstr>
      <vt:lpstr>Promise</vt:lpstr>
      <vt:lpstr>Demonstration</vt:lpstr>
      <vt:lpstr>Delivery Management</vt:lpstr>
      <vt:lpstr>Claim Management</vt:lpstr>
      <vt:lpstr>User Management</vt:lpstr>
      <vt:lpstr>Sale Management</vt:lpstr>
      <vt:lpstr>Stock Management</vt:lpstr>
      <vt:lpstr>Aisel Management</vt:lpstr>
      <vt:lpstr>Product Management</vt:lpstr>
      <vt:lpstr>Ads Management</vt:lpstr>
      <vt:lpstr>Event Management</vt:lpstr>
      <vt:lpstr>Marketing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Consomi Tounsi</dc:title>
  <dc:creator>sarra dekhili</dc:creator>
  <cp:lastModifiedBy>sarra</cp:lastModifiedBy>
  <cp:revision>14</cp:revision>
  <dcterms:modified xsi:type="dcterms:W3CDTF">2021-04-25T11:32:03Z</dcterms:modified>
</cp:coreProperties>
</file>