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B8D233"/>
    <a:srgbClr val="F8D22F"/>
    <a:srgbClr val="344529"/>
    <a:srgbClr val="2B3922"/>
    <a:srgbClr val="2E3722"/>
    <a:srgbClr val="FCF7F1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MySQL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SQL SERVER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PostgreSQL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 custLinFactNeighborX="3542" custLinFactNeighborY="-7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 custLinFactNeighborX="-2656" custLinFactNeighborY="-8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 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/>
      <dgm:spPr/>
    </dgm:pt>
    <dgm:pt modelId="{7C175B98-93F4-4D7C-BB95-1514AB879CD5}" type="pres">
      <dgm:prSet presAssocID="{40FC4FFE-8987-4A26-B7F4-8A516F18ADAE}" presName="iconRect" presStyleLbl="node1" presStyleIdx="0" presStyleCnt="1" custLinFactNeighborX="2944" custLinFactNeighborY="-19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 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/>
      <dgm:spPr/>
    </dgm:pt>
    <dgm:pt modelId="{7C175B98-93F4-4D7C-BB95-1514AB879CD5}" type="pres">
      <dgm:prSet presAssocID="{40FC4FFE-8987-4A26-B7F4-8A516F18ADAE}" presName="iconRect" presStyleLbl="node1" presStyleIdx="0" presStyleCnt="1" custLinFactNeighborX="2944" custLinFactNeighborY="-19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 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/>
      <dgm:spPr>
        <a:solidFill>
          <a:schemeClr val="accent3"/>
        </a:solidFill>
      </dgm:spPr>
    </dgm:pt>
    <dgm:pt modelId="{7C175B98-93F4-4D7C-BB95-1514AB879CD5}" type="pres">
      <dgm:prSet presAssocID="{40FC4FFE-8987-4A26-B7F4-8A516F18ADAE}" presName="iconRect" presStyleLbl="node1" presStyleIdx="0" presStyleCnt="1" custLinFactNeighborX="2944" custLinFactNeighborY="-19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 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/>
      <dgm:spPr>
        <a:solidFill>
          <a:schemeClr val="accent3"/>
        </a:solidFill>
      </dgm:spPr>
    </dgm:pt>
    <dgm:pt modelId="{7C175B98-93F4-4D7C-BB95-1514AB879CD5}" type="pres">
      <dgm:prSet presAssocID="{40FC4FFE-8987-4A26-B7F4-8A516F18ADAE}" presName="iconRect" presStyleLbl="node1" presStyleIdx="0" presStyleCnt="1" custLinFactNeighborX="2944" custLinFactNeighborY="-19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 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/>
      <dgm:spPr>
        <a:solidFill>
          <a:schemeClr val="accent4"/>
        </a:solidFill>
      </dgm:spPr>
    </dgm:pt>
    <dgm:pt modelId="{7C175B98-93F4-4D7C-BB95-1514AB879CD5}" type="pres">
      <dgm:prSet presAssocID="{40FC4FFE-8987-4A26-B7F4-8A516F18ADAE}" presName="iconRect" presStyleLbl="node1" presStyleIdx="0" presStyleCnt="1" custLinFactNeighborX="2944" custLinFactNeighborY="-19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1" u="sng" dirty="0">
              <a:solidFill>
                <a:srgbClr val="0070C0"/>
              </a:solidFill>
            </a:rPr>
            <a:t> </a:t>
          </a:r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/>
      <dgm:spPr>
        <a:solidFill>
          <a:schemeClr val="accent4"/>
        </a:solidFill>
      </dgm:spPr>
    </dgm:pt>
    <dgm:pt modelId="{7C175B98-93F4-4D7C-BB95-1514AB879CD5}" type="pres">
      <dgm:prSet presAssocID="{40FC4FFE-8987-4A26-B7F4-8A516F18ADAE}" presName="iconRect" presStyleLbl="node1" presStyleIdx="0" presStyleCnt="1" custLinFactNeighborX="2944" custLinFactNeighborY="-195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41471" y="689583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i="1" u="sng" kern="1200" dirty="0">
              <a:solidFill>
                <a:srgbClr val="0070C0"/>
              </a:solidFill>
            </a:rPr>
            <a:t>MySQL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i="1" u="sng" kern="1200" dirty="0">
              <a:solidFill>
                <a:srgbClr val="0070C0"/>
              </a:solidFill>
            </a:rPr>
            <a:t>SQL SERVER 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982736" y="688623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700" i="1" u="sng" kern="1200" dirty="0">
              <a:solidFill>
                <a:srgbClr val="0070C0"/>
              </a:solidFill>
            </a:rPr>
            <a:t>PostgreSQL</a:t>
          </a:r>
        </a:p>
      </dsp:txBody>
      <dsp:txXfrm>
        <a:off x="7041543" y="269530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93565" y="535"/>
          <a:ext cx="1064759" cy="10647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38467" y="215483"/>
          <a:ext cx="610927" cy="61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3191" y="1396942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i="1" u="sng" kern="1200" dirty="0">
              <a:solidFill>
                <a:srgbClr val="0070C0"/>
              </a:solidFill>
            </a:rPr>
            <a:t> </a:t>
          </a:r>
        </a:p>
      </dsp:txBody>
      <dsp:txXfrm>
        <a:off x="53191" y="1396942"/>
        <a:ext cx="1745507" cy="698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93565" y="535"/>
          <a:ext cx="1064759" cy="10647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38467" y="215483"/>
          <a:ext cx="610927" cy="61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3191" y="1396942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i="1" u="sng" kern="1200" dirty="0">
              <a:solidFill>
                <a:srgbClr val="0070C0"/>
              </a:solidFill>
            </a:rPr>
            <a:t> </a:t>
          </a:r>
        </a:p>
      </dsp:txBody>
      <dsp:txXfrm>
        <a:off x="53191" y="1396942"/>
        <a:ext cx="1745507" cy="698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93565" y="535"/>
          <a:ext cx="1064759" cy="1064759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38467" y="215483"/>
          <a:ext cx="610927" cy="61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3191" y="1396942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i="1" u="sng" kern="1200" dirty="0">
              <a:solidFill>
                <a:srgbClr val="0070C0"/>
              </a:solidFill>
            </a:rPr>
            <a:t> </a:t>
          </a:r>
        </a:p>
      </dsp:txBody>
      <dsp:txXfrm>
        <a:off x="53191" y="1396942"/>
        <a:ext cx="1745507" cy="6982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93565" y="535"/>
          <a:ext cx="1064759" cy="1064759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38467" y="215483"/>
          <a:ext cx="610927" cy="61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3191" y="1396942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i="1" u="sng" kern="1200" dirty="0">
              <a:solidFill>
                <a:srgbClr val="0070C0"/>
              </a:solidFill>
            </a:rPr>
            <a:t> </a:t>
          </a:r>
        </a:p>
      </dsp:txBody>
      <dsp:txXfrm>
        <a:off x="53191" y="1396942"/>
        <a:ext cx="1745507" cy="698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93565" y="535"/>
          <a:ext cx="1064759" cy="1064759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38467" y="215483"/>
          <a:ext cx="610927" cy="61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3191" y="1396942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i="1" u="sng" kern="1200" dirty="0">
              <a:solidFill>
                <a:srgbClr val="0070C0"/>
              </a:solidFill>
            </a:rPr>
            <a:t> </a:t>
          </a:r>
        </a:p>
      </dsp:txBody>
      <dsp:txXfrm>
        <a:off x="53191" y="1396942"/>
        <a:ext cx="1745507" cy="698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93565" y="535"/>
          <a:ext cx="1064759" cy="1064759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638467" y="215483"/>
          <a:ext cx="610927" cy="6109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3191" y="1396942"/>
          <a:ext cx="1745507" cy="698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i="1" u="sng" kern="1200" dirty="0">
              <a:solidFill>
                <a:srgbClr val="0070C0"/>
              </a:solidFill>
            </a:rPr>
            <a:t> </a:t>
          </a:r>
        </a:p>
      </dsp:txBody>
      <dsp:txXfrm>
        <a:off x="53191" y="1396942"/>
        <a:ext cx="1745507" cy="698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B8D233"/>
          </a:solidFill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accent3"/>
                </a:solidFill>
              </a:rPr>
              <a:t>Aymen</a:t>
            </a:r>
            <a:r>
              <a:rPr lang="en-US" sz="4400" b="1" i="1" dirty="0">
                <a:solidFill>
                  <a:schemeClr val="tx1"/>
                </a:solidFill>
              </a:rPr>
              <a:t> </a:t>
            </a:r>
            <a:r>
              <a:rPr lang="en-US" sz="4400" b="1" i="1" dirty="0">
                <a:solidFill>
                  <a:srgbClr val="5CC6D6"/>
                </a:solidFill>
              </a:rPr>
              <a:t>ben </a:t>
            </a:r>
            <a:r>
              <a:rPr lang="en-US" sz="4400" b="1" i="1" dirty="0" err="1">
                <a:solidFill>
                  <a:srgbClr val="5CC6D6"/>
                </a:solidFill>
              </a:rPr>
              <a:t>ayed</a:t>
            </a:r>
            <a:r>
              <a:rPr lang="en-US" sz="4400" b="1" i="1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833091"/>
            <a:ext cx="4775075" cy="722553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i="1" dirty="0">
                <a:solidFill>
                  <a:schemeClr val="accent4"/>
                </a:solidFill>
              </a:rPr>
              <a:t>Introduction to Databases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800" i="1" dirty="0">
                <a:solidFill>
                  <a:srgbClr val="0070C0"/>
                </a:solidFill>
              </a:rPr>
              <a:t>The three relational RDBMS :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81879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 err="1">
                <a:solidFill>
                  <a:schemeClr val="accent2"/>
                </a:solidFill>
              </a:rPr>
              <a:t>What</a:t>
            </a:r>
            <a:r>
              <a:rPr lang="fr-FR" sz="4800" dirty="0">
                <a:solidFill>
                  <a:schemeClr val="accent2"/>
                </a:solidFill>
              </a:rPr>
              <a:t> </a:t>
            </a:r>
            <a:r>
              <a:rPr lang="fr-FR" sz="4800" dirty="0" err="1">
                <a:solidFill>
                  <a:schemeClr val="accent2"/>
                </a:solidFill>
              </a:rPr>
              <a:t>is</a:t>
            </a:r>
            <a:r>
              <a:rPr lang="fr-FR" sz="4800" dirty="0">
                <a:solidFill>
                  <a:schemeClr val="accent2"/>
                </a:solidFill>
              </a:rPr>
              <a:t> MySQL ?</a:t>
            </a:r>
            <a:endParaRPr lang="en-US" sz="4800" i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349010"/>
              </p:ext>
            </p:extLst>
          </p:nvPr>
        </p:nvGraphicFramePr>
        <p:xfrm>
          <a:off x="429491" y="425845"/>
          <a:ext cx="1851891" cy="209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4F9D43-85C5-4928-B62E-B069EC3795FC}"/>
              </a:ext>
            </a:extLst>
          </p:cNvPr>
          <p:cNvSpPr/>
          <p:nvPr/>
        </p:nvSpPr>
        <p:spPr>
          <a:xfrm>
            <a:off x="1161471" y="2738275"/>
            <a:ext cx="96543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➔ MySQL is an open-source relational database management system (RDBMS) </a:t>
            </a:r>
          </a:p>
          <a:p>
            <a:r>
              <a:rPr lang="en-US" sz="2800" i="1" dirty="0"/>
              <a:t>➔ uses tables as the main component </a:t>
            </a:r>
          </a:p>
          <a:p>
            <a:r>
              <a:rPr lang="en-US" sz="2800" i="1" dirty="0"/>
              <a:t>➔ Offers less functionality than PostgreSQL.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387967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i="1" u="sng" dirty="0" err="1">
                <a:solidFill>
                  <a:schemeClr val="accent2"/>
                </a:solidFill>
              </a:rPr>
              <a:t>Features</a:t>
            </a:r>
            <a:r>
              <a:rPr lang="fr-FR" sz="4800" i="1" u="sng" dirty="0">
                <a:solidFill>
                  <a:schemeClr val="accent2"/>
                </a:solidFill>
              </a:rPr>
              <a:t> OF MySQL </a:t>
            </a:r>
            <a:endParaRPr lang="en-US" sz="4800" i="1" dirty="0">
              <a:solidFill>
                <a:schemeClr val="accent2"/>
              </a:solidFill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491" y="425845"/>
          <a:ext cx="1851891" cy="209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4F9D43-85C5-4928-B62E-B069EC3795FC}"/>
              </a:ext>
            </a:extLst>
          </p:cNvPr>
          <p:cNvSpPr/>
          <p:nvPr/>
        </p:nvSpPr>
        <p:spPr>
          <a:xfrm>
            <a:off x="1161471" y="2738275"/>
            <a:ext cx="96543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●</a:t>
            </a:r>
            <a:r>
              <a:rPr lang="en-US" sz="2800" dirty="0"/>
              <a:t> Security and authentication </a:t>
            </a:r>
          </a:p>
          <a:p>
            <a:r>
              <a:rPr lang="fr-FR" sz="2800" dirty="0"/>
              <a:t>●</a:t>
            </a:r>
            <a:r>
              <a:rPr lang="en-US" sz="2800" dirty="0"/>
              <a:t> Client server execution and remote database access </a:t>
            </a:r>
          </a:p>
          <a:p>
            <a:r>
              <a:rPr lang="fr-FR" sz="2800" dirty="0"/>
              <a:t>●</a:t>
            </a:r>
            <a:r>
              <a:rPr lang="en-US" sz="2800" dirty="0"/>
              <a:t> Embedded SQL </a:t>
            </a:r>
          </a:p>
          <a:p>
            <a:r>
              <a:rPr lang="fr-FR" sz="2800" dirty="0"/>
              <a:t>●</a:t>
            </a:r>
            <a:r>
              <a:rPr lang="en-US" sz="2800" dirty="0"/>
              <a:t> Transaction Control Language...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340639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 err="1">
                <a:solidFill>
                  <a:schemeClr val="accent3"/>
                </a:solidFill>
              </a:rPr>
              <a:t>What</a:t>
            </a:r>
            <a:r>
              <a:rPr lang="fr-FR" sz="4800" dirty="0">
                <a:solidFill>
                  <a:schemeClr val="accent3"/>
                </a:solidFill>
              </a:rPr>
              <a:t> </a:t>
            </a:r>
            <a:r>
              <a:rPr lang="fr-FR" sz="4800" dirty="0" err="1">
                <a:solidFill>
                  <a:schemeClr val="accent3"/>
                </a:solidFill>
              </a:rPr>
              <a:t>is</a:t>
            </a:r>
            <a:r>
              <a:rPr lang="fr-FR" sz="4800" dirty="0">
                <a:solidFill>
                  <a:schemeClr val="accent3"/>
                </a:solidFill>
              </a:rPr>
              <a:t> SQL Server ?</a:t>
            </a:r>
            <a:endParaRPr lang="en-US" sz="4800" i="1" dirty="0">
              <a:solidFill>
                <a:schemeClr val="accent3"/>
              </a:solidFill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73102"/>
              </p:ext>
            </p:extLst>
          </p:nvPr>
        </p:nvGraphicFramePr>
        <p:xfrm>
          <a:off x="429491" y="425845"/>
          <a:ext cx="1851891" cy="209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4F9D43-85C5-4928-B62E-B069EC3795FC}"/>
              </a:ext>
            </a:extLst>
          </p:cNvPr>
          <p:cNvSpPr/>
          <p:nvPr/>
        </p:nvSpPr>
        <p:spPr>
          <a:xfrm>
            <a:off x="1161471" y="2738275"/>
            <a:ext cx="96543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➔ </a:t>
            </a:r>
            <a:r>
              <a:rPr lang="fr-FR" sz="2800" dirty="0"/>
              <a:t>A </a:t>
            </a:r>
            <a:r>
              <a:rPr lang="fr-FR" sz="2800" dirty="0" err="1"/>
              <a:t>Relational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r>
              <a:rPr lang="fr-FR" sz="2800" dirty="0"/>
              <a:t> Management System (RDBM) </a:t>
            </a:r>
          </a:p>
          <a:p>
            <a:r>
              <a:rPr lang="en-US" sz="2800" dirty="0"/>
              <a:t>➔ Developed and operated by Microsoft.</a:t>
            </a:r>
          </a:p>
          <a:p>
            <a:r>
              <a:rPr lang="en-US" sz="2800" dirty="0"/>
              <a:t>➔ It’s manages and performs all the database operations.</a:t>
            </a:r>
          </a:p>
          <a:p>
            <a:r>
              <a:rPr lang="en-US" sz="2800" dirty="0"/>
              <a:t>➔ It has both command-line and GUI(Graphical User Interface)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352097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 err="1">
                <a:solidFill>
                  <a:schemeClr val="accent3"/>
                </a:solidFill>
              </a:rPr>
              <a:t>Features</a:t>
            </a:r>
            <a:r>
              <a:rPr lang="fr-FR" sz="4800" dirty="0">
                <a:solidFill>
                  <a:schemeClr val="accent3"/>
                </a:solidFill>
              </a:rPr>
              <a:t> OF SQL Server:</a:t>
            </a:r>
            <a:endParaRPr lang="en-US" sz="4800" i="1" dirty="0">
              <a:solidFill>
                <a:schemeClr val="accent3"/>
              </a:solidFill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491" y="425845"/>
          <a:ext cx="1851891" cy="209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4F9D43-85C5-4928-B62E-B069EC3795FC}"/>
              </a:ext>
            </a:extLst>
          </p:cNvPr>
          <p:cNvSpPr/>
          <p:nvPr/>
        </p:nvSpPr>
        <p:spPr>
          <a:xfrm>
            <a:off x="1161471" y="2738275"/>
            <a:ext cx="96543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●</a:t>
            </a:r>
            <a:r>
              <a:rPr lang="en-US" sz="2800" dirty="0"/>
              <a:t> High availability management. </a:t>
            </a:r>
          </a:p>
          <a:p>
            <a:r>
              <a:rPr lang="fr-FR" sz="2800" dirty="0"/>
              <a:t>●</a:t>
            </a:r>
            <a:r>
              <a:rPr lang="en-US" sz="2800" dirty="0"/>
              <a:t> Support for geographic data. </a:t>
            </a:r>
          </a:p>
          <a:p>
            <a:r>
              <a:rPr lang="fr-FR" sz="2800" dirty="0"/>
              <a:t>●</a:t>
            </a:r>
            <a:r>
              <a:rPr lang="en-US" sz="2800" dirty="0"/>
              <a:t> Centralized management and deployment of   multiple instances and applications from a single point of control… </a:t>
            </a:r>
          </a:p>
          <a:p>
            <a:r>
              <a:rPr lang="fr-FR" sz="2800" dirty="0"/>
              <a:t>●</a:t>
            </a:r>
            <a:r>
              <a:rPr lang="en-US" sz="2800" dirty="0"/>
              <a:t> Programmability...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3443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 err="1">
                <a:solidFill>
                  <a:schemeClr val="accent4"/>
                </a:solidFill>
              </a:rPr>
              <a:t>What</a:t>
            </a:r>
            <a:r>
              <a:rPr lang="fr-FR" sz="4800" dirty="0">
                <a:solidFill>
                  <a:schemeClr val="accent4"/>
                </a:solidFill>
              </a:rPr>
              <a:t> </a:t>
            </a:r>
            <a:r>
              <a:rPr lang="fr-FR" sz="4800" dirty="0" err="1">
                <a:solidFill>
                  <a:schemeClr val="accent4"/>
                </a:solidFill>
              </a:rPr>
              <a:t>is</a:t>
            </a:r>
            <a:r>
              <a:rPr lang="fr-FR" sz="4800" dirty="0">
                <a:solidFill>
                  <a:schemeClr val="accent4"/>
                </a:solidFill>
              </a:rPr>
              <a:t> PostgreSQL ?</a:t>
            </a:r>
            <a:endParaRPr lang="en-US" sz="4800" i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171965"/>
              </p:ext>
            </p:extLst>
          </p:nvPr>
        </p:nvGraphicFramePr>
        <p:xfrm>
          <a:off x="429491" y="425845"/>
          <a:ext cx="1851891" cy="209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4F9D43-85C5-4928-B62E-B069EC3795FC}"/>
              </a:ext>
            </a:extLst>
          </p:cNvPr>
          <p:cNvSpPr/>
          <p:nvPr/>
        </p:nvSpPr>
        <p:spPr>
          <a:xfrm>
            <a:off x="1198417" y="2521526"/>
            <a:ext cx="96543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➔ An </a:t>
            </a:r>
            <a:r>
              <a:rPr lang="fr-FR" sz="2800" dirty="0" err="1"/>
              <a:t>advanced</a:t>
            </a:r>
            <a:r>
              <a:rPr lang="fr-FR" sz="2800" dirty="0"/>
              <a:t>, </a:t>
            </a:r>
            <a:r>
              <a:rPr lang="fr-FR" sz="2800" dirty="0" err="1"/>
              <a:t>enterprise</a:t>
            </a:r>
            <a:r>
              <a:rPr lang="fr-FR" sz="2800" dirty="0"/>
              <a:t>-class, and open-source </a:t>
            </a:r>
            <a:r>
              <a:rPr lang="fr-FR" sz="2800" dirty="0" err="1"/>
              <a:t>relational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r>
              <a:rPr lang="fr-FR" sz="2800" dirty="0"/>
              <a:t> system </a:t>
            </a:r>
          </a:p>
          <a:p>
            <a:r>
              <a:rPr lang="fr-FR" sz="2800" dirty="0"/>
              <a:t>➔ A </a:t>
            </a:r>
            <a:r>
              <a:rPr lang="fr-FR" sz="2800" dirty="0" err="1"/>
              <a:t>highly</a:t>
            </a:r>
            <a:r>
              <a:rPr lang="fr-FR" sz="2800" dirty="0"/>
              <a:t> stable </a:t>
            </a:r>
            <a:r>
              <a:rPr lang="fr-FR" sz="2800" dirty="0" err="1"/>
              <a:t>database</a:t>
            </a:r>
            <a:r>
              <a:rPr lang="fr-FR" sz="2800" dirty="0"/>
              <a:t> </a:t>
            </a:r>
          </a:p>
          <a:p>
            <a:r>
              <a:rPr lang="fr-FR" sz="2800" dirty="0"/>
              <a:t>➔ </a:t>
            </a:r>
            <a:r>
              <a:rPr lang="fr-FR" sz="2800" dirty="0" err="1"/>
              <a:t>used</a:t>
            </a:r>
            <a:r>
              <a:rPr lang="fr-FR" sz="2800" dirty="0"/>
              <a:t> as a </a:t>
            </a:r>
            <a:r>
              <a:rPr lang="fr-FR" sz="2800" dirty="0" err="1"/>
              <a:t>primary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r>
              <a:rPr lang="fr-FR" sz="2800" dirty="0"/>
              <a:t> for </a:t>
            </a:r>
            <a:r>
              <a:rPr lang="fr-FR" sz="2800" dirty="0" err="1"/>
              <a:t>many</a:t>
            </a:r>
            <a:r>
              <a:rPr lang="fr-FR" sz="2800" dirty="0"/>
              <a:t> web applications </a:t>
            </a:r>
          </a:p>
          <a:p>
            <a:r>
              <a:rPr lang="fr-FR" sz="2800" dirty="0"/>
              <a:t>➔ General </a:t>
            </a:r>
            <a:r>
              <a:rPr lang="fr-FR" sz="2800" dirty="0" err="1"/>
              <a:t>purpose</a:t>
            </a:r>
            <a:r>
              <a:rPr lang="fr-FR" sz="2800" dirty="0"/>
              <a:t> transaction </a:t>
            </a:r>
            <a:r>
              <a:rPr lang="fr-FR" sz="2800" dirty="0" err="1"/>
              <a:t>database</a:t>
            </a:r>
            <a:r>
              <a:rPr lang="fr-FR" sz="2800" dirty="0"/>
              <a:t> </a:t>
            </a:r>
          </a:p>
          <a:p>
            <a:r>
              <a:rPr lang="fr-FR" sz="2800" dirty="0"/>
              <a:t>➔ </a:t>
            </a:r>
            <a:r>
              <a:rPr lang="fr-FR" sz="2800" dirty="0" err="1"/>
              <a:t>Language</a:t>
            </a:r>
            <a:r>
              <a:rPr lang="fr-FR" sz="2800" dirty="0"/>
              <a:t> support : Python ,Java ,JavaScript (Node.js)...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237367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fr-FR" sz="4800" dirty="0" err="1">
                <a:solidFill>
                  <a:schemeClr val="accent4"/>
                </a:solidFill>
              </a:rPr>
              <a:t>Features</a:t>
            </a:r>
            <a:r>
              <a:rPr lang="fr-FR" sz="4800" dirty="0">
                <a:solidFill>
                  <a:schemeClr val="accent4"/>
                </a:solidFill>
              </a:rPr>
              <a:t> OF PostgreSQL :</a:t>
            </a:r>
            <a:endParaRPr lang="en-US" sz="4800" i="1" dirty="0">
              <a:solidFill>
                <a:schemeClr val="accent4"/>
              </a:solidFill>
            </a:endParaRP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9491" y="425845"/>
          <a:ext cx="1851891" cy="2095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B4F9D43-85C5-4928-B62E-B069EC3795FC}"/>
              </a:ext>
            </a:extLst>
          </p:cNvPr>
          <p:cNvSpPr/>
          <p:nvPr/>
        </p:nvSpPr>
        <p:spPr>
          <a:xfrm>
            <a:off x="1161471" y="2738275"/>
            <a:ext cx="96543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● can run </a:t>
            </a:r>
            <a:r>
              <a:rPr lang="fr-FR" sz="2800" dirty="0" err="1"/>
              <a:t>dynamic</a:t>
            </a:r>
            <a:r>
              <a:rPr lang="fr-FR" sz="2800" dirty="0"/>
              <a:t> </a:t>
            </a:r>
            <a:r>
              <a:rPr lang="fr-FR" sz="2800" dirty="0" err="1"/>
              <a:t>websites</a:t>
            </a:r>
            <a:r>
              <a:rPr lang="fr-FR" sz="2800" dirty="0"/>
              <a:t> and web apps as a LAMP stack option. </a:t>
            </a:r>
          </a:p>
          <a:p>
            <a:r>
              <a:rPr lang="fr-FR" sz="2800" dirty="0"/>
              <a:t>● </a:t>
            </a:r>
            <a:r>
              <a:rPr lang="fr-FR" sz="2800" dirty="0" err="1"/>
              <a:t>freely</a:t>
            </a:r>
            <a:r>
              <a:rPr lang="fr-FR" sz="2800" dirty="0"/>
              <a:t> </a:t>
            </a:r>
            <a:r>
              <a:rPr lang="fr-FR" sz="2800" dirty="0" err="1"/>
              <a:t>available</a:t>
            </a:r>
            <a:r>
              <a:rPr lang="fr-FR" sz="2800" dirty="0"/>
              <a:t> </a:t>
            </a:r>
            <a:r>
              <a:rPr lang="fr-FR" sz="2800" dirty="0" err="1"/>
              <a:t>under</a:t>
            </a:r>
            <a:r>
              <a:rPr lang="fr-FR" sz="2800" dirty="0"/>
              <a:t> an open source </a:t>
            </a:r>
            <a:r>
              <a:rPr lang="fr-FR" sz="2800" dirty="0" err="1"/>
              <a:t>license</a:t>
            </a:r>
            <a:r>
              <a:rPr lang="fr-FR" sz="2800" dirty="0"/>
              <a:t> </a:t>
            </a:r>
          </a:p>
          <a:p>
            <a:r>
              <a:rPr lang="fr-FR" sz="2800" dirty="0"/>
              <a:t>● </a:t>
            </a:r>
            <a:r>
              <a:rPr lang="fr-FR" sz="2800" dirty="0" err="1"/>
              <a:t>Asynchronous</a:t>
            </a:r>
            <a:r>
              <a:rPr lang="fr-FR" sz="2800" dirty="0"/>
              <a:t> </a:t>
            </a:r>
            <a:r>
              <a:rPr lang="fr-FR" sz="2800" dirty="0" err="1"/>
              <a:t>replication</a:t>
            </a:r>
            <a:r>
              <a:rPr lang="fr-FR" sz="2800" dirty="0"/>
              <a:t>... </a:t>
            </a:r>
          </a:p>
          <a:p>
            <a:r>
              <a:rPr lang="fr-FR" sz="2800" dirty="0"/>
              <a:t>● Table </a:t>
            </a:r>
            <a:r>
              <a:rPr lang="fr-FR" sz="2800" dirty="0" err="1"/>
              <a:t>inheritance</a:t>
            </a:r>
            <a:r>
              <a:rPr lang="fr-FR" sz="2800" dirty="0"/>
              <a:t> </a:t>
            </a:r>
          </a:p>
          <a:p>
            <a:r>
              <a:rPr lang="fr-FR" sz="2800" dirty="0"/>
              <a:t>● </a:t>
            </a:r>
            <a:r>
              <a:rPr lang="fr-FR" sz="2800" dirty="0" err="1"/>
              <a:t>Sophisticated</a:t>
            </a:r>
            <a:r>
              <a:rPr lang="fr-FR" sz="2800" dirty="0"/>
              <a:t> </a:t>
            </a:r>
            <a:r>
              <a:rPr lang="fr-FR" sz="2800" dirty="0" err="1"/>
              <a:t>locking</a:t>
            </a:r>
            <a:r>
              <a:rPr lang="fr-FR" sz="2800" dirty="0"/>
              <a:t> </a:t>
            </a:r>
            <a:r>
              <a:rPr lang="fr-FR" sz="2800" dirty="0" err="1"/>
              <a:t>mechanism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420009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i="1" dirty="0">
                <a:solidFill>
                  <a:schemeClr val="accent2"/>
                </a:solidFill>
              </a:rPr>
              <a:t>PostgreSQL vs. MySQL vs SQL Server</a:t>
            </a:r>
            <a:endParaRPr lang="en-US" sz="4800" i="1" dirty="0">
              <a:solidFill>
                <a:schemeClr val="accent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A9EA5D-D94B-4FFB-BD97-EAB653A8B6BF}"/>
              </a:ext>
            </a:extLst>
          </p:cNvPr>
          <p:cNvSpPr/>
          <p:nvPr/>
        </p:nvSpPr>
        <p:spPr>
          <a:xfrm>
            <a:off x="1902691" y="1678049"/>
            <a:ext cx="484908" cy="5109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0F226C5-6FC2-46A2-BFC2-80B7AB4D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81" y="1782618"/>
            <a:ext cx="10058400" cy="43226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i="1" dirty="0"/>
              <a:t>     * </a:t>
            </a:r>
            <a:r>
              <a:rPr lang="fr-FR" b="1" i="1" u="sng" dirty="0"/>
              <a:t>PostgreSQL</a:t>
            </a:r>
            <a:r>
              <a:rPr lang="fr-FR" i="1" dirty="0"/>
              <a:t> </a:t>
            </a:r>
          </a:p>
          <a:p>
            <a:pPr marL="274320" lvl="1" indent="0">
              <a:buNone/>
            </a:pPr>
            <a:r>
              <a:rPr lang="fr-FR" i="1" dirty="0"/>
              <a:t>        ● </a:t>
            </a:r>
            <a:r>
              <a:rPr lang="fr-FR" i="1" dirty="0" err="1"/>
              <a:t>Available</a:t>
            </a:r>
            <a:r>
              <a:rPr lang="fr-FR" i="1" dirty="0"/>
              <a:t> as free and open source software in </a:t>
            </a:r>
            <a:r>
              <a:rPr lang="fr-FR" i="1" dirty="0" err="1"/>
              <a:t>perpetuity</a:t>
            </a:r>
            <a:r>
              <a:rPr lang="fr-FR" i="1" dirty="0"/>
              <a:t> </a:t>
            </a:r>
          </a:p>
          <a:p>
            <a:pPr marL="274320" lvl="1" indent="0">
              <a:buNone/>
            </a:pPr>
            <a:r>
              <a:rPr lang="fr-FR" i="1" dirty="0"/>
              <a:t>        ● An </a:t>
            </a:r>
            <a:r>
              <a:rPr lang="fr-FR" i="1" dirty="0" err="1"/>
              <a:t>object-relational</a:t>
            </a:r>
            <a:r>
              <a:rPr lang="fr-FR" i="1" dirty="0"/>
              <a:t> </a:t>
            </a:r>
            <a:r>
              <a:rPr lang="fr-FR" i="1" dirty="0" err="1"/>
              <a:t>database</a:t>
            </a:r>
            <a:r>
              <a:rPr lang="fr-FR" i="1" dirty="0"/>
              <a:t> management system. </a:t>
            </a:r>
          </a:p>
          <a:p>
            <a:pPr marL="274320" lvl="1" indent="0">
              <a:buNone/>
            </a:pPr>
            <a:r>
              <a:rPr lang="fr-FR" i="1" dirty="0"/>
              <a:t>        ● More </a:t>
            </a:r>
            <a:r>
              <a:rPr lang="fr-FR" i="1" dirty="0" err="1"/>
              <a:t>advanced</a:t>
            </a:r>
            <a:r>
              <a:rPr lang="fr-FR" i="1" dirty="0"/>
              <a:t> and </a:t>
            </a:r>
            <a:r>
              <a:rPr lang="fr-FR" i="1" dirty="0" err="1"/>
              <a:t>Highly</a:t>
            </a:r>
            <a:r>
              <a:rPr lang="fr-FR" i="1" dirty="0"/>
              <a:t> extensible. </a:t>
            </a:r>
          </a:p>
          <a:p>
            <a:pPr marL="274320" lvl="1" indent="0">
              <a:buNone/>
            </a:pPr>
            <a:r>
              <a:rPr lang="fr-FR" i="1" dirty="0"/>
              <a:t>        ● </a:t>
            </a:r>
            <a:r>
              <a:rPr lang="fr-FR" i="1" dirty="0" err="1"/>
              <a:t>Provides</a:t>
            </a:r>
            <a:r>
              <a:rPr lang="fr-FR" i="1" dirty="0"/>
              <a:t> online backup. </a:t>
            </a:r>
          </a:p>
          <a:p>
            <a:pPr marL="274320" lvl="1" indent="0">
              <a:buNone/>
            </a:pPr>
            <a:r>
              <a:rPr lang="fr-FR" i="1" dirty="0"/>
              <a:t>        ● Most </a:t>
            </a:r>
            <a:r>
              <a:rPr lang="fr-FR" i="1" dirty="0" err="1"/>
              <a:t>advanced</a:t>
            </a:r>
            <a:r>
              <a:rPr lang="fr-FR" i="1" dirty="0"/>
              <a:t> open source </a:t>
            </a:r>
            <a:r>
              <a:rPr lang="fr-FR" i="1" dirty="0" err="1"/>
              <a:t>database</a:t>
            </a:r>
            <a:r>
              <a:rPr lang="fr-FR" i="1" dirty="0"/>
              <a:t>. </a:t>
            </a:r>
          </a:p>
          <a:p>
            <a:pPr marL="274320" lvl="1" indent="0">
              <a:buNone/>
            </a:pPr>
            <a:r>
              <a:rPr lang="fr-FR" i="1" dirty="0"/>
              <a:t>        ● PostgreSQL </a:t>
            </a:r>
            <a:r>
              <a:rPr lang="fr-FR" i="1" dirty="0" err="1"/>
              <a:t>does</a:t>
            </a:r>
            <a:r>
              <a:rPr lang="fr-FR" i="1" dirty="0"/>
              <a:t> not have a native data type for </a:t>
            </a:r>
            <a:r>
              <a:rPr lang="fr-FR" i="1" dirty="0" err="1"/>
              <a:t>geographic</a:t>
            </a:r>
            <a:r>
              <a:rPr lang="fr-FR" i="1" dirty="0"/>
              <a:t> data. </a:t>
            </a:r>
          </a:p>
          <a:p>
            <a:pPr marL="0" indent="0">
              <a:buNone/>
            </a:pPr>
            <a:r>
              <a:rPr lang="fr-FR" i="1" dirty="0"/>
              <a:t>     * </a:t>
            </a:r>
            <a:r>
              <a:rPr lang="fr-FR" b="1" i="1" u="sng" dirty="0"/>
              <a:t>MySQL</a:t>
            </a:r>
            <a:r>
              <a:rPr lang="fr-FR" i="1" u="sng" dirty="0"/>
              <a:t> </a:t>
            </a:r>
            <a:r>
              <a:rPr lang="fr-FR" i="1" dirty="0"/>
              <a:t>: </a:t>
            </a:r>
          </a:p>
          <a:p>
            <a:pPr marL="274320" lvl="1" indent="0">
              <a:buNone/>
            </a:pPr>
            <a:r>
              <a:rPr lang="fr-FR" i="1" dirty="0"/>
              <a:t>        ● </a:t>
            </a:r>
            <a:r>
              <a:rPr lang="fr-FR" sz="1400" i="1" dirty="0"/>
              <a:t>A </a:t>
            </a:r>
            <a:r>
              <a:rPr lang="fr-FR" sz="1400" i="1" dirty="0" err="1"/>
              <a:t>relational</a:t>
            </a:r>
            <a:r>
              <a:rPr lang="fr-FR" sz="1400" i="1" dirty="0"/>
              <a:t> </a:t>
            </a:r>
            <a:r>
              <a:rPr lang="fr-FR" sz="1400" i="1" dirty="0" err="1"/>
              <a:t>database</a:t>
            </a:r>
            <a:r>
              <a:rPr lang="fr-FR" sz="1400" i="1" dirty="0"/>
              <a:t> management system. </a:t>
            </a:r>
          </a:p>
          <a:p>
            <a:pPr marL="274320" lvl="1" indent="0">
              <a:buNone/>
            </a:pPr>
            <a:r>
              <a:rPr lang="fr-FR" sz="1400" i="1" dirty="0"/>
              <a:t>        ● Most </a:t>
            </a:r>
            <a:r>
              <a:rPr lang="fr-FR" sz="1400" i="1" dirty="0" err="1"/>
              <a:t>popular</a:t>
            </a:r>
            <a:r>
              <a:rPr lang="fr-FR" sz="1400" i="1" dirty="0"/>
              <a:t> open source </a:t>
            </a:r>
            <a:r>
              <a:rPr lang="fr-FR" sz="1400" i="1" dirty="0" err="1"/>
              <a:t>database</a:t>
            </a:r>
            <a:r>
              <a:rPr lang="fr-FR" sz="1400" i="1" dirty="0"/>
              <a:t> </a:t>
            </a:r>
          </a:p>
          <a:p>
            <a:pPr marL="274320" lvl="1" indent="0">
              <a:buNone/>
            </a:pPr>
            <a:r>
              <a:rPr lang="fr-FR" sz="1400" i="1" dirty="0"/>
              <a:t>        ● Not extensible.</a:t>
            </a:r>
          </a:p>
          <a:p>
            <a:pPr marL="274320" lvl="1" indent="0">
              <a:buNone/>
            </a:pPr>
            <a:r>
              <a:rPr lang="en-US" i="1" dirty="0"/>
              <a:t>* </a:t>
            </a:r>
            <a:r>
              <a:rPr lang="en-US" b="1" i="1" u="sng" dirty="0" err="1"/>
              <a:t>SQl</a:t>
            </a:r>
            <a:r>
              <a:rPr lang="en-US" b="1" i="1" u="sng" dirty="0"/>
              <a:t> Server </a:t>
            </a:r>
            <a:r>
              <a:rPr lang="en-US" i="1" dirty="0"/>
              <a:t>:</a:t>
            </a:r>
          </a:p>
          <a:p>
            <a:pPr marL="274320" lvl="1" indent="0">
              <a:buNone/>
            </a:pPr>
            <a:r>
              <a:rPr lang="en-US" i="1" dirty="0"/>
              <a:t>         ● </a:t>
            </a:r>
            <a:r>
              <a:rPr lang="en-US" sz="1400" i="1" dirty="0"/>
              <a:t>Available through commercial license and can be licensed on a per-core model or server and client access level (CAL) model.</a:t>
            </a:r>
          </a:p>
          <a:p>
            <a:pPr marL="274320" lvl="1" indent="0">
              <a:buNone/>
            </a:pPr>
            <a:r>
              <a:rPr lang="en-US" sz="1400" i="1" dirty="0"/>
              <a:t>          ● use a variant of Structured Query Language (SQL) called T-SQL (for Transact-SQL) </a:t>
            </a:r>
          </a:p>
          <a:p>
            <a:pPr marL="274320" lvl="1" indent="0">
              <a:buNone/>
            </a:pPr>
            <a:r>
              <a:rPr lang="en-US" sz="1400" i="1" dirty="0"/>
              <a:t>          ● SQL Server has the geography data type for storing geographic spatial data. </a:t>
            </a:r>
          </a:p>
          <a:p>
            <a:pPr marL="274320" lvl="1" indent="0">
              <a:buNone/>
            </a:pPr>
            <a:r>
              <a:rPr lang="en-US" sz="1400" i="1" dirty="0"/>
              <a:t>          ● easy to use and reliable, with strong .NET compatibility.</a:t>
            </a:r>
            <a:endParaRPr lang="fr-FR" sz="1400"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BB6F50-7D0E-408D-9531-8AEDD4B5F07B}"/>
              </a:ext>
            </a:extLst>
          </p:cNvPr>
          <p:cNvSpPr/>
          <p:nvPr/>
        </p:nvSpPr>
        <p:spPr>
          <a:xfrm>
            <a:off x="1818567" y="3455224"/>
            <a:ext cx="305463" cy="344719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" r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5450A-1F49-419B-B09D-D594D9312D8B}"/>
              </a:ext>
            </a:extLst>
          </p:cNvPr>
          <p:cNvSpPr/>
          <p:nvPr/>
        </p:nvSpPr>
        <p:spPr>
          <a:xfrm>
            <a:off x="1992413" y="4496623"/>
            <a:ext cx="305463" cy="34471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90344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{433443FB-61A0-4D99-A825-582C49B11269}tf78438558_win32</Template>
  <TotalTime>60</TotalTime>
  <Words>405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Garamond</vt:lpstr>
      <vt:lpstr>SavonVTI</vt:lpstr>
      <vt:lpstr>Aymen ben ayed </vt:lpstr>
      <vt:lpstr>The three relational RDBMS :</vt:lpstr>
      <vt:lpstr>What is MySQL ?</vt:lpstr>
      <vt:lpstr>Features OF MySQL </vt:lpstr>
      <vt:lpstr>What is SQL Server ?</vt:lpstr>
      <vt:lpstr>Features OF SQL Server:</vt:lpstr>
      <vt:lpstr>What is PostgreSQL ?</vt:lpstr>
      <vt:lpstr>Features OF PostgreSQL :</vt:lpstr>
      <vt:lpstr>PostgreSQL vs. MySQL vs SQL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Aymen ben ayed </dc:title>
  <dc:creator>Aymen Ben Mohamed</dc:creator>
  <cp:lastModifiedBy>Aymen Ben Mohamed</cp:lastModifiedBy>
  <cp:revision>1</cp:revision>
  <dcterms:created xsi:type="dcterms:W3CDTF">2021-03-24T21:30:01Z</dcterms:created>
  <dcterms:modified xsi:type="dcterms:W3CDTF">2021-03-24T22:30:02Z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