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58" r:id="rId4"/>
    <p:sldId id="259"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29BA7F98-4FDA-40F8-8812-D9B52574F403}">
          <p14:sldIdLst>
            <p14:sldId id="256"/>
            <p14:sldId id="260"/>
            <p14:sldId id="258"/>
            <p14:sldId id="259"/>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636690-BA41-444A-B1F9-584CDD5D46D6}"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fr-FR"/>
        </a:p>
      </dgm:t>
    </dgm:pt>
    <dgm:pt modelId="{719760F1-5811-4C4B-9725-28D5954AD08C}">
      <dgm:prSet phldrT="[Texte]"/>
      <dgm:spPr/>
      <dgm:t>
        <a:bodyPr/>
        <a:lstStyle/>
        <a:p>
          <a:r>
            <a:rPr lang="en-US" b="0" i="0" dirty="0">
              <a:solidFill>
                <a:schemeClr val="accent2">
                  <a:lumMod val="50000"/>
                </a:schemeClr>
              </a:solidFill>
              <a:effectLst/>
              <a:latin typeface="Arial" panose="020B0604020202020204" pitchFamily="34" charset="0"/>
            </a:rPr>
            <a:t>We can summarize these steps as follows :</a:t>
          </a:r>
          <a:endParaRPr lang="fr-FR" dirty="0"/>
        </a:p>
      </dgm:t>
    </dgm:pt>
    <dgm:pt modelId="{2CF99DA4-3856-4C6D-812E-AE07374B121F}" type="parTrans" cxnId="{CEC36F72-7B22-4F96-9426-203A7175F732}">
      <dgm:prSet/>
      <dgm:spPr/>
      <dgm:t>
        <a:bodyPr/>
        <a:lstStyle/>
        <a:p>
          <a:endParaRPr lang="fr-FR"/>
        </a:p>
      </dgm:t>
    </dgm:pt>
    <dgm:pt modelId="{ABA3D4A0-BFF5-440D-9D66-3E18D309E8EB}" type="sibTrans" cxnId="{CEC36F72-7B22-4F96-9426-203A7175F732}">
      <dgm:prSet/>
      <dgm:spPr/>
      <dgm:t>
        <a:bodyPr/>
        <a:lstStyle/>
        <a:p>
          <a:endParaRPr lang="fr-FR"/>
        </a:p>
      </dgm:t>
    </dgm:pt>
    <dgm:pt modelId="{4E796639-5FB1-4E01-8995-91C1941E8781}" type="pres">
      <dgm:prSet presAssocID="{43636690-BA41-444A-B1F9-584CDD5D46D6}" presName="Name0" presStyleCnt="0">
        <dgm:presLayoutVars>
          <dgm:dir/>
          <dgm:animLvl val="lvl"/>
          <dgm:resizeHandles val="exact"/>
        </dgm:presLayoutVars>
      </dgm:prSet>
      <dgm:spPr/>
    </dgm:pt>
    <dgm:pt modelId="{BEF9B57A-EB04-4AA3-81CC-6A89B1166899}" type="pres">
      <dgm:prSet presAssocID="{43636690-BA41-444A-B1F9-584CDD5D46D6}" presName="dummy" presStyleCnt="0"/>
      <dgm:spPr/>
    </dgm:pt>
    <dgm:pt modelId="{2D33D2C0-2CD7-4BF8-89F0-DD927094A3A4}" type="pres">
      <dgm:prSet presAssocID="{43636690-BA41-444A-B1F9-584CDD5D46D6}" presName="linH" presStyleCnt="0"/>
      <dgm:spPr/>
    </dgm:pt>
    <dgm:pt modelId="{4AE84E8B-F71A-4267-8A9F-FF672E8D2B5F}" type="pres">
      <dgm:prSet presAssocID="{43636690-BA41-444A-B1F9-584CDD5D46D6}" presName="padding1" presStyleCnt="0"/>
      <dgm:spPr/>
    </dgm:pt>
    <dgm:pt modelId="{9DD3CE99-F41F-442A-9A74-19E4FDA7E715}" type="pres">
      <dgm:prSet presAssocID="{719760F1-5811-4C4B-9725-28D5954AD08C}" presName="linV" presStyleCnt="0"/>
      <dgm:spPr/>
    </dgm:pt>
    <dgm:pt modelId="{D846AF8F-A29B-469D-9F97-A2857511437A}" type="pres">
      <dgm:prSet presAssocID="{719760F1-5811-4C4B-9725-28D5954AD08C}" presName="spVertical1" presStyleCnt="0"/>
      <dgm:spPr/>
    </dgm:pt>
    <dgm:pt modelId="{5C9A1AE9-8A28-4B54-A704-6E3810B545B0}" type="pres">
      <dgm:prSet presAssocID="{719760F1-5811-4C4B-9725-28D5954AD08C}" presName="parTx" presStyleLbl="revTx" presStyleIdx="0" presStyleCnt="1" custScaleX="1696066" custScaleY="172526">
        <dgm:presLayoutVars>
          <dgm:chMax val="0"/>
          <dgm:chPref val="0"/>
          <dgm:bulletEnabled val="1"/>
        </dgm:presLayoutVars>
      </dgm:prSet>
      <dgm:spPr/>
    </dgm:pt>
    <dgm:pt modelId="{34DF38E3-BAAC-4C0B-B200-56BF828C63CF}" type="pres">
      <dgm:prSet presAssocID="{719760F1-5811-4C4B-9725-28D5954AD08C}" presName="spVertical2" presStyleCnt="0"/>
      <dgm:spPr/>
    </dgm:pt>
    <dgm:pt modelId="{EB37B756-4D13-466F-9322-05F022764E73}" type="pres">
      <dgm:prSet presAssocID="{719760F1-5811-4C4B-9725-28D5954AD08C}" presName="spVertical3" presStyleCnt="0"/>
      <dgm:spPr/>
    </dgm:pt>
    <dgm:pt modelId="{16D7EE5B-8546-49BA-85FB-EDC36D458B63}" type="pres">
      <dgm:prSet presAssocID="{43636690-BA41-444A-B1F9-584CDD5D46D6}" presName="padding2" presStyleCnt="0"/>
      <dgm:spPr/>
    </dgm:pt>
    <dgm:pt modelId="{DBF64C6E-3DBC-4D95-8389-EF78205F2F0A}" type="pres">
      <dgm:prSet presAssocID="{43636690-BA41-444A-B1F9-584CDD5D46D6}" presName="negArrow" presStyleCnt="0"/>
      <dgm:spPr/>
    </dgm:pt>
    <dgm:pt modelId="{E18C4460-680E-47C2-B9C9-DB4110655519}" type="pres">
      <dgm:prSet presAssocID="{43636690-BA41-444A-B1F9-584CDD5D46D6}" presName="backgroundArrow" presStyleLbl="node1" presStyleIdx="0" presStyleCnt="1" custScaleY="135586" custLinFactNeighborX="-50000" custLinFactNeighborY="11008"/>
      <dgm:spPr>
        <a:solidFill>
          <a:schemeClr val="tx2"/>
        </a:solidFill>
      </dgm:spPr>
    </dgm:pt>
  </dgm:ptLst>
  <dgm:cxnLst>
    <dgm:cxn modelId="{1340E006-81AB-4049-9066-92A1D5BD9071}" type="presOf" srcId="{719760F1-5811-4C4B-9725-28D5954AD08C}" destId="{5C9A1AE9-8A28-4B54-A704-6E3810B545B0}" srcOrd="0" destOrd="0" presId="urn:microsoft.com/office/officeart/2005/8/layout/hProcess3"/>
    <dgm:cxn modelId="{438FB83A-85D1-4D44-95B1-D380CAE7E9BF}" type="presOf" srcId="{43636690-BA41-444A-B1F9-584CDD5D46D6}" destId="{4E796639-5FB1-4E01-8995-91C1941E8781}" srcOrd="0" destOrd="0" presId="urn:microsoft.com/office/officeart/2005/8/layout/hProcess3"/>
    <dgm:cxn modelId="{CEC36F72-7B22-4F96-9426-203A7175F732}" srcId="{43636690-BA41-444A-B1F9-584CDD5D46D6}" destId="{719760F1-5811-4C4B-9725-28D5954AD08C}" srcOrd="0" destOrd="0" parTransId="{2CF99DA4-3856-4C6D-812E-AE07374B121F}" sibTransId="{ABA3D4A0-BFF5-440D-9D66-3E18D309E8EB}"/>
    <dgm:cxn modelId="{A4B4D8A0-4BA6-4471-9EC6-54106022170F}" type="presParOf" srcId="{4E796639-5FB1-4E01-8995-91C1941E8781}" destId="{BEF9B57A-EB04-4AA3-81CC-6A89B1166899}" srcOrd="0" destOrd="0" presId="urn:microsoft.com/office/officeart/2005/8/layout/hProcess3"/>
    <dgm:cxn modelId="{C4967054-8FD7-429C-BD0F-7E075D5FCF89}" type="presParOf" srcId="{4E796639-5FB1-4E01-8995-91C1941E8781}" destId="{2D33D2C0-2CD7-4BF8-89F0-DD927094A3A4}" srcOrd="1" destOrd="0" presId="urn:microsoft.com/office/officeart/2005/8/layout/hProcess3"/>
    <dgm:cxn modelId="{EF101A79-0CDB-4C12-B47F-FEA485594D62}" type="presParOf" srcId="{2D33D2C0-2CD7-4BF8-89F0-DD927094A3A4}" destId="{4AE84E8B-F71A-4267-8A9F-FF672E8D2B5F}" srcOrd="0" destOrd="0" presId="urn:microsoft.com/office/officeart/2005/8/layout/hProcess3"/>
    <dgm:cxn modelId="{107ACBBD-004F-48BF-BC37-D529071890A4}" type="presParOf" srcId="{2D33D2C0-2CD7-4BF8-89F0-DD927094A3A4}" destId="{9DD3CE99-F41F-442A-9A74-19E4FDA7E715}" srcOrd="1" destOrd="0" presId="urn:microsoft.com/office/officeart/2005/8/layout/hProcess3"/>
    <dgm:cxn modelId="{37F23095-5F31-47C8-8A70-40441DC85F50}" type="presParOf" srcId="{9DD3CE99-F41F-442A-9A74-19E4FDA7E715}" destId="{D846AF8F-A29B-469D-9F97-A2857511437A}" srcOrd="0" destOrd="0" presId="urn:microsoft.com/office/officeart/2005/8/layout/hProcess3"/>
    <dgm:cxn modelId="{CDCF2E81-03F3-45B0-91BA-5BB15E6A9AE0}" type="presParOf" srcId="{9DD3CE99-F41F-442A-9A74-19E4FDA7E715}" destId="{5C9A1AE9-8A28-4B54-A704-6E3810B545B0}" srcOrd="1" destOrd="0" presId="urn:microsoft.com/office/officeart/2005/8/layout/hProcess3"/>
    <dgm:cxn modelId="{72BB8AEB-0B4E-4CD3-B26D-A3A64A8AE3C9}" type="presParOf" srcId="{9DD3CE99-F41F-442A-9A74-19E4FDA7E715}" destId="{34DF38E3-BAAC-4C0B-B200-56BF828C63CF}" srcOrd="2" destOrd="0" presId="urn:microsoft.com/office/officeart/2005/8/layout/hProcess3"/>
    <dgm:cxn modelId="{230A6D44-C473-4569-8193-B6F421A4A155}" type="presParOf" srcId="{9DD3CE99-F41F-442A-9A74-19E4FDA7E715}" destId="{EB37B756-4D13-466F-9322-05F022764E73}" srcOrd="3" destOrd="0" presId="urn:microsoft.com/office/officeart/2005/8/layout/hProcess3"/>
    <dgm:cxn modelId="{555C1169-1023-459D-B165-607AFED328D0}" type="presParOf" srcId="{2D33D2C0-2CD7-4BF8-89F0-DD927094A3A4}" destId="{16D7EE5B-8546-49BA-85FB-EDC36D458B63}" srcOrd="2" destOrd="0" presId="urn:microsoft.com/office/officeart/2005/8/layout/hProcess3"/>
    <dgm:cxn modelId="{4C005760-1EF2-479E-863C-EF2FD55DCBB5}" type="presParOf" srcId="{2D33D2C0-2CD7-4BF8-89F0-DD927094A3A4}" destId="{DBF64C6E-3DBC-4D95-8389-EF78205F2F0A}" srcOrd="3" destOrd="0" presId="urn:microsoft.com/office/officeart/2005/8/layout/hProcess3"/>
    <dgm:cxn modelId="{343D3C82-9472-47A1-8468-94E3E5FCACFE}" type="presParOf" srcId="{2D33D2C0-2CD7-4BF8-89F0-DD927094A3A4}" destId="{E18C4460-680E-47C2-B9C9-DB4110655519}"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C4460-680E-47C2-B9C9-DB4110655519}">
      <dsp:nvSpPr>
        <dsp:cNvPr id="0" name=""/>
        <dsp:cNvSpPr/>
      </dsp:nvSpPr>
      <dsp:spPr>
        <a:xfrm>
          <a:off x="0" y="189808"/>
          <a:ext cx="3666899" cy="1171463"/>
        </a:xfrm>
        <a:prstGeom prst="rightArrow">
          <a:avLst/>
        </a:prstGeom>
        <a:solidFill>
          <a:schemeClr val="tx2"/>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9A1AE9-8A28-4B54-A704-6E3810B545B0}">
      <dsp:nvSpPr>
        <dsp:cNvPr id="0" name=""/>
        <dsp:cNvSpPr/>
      </dsp:nvSpPr>
      <dsp:spPr>
        <a:xfrm>
          <a:off x="296044" y="310699"/>
          <a:ext cx="3029176" cy="74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121920" numCol="1" spcCol="1270" anchor="ctr" anchorCtr="0">
          <a:noAutofit/>
        </a:bodyPr>
        <a:lstStyle/>
        <a:p>
          <a:pPr marL="0" lvl="0" indent="0" algn="ctr" defTabSz="533400">
            <a:lnSpc>
              <a:spcPct val="90000"/>
            </a:lnSpc>
            <a:spcBef>
              <a:spcPct val="0"/>
            </a:spcBef>
            <a:spcAft>
              <a:spcPct val="35000"/>
            </a:spcAft>
            <a:buNone/>
          </a:pPr>
          <a:r>
            <a:rPr lang="en-US" sz="1200" b="0" i="0" kern="1200" dirty="0">
              <a:solidFill>
                <a:schemeClr val="accent2">
                  <a:lumMod val="50000"/>
                </a:schemeClr>
              </a:solidFill>
              <a:effectLst/>
              <a:latin typeface="Arial" panose="020B0604020202020204" pitchFamily="34" charset="0"/>
            </a:rPr>
            <a:t>We can summarize these steps as follows :</a:t>
          </a:r>
          <a:endParaRPr lang="fr-FR" sz="1200" kern="1200" dirty="0"/>
        </a:p>
      </dsp:txBody>
      <dsp:txXfrm>
        <a:off x="296044" y="310699"/>
        <a:ext cx="3029176" cy="74531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5BCBC01-B232-4B5E-9D12-112EAAD095D2}" type="datetimeFigureOut">
              <a:rPr lang="fr-FR" smtClean="0"/>
              <a:t>22/12/2020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0B5FAB4-9126-4079-A9D0-0C6C14993D96}"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205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F5BCBC01-B232-4B5E-9D12-112EAAD095D2}" type="datetimeFigureOut">
              <a:rPr lang="fr-FR" smtClean="0"/>
              <a:t>22/12/2020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0B5FAB4-9126-4079-A9D0-0C6C14993D96}" type="slidenum">
              <a:rPr lang="fr-FR" smtClean="0"/>
              <a:t>‹N°›</a:t>
            </a:fld>
            <a:endParaRPr lang="fr-FR"/>
          </a:p>
        </p:txBody>
      </p:sp>
    </p:spTree>
    <p:extLst>
      <p:ext uri="{BB962C8B-B14F-4D97-AF65-F5344CB8AC3E}">
        <p14:creationId xmlns:p14="http://schemas.microsoft.com/office/powerpoint/2010/main" val="1477368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5BCBC01-B232-4B5E-9D12-112EAAD095D2}" type="datetimeFigureOut">
              <a:rPr lang="fr-FR" smtClean="0"/>
              <a:t>22/12/2020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0B5FAB4-9126-4079-A9D0-0C6C14993D96}" type="slidenum">
              <a:rPr lang="fr-FR" smtClean="0"/>
              <a:t>‹N°›</a:t>
            </a:fld>
            <a:endParaRPr lang="fr-FR"/>
          </a:p>
        </p:txBody>
      </p:sp>
    </p:spTree>
    <p:extLst>
      <p:ext uri="{BB962C8B-B14F-4D97-AF65-F5344CB8AC3E}">
        <p14:creationId xmlns:p14="http://schemas.microsoft.com/office/powerpoint/2010/main" val="2249876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5BCBC01-B232-4B5E-9D12-112EAAD095D2}" type="datetimeFigureOut">
              <a:rPr lang="fr-FR" smtClean="0"/>
              <a:t>22/12/2020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0B5FAB4-9126-4079-A9D0-0C6C14993D96}"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541753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5BCBC01-B232-4B5E-9D12-112EAAD095D2}" type="datetimeFigureOut">
              <a:rPr lang="fr-FR" smtClean="0"/>
              <a:t>22/12/2020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0B5FAB4-9126-4079-A9D0-0C6C14993D96}" type="slidenum">
              <a:rPr lang="fr-FR" smtClean="0"/>
              <a:t>‹N°›</a:t>
            </a:fld>
            <a:endParaRPr lang="fr-FR"/>
          </a:p>
        </p:txBody>
      </p:sp>
    </p:spTree>
    <p:extLst>
      <p:ext uri="{BB962C8B-B14F-4D97-AF65-F5344CB8AC3E}">
        <p14:creationId xmlns:p14="http://schemas.microsoft.com/office/powerpoint/2010/main" val="1381352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5BCBC01-B232-4B5E-9D12-112EAAD095D2}" type="datetimeFigureOut">
              <a:rPr lang="fr-FR" smtClean="0"/>
              <a:t>22/12/2020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0B5FAB4-9126-4079-A9D0-0C6C14993D96}"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35917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5BCBC01-B232-4B5E-9D12-112EAAD095D2}" type="datetimeFigureOut">
              <a:rPr lang="fr-FR" smtClean="0"/>
              <a:t>22/12/2020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0B5FAB4-9126-4079-A9D0-0C6C14993D96}" type="slidenum">
              <a:rPr lang="fr-FR" smtClean="0"/>
              <a:t>‹N°›</a:t>
            </a:fld>
            <a:endParaRPr lang="fr-FR"/>
          </a:p>
        </p:txBody>
      </p:sp>
    </p:spTree>
    <p:extLst>
      <p:ext uri="{BB962C8B-B14F-4D97-AF65-F5344CB8AC3E}">
        <p14:creationId xmlns:p14="http://schemas.microsoft.com/office/powerpoint/2010/main" val="896724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5BCBC01-B232-4B5E-9D12-112EAAD095D2}" type="datetimeFigureOut">
              <a:rPr lang="fr-FR" smtClean="0"/>
              <a:t>22/12/2020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0B5FAB4-9126-4079-A9D0-0C6C14993D96}" type="slidenum">
              <a:rPr lang="fr-FR" smtClean="0"/>
              <a:t>‹N°›</a:t>
            </a:fld>
            <a:endParaRPr lang="fr-FR"/>
          </a:p>
        </p:txBody>
      </p:sp>
    </p:spTree>
    <p:extLst>
      <p:ext uri="{BB962C8B-B14F-4D97-AF65-F5344CB8AC3E}">
        <p14:creationId xmlns:p14="http://schemas.microsoft.com/office/powerpoint/2010/main" val="2127717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5BCBC01-B232-4B5E-9D12-112EAAD095D2}" type="datetimeFigureOut">
              <a:rPr lang="fr-FR" smtClean="0"/>
              <a:t>22/12/2020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0B5FAB4-9126-4079-A9D0-0C6C14993D96}" type="slidenum">
              <a:rPr lang="fr-FR" smtClean="0"/>
              <a:t>‹N°›</a:t>
            </a:fld>
            <a:endParaRPr lang="fr-FR"/>
          </a:p>
        </p:txBody>
      </p:sp>
    </p:spTree>
    <p:extLst>
      <p:ext uri="{BB962C8B-B14F-4D97-AF65-F5344CB8AC3E}">
        <p14:creationId xmlns:p14="http://schemas.microsoft.com/office/powerpoint/2010/main" val="2973119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5BCBC01-B232-4B5E-9D12-112EAAD095D2}" type="datetimeFigureOut">
              <a:rPr lang="fr-FR" smtClean="0"/>
              <a:t>22/12/2020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0B5FAB4-9126-4079-A9D0-0C6C14993D96}" type="slidenum">
              <a:rPr lang="fr-FR" smtClean="0"/>
              <a:t>‹N°›</a:t>
            </a:fld>
            <a:endParaRPr lang="fr-FR"/>
          </a:p>
        </p:txBody>
      </p:sp>
    </p:spTree>
    <p:extLst>
      <p:ext uri="{BB962C8B-B14F-4D97-AF65-F5344CB8AC3E}">
        <p14:creationId xmlns:p14="http://schemas.microsoft.com/office/powerpoint/2010/main" val="2754421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5BCBC01-B232-4B5E-9D12-112EAAD095D2}" type="datetimeFigureOut">
              <a:rPr lang="fr-FR" smtClean="0"/>
              <a:t>22/12/2020</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0B5FAB4-9126-4079-A9D0-0C6C14993D96}" type="slidenum">
              <a:rPr lang="fr-FR" smtClean="0"/>
              <a:t>‹N°›</a:t>
            </a:fld>
            <a:endParaRPr lang="fr-FR"/>
          </a:p>
        </p:txBody>
      </p:sp>
    </p:spTree>
    <p:extLst>
      <p:ext uri="{BB962C8B-B14F-4D97-AF65-F5344CB8AC3E}">
        <p14:creationId xmlns:p14="http://schemas.microsoft.com/office/powerpoint/2010/main" val="358928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5BCBC01-B232-4B5E-9D12-112EAAD095D2}" type="datetimeFigureOut">
              <a:rPr lang="fr-FR" smtClean="0"/>
              <a:t>22/12/2020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0B5FAB4-9126-4079-A9D0-0C6C14993D96}" type="slidenum">
              <a:rPr lang="fr-FR" smtClean="0"/>
              <a:t>‹N°›</a:t>
            </a:fld>
            <a:endParaRPr lang="fr-FR"/>
          </a:p>
        </p:txBody>
      </p:sp>
    </p:spTree>
    <p:extLst>
      <p:ext uri="{BB962C8B-B14F-4D97-AF65-F5344CB8AC3E}">
        <p14:creationId xmlns:p14="http://schemas.microsoft.com/office/powerpoint/2010/main" val="3623242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5BCBC01-B232-4B5E-9D12-112EAAD095D2}" type="datetimeFigureOut">
              <a:rPr lang="fr-FR" smtClean="0"/>
              <a:t>22/12/2020</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0B5FAB4-9126-4079-A9D0-0C6C14993D96}" type="slidenum">
              <a:rPr lang="fr-FR" smtClean="0"/>
              <a:t>‹N°›</a:t>
            </a:fld>
            <a:endParaRPr lang="fr-FR"/>
          </a:p>
        </p:txBody>
      </p:sp>
    </p:spTree>
    <p:extLst>
      <p:ext uri="{BB962C8B-B14F-4D97-AF65-F5344CB8AC3E}">
        <p14:creationId xmlns:p14="http://schemas.microsoft.com/office/powerpoint/2010/main" val="3130670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5BCBC01-B232-4B5E-9D12-112EAAD095D2}" type="datetimeFigureOut">
              <a:rPr lang="fr-FR" smtClean="0"/>
              <a:t>22/12/2020</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0B5FAB4-9126-4079-A9D0-0C6C14993D96}" type="slidenum">
              <a:rPr lang="fr-FR" smtClean="0"/>
              <a:t>‹N°›</a:t>
            </a:fld>
            <a:endParaRPr lang="fr-FR"/>
          </a:p>
        </p:txBody>
      </p:sp>
    </p:spTree>
    <p:extLst>
      <p:ext uri="{BB962C8B-B14F-4D97-AF65-F5344CB8AC3E}">
        <p14:creationId xmlns:p14="http://schemas.microsoft.com/office/powerpoint/2010/main" val="118087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BCBC01-B232-4B5E-9D12-112EAAD095D2}" type="datetimeFigureOut">
              <a:rPr lang="fr-FR" smtClean="0"/>
              <a:t>22/12/2020</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0B5FAB4-9126-4079-A9D0-0C6C14993D96}" type="slidenum">
              <a:rPr lang="fr-FR" smtClean="0"/>
              <a:t>‹N°›</a:t>
            </a:fld>
            <a:endParaRPr lang="fr-FR"/>
          </a:p>
        </p:txBody>
      </p:sp>
    </p:spTree>
    <p:extLst>
      <p:ext uri="{BB962C8B-B14F-4D97-AF65-F5344CB8AC3E}">
        <p14:creationId xmlns:p14="http://schemas.microsoft.com/office/powerpoint/2010/main" val="19411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5BCBC01-B232-4B5E-9D12-112EAAD095D2}" type="datetimeFigureOut">
              <a:rPr lang="fr-FR" smtClean="0"/>
              <a:t>22/12/2020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0B5FAB4-9126-4079-A9D0-0C6C14993D96}" type="slidenum">
              <a:rPr lang="fr-FR" smtClean="0"/>
              <a:t>‹N°›</a:t>
            </a:fld>
            <a:endParaRPr lang="fr-FR"/>
          </a:p>
        </p:txBody>
      </p:sp>
    </p:spTree>
    <p:extLst>
      <p:ext uri="{BB962C8B-B14F-4D97-AF65-F5344CB8AC3E}">
        <p14:creationId xmlns:p14="http://schemas.microsoft.com/office/powerpoint/2010/main" val="459863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5BCBC01-B232-4B5E-9D12-112EAAD095D2}" type="datetimeFigureOut">
              <a:rPr lang="fr-FR" smtClean="0"/>
              <a:t>22/12/2020</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0B5FAB4-9126-4079-A9D0-0C6C14993D96}" type="slidenum">
              <a:rPr lang="fr-FR" smtClean="0"/>
              <a:t>‹N°›</a:t>
            </a:fld>
            <a:endParaRPr lang="fr-FR"/>
          </a:p>
        </p:txBody>
      </p:sp>
    </p:spTree>
    <p:extLst>
      <p:ext uri="{BB962C8B-B14F-4D97-AF65-F5344CB8AC3E}">
        <p14:creationId xmlns:p14="http://schemas.microsoft.com/office/powerpoint/2010/main" val="296733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F5BCBC01-B232-4B5E-9D12-112EAAD095D2}" type="datetimeFigureOut">
              <a:rPr lang="fr-FR" smtClean="0"/>
              <a:t>22/12/2020</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0B5FAB4-9126-4079-A9D0-0C6C14993D96}" type="slidenum">
              <a:rPr lang="fr-FR" smtClean="0"/>
              <a:t>‹N°›</a:t>
            </a:fld>
            <a:endParaRPr lang="fr-FR"/>
          </a:p>
        </p:txBody>
      </p:sp>
    </p:spTree>
    <p:extLst>
      <p:ext uri="{BB962C8B-B14F-4D97-AF65-F5344CB8AC3E}">
        <p14:creationId xmlns:p14="http://schemas.microsoft.com/office/powerpoint/2010/main" val="353013157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webopedia.com/TERM/S/scripting_language.html" TargetMode="External"/><Relationship Id="rId2" Type="http://schemas.openxmlformats.org/officeDocument/2006/relationships/hyperlink" Target="https://skillcrush.com/2017/02/27/front-end-back-end-full-stac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w3schools.com/nodejs/nodejs_intro.asp" TargetMode="External"/><Relationship Id="rId2" Type="http://schemas.openxmlformats.org/officeDocument/2006/relationships/hyperlink" Target="https://skillcrush.com/2015/01/29/13-ruby-rai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lipse 5">
            <a:extLst>
              <a:ext uri="{FF2B5EF4-FFF2-40B4-BE49-F238E27FC236}">
                <a16:creationId xmlns:a16="http://schemas.microsoft.com/office/drawing/2014/main" id="{717E1BF2-C7D2-489B-82DB-16D1E0AA7AC8}"/>
              </a:ext>
            </a:extLst>
          </p:cNvPr>
          <p:cNvSpPr/>
          <p:nvPr/>
        </p:nvSpPr>
        <p:spPr>
          <a:xfrm>
            <a:off x="349058" y="804329"/>
            <a:ext cx="2228045" cy="97879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lumMod val="50000"/>
                  </a:schemeClr>
                </a:solidFill>
              </a:rPr>
              <a:t>User</a:t>
            </a:r>
            <a:r>
              <a:rPr lang="fr-FR" dirty="0">
                <a:solidFill>
                  <a:srgbClr val="00B0F0"/>
                </a:solidFill>
              </a:rPr>
              <a:t> </a:t>
            </a:r>
          </a:p>
        </p:txBody>
      </p:sp>
      <p:sp>
        <p:nvSpPr>
          <p:cNvPr id="7" name="Ellipse 6">
            <a:extLst>
              <a:ext uri="{FF2B5EF4-FFF2-40B4-BE49-F238E27FC236}">
                <a16:creationId xmlns:a16="http://schemas.microsoft.com/office/drawing/2014/main" id="{242C6970-69A8-4BE1-BF7A-9302B1FE4F76}"/>
              </a:ext>
            </a:extLst>
          </p:cNvPr>
          <p:cNvSpPr/>
          <p:nvPr/>
        </p:nvSpPr>
        <p:spPr>
          <a:xfrm>
            <a:off x="4272016" y="804329"/>
            <a:ext cx="2228045" cy="97879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lumMod val="50000"/>
                  </a:schemeClr>
                </a:solidFill>
              </a:rPr>
              <a:t>Browser</a:t>
            </a:r>
            <a:r>
              <a:rPr lang="fr-FR" dirty="0">
                <a:solidFill>
                  <a:srgbClr val="00B0F0"/>
                </a:solidFill>
              </a:rPr>
              <a:t> </a:t>
            </a:r>
          </a:p>
        </p:txBody>
      </p:sp>
      <p:sp>
        <p:nvSpPr>
          <p:cNvPr id="9" name="Rectangle 8">
            <a:extLst>
              <a:ext uri="{FF2B5EF4-FFF2-40B4-BE49-F238E27FC236}">
                <a16:creationId xmlns:a16="http://schemas.microsoft.com/office/drawing/2014/main" id="{479EAF58-16AC-4671-86E8-ABB3D32E87AB}"/>
              </a:ext>
            </a:extLst>
          </p:cNvPr>
          <p:cNvSpPr/>
          <p:nvPr/>
        </p:nvSpPr>
        <p:spPr>
          <a:xfrm>
            <a:off x="8983013" y="824247"/>
            <a:ext cx="2228046" cy="2107307"/>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0F2B8477-ADFF-4F2E-83A1-AEC9D5E802D1}"/>
              </a:ext>
            </a:extLst>
          </p:cNvPr>
          <p:cNvSpPr/>
          <p:nvPr/>
        </p:nvSpPr>
        <p:spPr>
          <a:xfrm>
            <a:off x="9144000" y="1079411"/>
            <a:ext cx="1880315" cy="231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4DAA8FA9-5F92-4091-A680-0DF9A51B2E44}"/>
              </a:ext>
            </a:extLst>
          </p:cNvPr>
          <p:cNvSpPr/>
          <p:nvPr/>
        </p:nvSpPr>
        <p:spPr>
          <a:xfrm>
            <a:off x="9144000" y="1617909"/>
            <a:ext cx="953036" cy="1112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72A1FA6C-CE69-444C-8FA1-A54C26D10F83}"/>
              </a:ext>
            </a:extLst>
          </p:cNvPr>
          <p:cNvSpPr/>
          <p:nvPr/>
        </p:nvSpPr>
        <p:spPr>
          <a:xfrm>
            <a:off x="10273047" y="1628374"/>
            <a:ext cx="721218" cy="231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4EB18419-EB71-491B-9627-212F5351D448}"/>
              </a:ext>
            </a:extLst>
          </p:cNvPr>
          <p:cNvSpPr/>
          <p:nvPr/>
        </p:nvSpPr>
        <p:spPr>
          <a:xfrm>
            <a:off x="10258023" y="2058205"/>
            <a:ext cx="721218" cy="231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00940602-8A33-47A7-9780-3816300FE8FC}"/>
              </a:ext>
            </a:extLst>
          </p:cNvPr>
          <p:cNvSpPr/>
          <p:nvPr/>
        </p:nvSpPr>
        <p:spPr>
          <a:xfrm>
            <a:off x="10258023" y="2480794"/>
            <a:ext cx="721218" cy="231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E84D0EE6-2E5C-436B-98AE-F4A36F206623}"/>
              </a:ext>
            </a:extLst>
          </p:cNvPr>
          <p:cNvSpPr txBox="1"/>
          <p:nvPr/>
        </p:nvSpPr>
        <p:spPr>
          <a:xfrm>
            <a:off x="9405869" y="296344"/>
            <a:ext cx="1511122" cy="369332"/>
          </a:xfrm>
          <a:prstGeom prst="rect">
            <a:avLst/>
          </a:prstGeom>
          <a:noFill/>
        </p:spPr>
        <p:txBody>
          <a:bodyPr wrap="square" rtlCol="0">
            <a:spAutoFit/>
          </a:bodyPr>
          <a:lstStyle/>
          <a:p>
            <a:r>
              <a:rPr lang="fr-FR" dirty="0" err="1">
                <a:solidFill>
                  <a:schemeClr val="accent2">
                    <a:lumMod val="50000"/>
                  </a:schemeClr>
                </a:solidFill>
              </a:rPr>
              <a:t>Website</a:t>
            </a:r>
            <a:endParaRPr lang="fr-FR" dirty="0">
              <a:solidFill>
                <a:schemeClr val="accent2">
                  <a:lumMod val="50000"/>
                </a:schemeClr>
              </a:solidFill>
            </a:endParaRPr>
          </a:p>
        </p:txBody>
      </p:sp>
      <p:sp>
        <p:nvSpPr>
          <p:cNvPr id="17" name="Rectangle : coins arrondis 16">
            <a:extLst>
              <a:ext uri="{FF2B5EF4-FFF2-40B4-BE49-F238E27FC236}">
                <a16:creationId xmlns:a16="http://schemas.microsoft.com/office/drawing/2014/main" id="{34C5A7AA-E600-468D-A3D7-51FE83567B2E}"/>
              </a:ext>
            </a:extLst>
          </p:cNvPr>
          <p:cNvSpPr/>
          <p:nvPr/>
        </p:nvSpPr>
        <p:spPr>
          <a:xfrm>
            <a:off x="3554569" y="2633476"/>
            <a:ext cx="3940932" cy="687409"/>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lumMod val="50000"/>
                  </a:schemeClr>
                </a:solidFill>
              </a:rPr>
              <a:t>https://www,gomycode.com</a:t>
            </a:r>
          </a:p>
        </p:txBody>
      </p:sp>
      <p:sp>
        <p:nvSpPr>
          <p:cNvPr id="18" name="Flèche : droite 17">
            <a:extLst>
              <a:ext uri="{FF2B5EF4-FFF2-40B4-BE49-F238E27FC236}">
                <a16:creationId xmlns:a16="http://schemas.microsoft.com/office/drawing/2014/main" id="{FBFA6D9D-7206-497F-BFDE-F6ED751E08C3}"/>
              </a:ext>
            </a:extLst>
          </p:cNvPr>
          <p:cNvSpPr/>
          <p:nvPr/>
        </p:nvSpPr>
        <p:spPr>
          <a:xfrm>
            <a:off x="2910078" y="1128108"/>
            <a:ext cx="1094706" cy="366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lèche : droite 19">
            <a:extLst>
              <a:ext uri="{FF2B5EF4-FFF2-40B4-BE49-F238E27FC236}">
                <a16:creationId xmlns:a16="http://schemas.microsoft.com/office/drawing/2014/main" id="{33BDA8B3-B4C7-4A73-BF82-419759636F27}"/>
              </a:ext>
            </a:extLst>
          </p:cNvPr>
          <p:cNvSpPr/>
          <p:nvPr/>
        </p:nvSpPr>
        <p:spPr>
          <a:xfrm>
            <a:off x="7025424" y="1128108"/>
            <a:ext cx="1094706" cy="366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ZoneTexte 20">
            <a:extLst>
              <a:ext uri="{FF2B5EF4-FFF2-40B4-BE49-F238E27FC236}">
                <a16:creationId xmlns:a16="http://schemas.microsoft.com/office/drawing/2014/main" id="{FCF37B9C-77E2-4E55-AD12-D8C1740B2DEC}"/>
              </a:ext>
            </a:extLst>
          </p:cNvPr>
          <p:cNvSpPr txBox="1"/>
          <p:nvPr/>
        </p:nvSpPr>
        <p:spPr>
          <a:xfrm>
            <a:off x="6762605" y="1812690"/>
            <a:ext cx="1700011" cy="383952"/>
          </a:xfrm>
          <a:prstGeom prst="rect">
            <a:avLst/>
          </a:prstGeom>
          <a:noFill/>
        </p:spPr>
        <p:txBody>
          <a:bodyPr wrap="square" rtlCol="0">
            <a:spAutoFit/>
          </a:bodyPr>
          <a:lstStyle/>
          <a:p>
            <a:r>
              <a:rPr lang="fr-FR" dirty="0" err="1">
                <a:solidFill>
                  <a:schemeClr val="accent2">
                    <a:lumMod val="50000"/>
                  </a:schemeClr>
                </a:solidFill>
              </a:rPr>
              <a:t>Expect</a:t>
            </a:r>
            <a:r>
              <a:rPr lang="fr-FR" dirty="0">
                <a:solidFill>
                  <a:schemeClr val="accent2">
                    <a:lumMod val="50000"/>
                  </a:schemeClr>
                </a:solidFill>
              </a:rPr>
              <a:t> to</a:t>
            </a:r>
            <a:r>
              <a:rPr lang="fr-FR" dirty="0">
                <a:solidFill>
                  <a:srgbClr val="00B0F0"/>
                </a:solidFill>
              </a:rPr>
              <a:t> </a:t>
            </a:r>
            <a:r>
              <a:rPr lang="fr-FR" dirty="0" err="1">
                <a:solidFill>
                  <a:schemeClr val="accent2">
                    <a:lumMod val="50000"/>
                  </a:schemeClr>
                </a:solidFill>
              </a:rPr>
              <a:t>see</a:t>
            </a:r>
            <a:r>
              <a:rPr lang="fr-FR" dirty="0">
                <a:solidFill>
                  <a:schemeClr val="accent2">
                    <a:lumMod val="50000"/>
                  </a:schemeClr>
                </a:solidFill>
              </a:rPr>
              <a:t> </a:t>
            </a:r>
          </a:p>
        </p:txBody>
      </p:sp>
      <p:sp>
        <p:nvSpPr>
          <p:cNvPr id="22" name="Flèche : droite 21">
            <a:extLst>
              <a:ext uri="{FF2B5EF4-FFF2-40B4-BE49-F238E27FC236}">
                <a16:creationId xmlns:a16="http://schemas.microsoft.com/office/drawing/2014/main" id="{CAA1BA49-0FD8-430E-B2A1-3F1E63360F2B}"/>
              </a:ext>
            </a:extLst>
          </p:cNvPr>
          <p:cNvSpPr/>
          <p:nvPr/>
        </p:nvSpPr>
        <p:spPr>
          <a:xfrm rot="5400000">
            <a:off x="4958271" y="2028299"/>
            <a:ext cx="809359" cy="366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EA05B0DC-76E2-4498-B09A-12996F86FB53}"/>
              </a:ext>
            </a:extLst>
          </p:cNvPr>
          <p:cNvSpPr txBox="1"/>
          <p:nvPr/>
        </p:nvSpPr>
        <p:spPr>
          <a:xfrm>
            <a:off x="3646354" y="1823311"/>
            <a:ext cx="1653188" cy="369332"/>
          </a:xfrm>
          <a:prstGeom prst="rect">
            <a:avLst/>
          </a:prstGeom>
          <a:noFill/>
        </p:spPr>
        <p:txBody>
          <a:bodyPr wrap="square" rtlCol="0">
            <a:spAutoFit/>
          </a:bodyPr>
          <a:lstStyle/>
          <a:p>
            <a:r>
              <a:rPr lang="fr-FR" dirty="0" err="1">
                <a:solidFill>
                  <a:schemeClr val="accent2">
                    <a:lumMod val="50000"/>
                  </a:schemeClr>
                </a:solidFill>
              </a:rPr>
              <a:t>Enters</a:t>
            </a:r>
            <a:r>
              <a:rPr lang="fr-FR" dirty="0">
                <a:solidFill>
                  <a:schemeClr val="accent2">
                    <a:lumMod val="50000"/>
                  </a:schemeClr>
                </a:solidFill>
              </a:rPr>
              <a:t> a URL</a:t>
            </a:r>
          </a:p>
        </p:txBody>
      </p:sp>
      <p:sp>
        <p:nvSpPr>
          <p:cNvPr id="24" name="Flèche : droite 23">
            <a:extLst>
              <a:ext uri="{FF2B5EF4-FFF2-40B4-BE49-F238E27FC236}">
                <a16:creationId xmlns:a16="http://schemas.microsoft.com/office/drawing/2014/main" id="{AD27CDEE-7DB8-4F6F-AE12-65DE986DE629}"/>
              </a:ext>
            </a:extLst>
          </p:cNvPr>
          <p:cNvSpPr/>
          <p:nvPr/>
        </p:nvSpPr>
        <p:spPr>
          <a:xfrm rot="5400000">
            <a:off x="5042332" y="3481468"/>
            <a:ext cx="687410" cy="366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a:extLst>
              <a:ext uri="{FF2B5EF4-FFF2-40B4-BE49-F238E27FC236}">
                <a16:creationId xmlns:a16="http://schemas.microsoft.com/office/drawing/2014/main" id="{A3D058AE-4628-4D3D-A779-941F35F99415}"/>
              </a:ext>
            </a:extLst>
          </p:cNvPr>
          <p:cNvSpPr/>
          <p:nvPr/>
        </p:nvSpPr>
        <p:spPr>
          <a:xfrm>
            <a:off x="4272016" y="4008182"/>
            <a:ext cx="2228045" cy="97879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lumMod val="50000"/>
                  </a:schemeClr>
                </a:solidFill>
              </a:rPr>
              <a:t>DNS Server</a:t>
            </a:r>
            <a:endParaRPr lang="fr-FR" dirty="0">
              <a:solidFill>
                <a:srgbClr val="00B0F0"/>
              </a:solidFill>
            </a:endParaRPr>
          </a:p>
        </p:txBody>
      </p:sp>
      <p:sp>
        <p:nvSpPr>
          <p:cNvPr id="26" name="ZoneTexte 25">
            <a:extLst>
              <a:ext uri="{FF2B5EF4-FFF2-40B4-BE49-F238E27FC236}">
                <a16:creationId xmlns:a16="http://schemas.microsoft.com/office/drawing/2014/main" id="{F765B6BD-97FA-4605-A07B-64688E364D1B}"/>
              </a:ext>
            </a:extLst>
          </p:cNvPr>
          <p:cNvSpPr txBox="1"/>
          <p:nvPr/>
        </p:nvSpPr>
        <p:spPr>
          <a:xfrm>
            <a:off x="6625094" y="4136842"/>
            <a:ext cx="1975034" cy="646331"/>
          </a:xfrm>
          <a:prstGeom prst="rect">
            <a:avLst/>
          </a:prstGeom>
          <a:noFill/>
        </p:spPr>
        <p:txBody>
          <a:bodyPr wrap="square" rtlCol="0">
            <a:spAutoFit/>
          </a:bodyPr>
          <a:lstStyle/>
          <a:p>
            <a:r>
              <a:rPr lang="fr-FR" dirty="0">
                <a:solidFill>
                  <a:schemeClr val="accent2">
                    <a:lumMod val="50000"/>
                  </a:schemeClr>
                </a:solidFill>
              </a:rPr>
              <a:t>Translates </a:t>
            </a:r>
            <a:r>
              <a:rPr lang="fr-FR" dirty="0" err="1">
                <a:solidFill>
                  <a:schemeClr val="accent2">
                    <a:lumMod val="50000"/>
                  </a:schemeClr>
                </a:solidFill>
              </a:rPr>
              <a:t>domain</a:t>
            </a:r>
            <a:r>
              <a:rPr lang="fr-FR" dirty="0">
                <a:solidFill>
                  <a:schemeClr val="accent2">
                    <a:lumMod val="50000"/>
                  </a:schemeClr>
                </a:solidFill>
              </a:rPr>
              <a:t> to IP </a:t>
            </a:r>
          </a:p>
        </p:txBody>
      </p:sp>
      <p:sp>
        <p:nvSpPr>
          <p:cNvPr id="27" name="Flèche : droite 26">
            <a:extLst>
              <a:ext uri="{FF2B5EF4-FFF2-40B4-BE49-F238E27FC236}">
                <a16:creationId xmlns:a16="http://schemas.microsoft.com/office/drawing/2014/main" id="{B13ABC21-40AF-4A6F-8F98-70C4027198E5}"/>
              </a:ext>
            </a:extLst>
          </p:cNvPr>
          <p:cNvSpPr/>
          <p:nvPr/>
        </p:nvSpPr>
        <p:spPr>
          <a:xfrm rot="5400000">
            <a:off x="5047671" y="5147446"/>
            <a:ext cx="687410" cy="3662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 coins arrondis 28">
            <a:extLst>
              <a:ext uri="{FF2B5EF4-FFF2-40B4-BE49-F238E27FC236}">
                <a16:creationId xmlns:a16="http://schemas.microsoft.com/office/drawing/2014/main" id="{149173DC-D6E4-4660-8499-DCCBF9504CA8}"/>
              </a:ext>
            </a:extLst>
          </p:cNvPr>
          <p:cNvSpPr/>
          <p:nvPr/>
        </p:nvSpPr>
        <p:spPr>
          <a:xfrm>
            <a:off x="4339031" y="5709966"/>
            <a:ext cx="2094011" cy="687409"/>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lumMod val="50000"/>
                  </a:schemeClr>
                </a:solidFill>
              </a:rPr>
              <a:t>Server</a:t>
            </a:r>
          </a:p>
        </p:txBody>
      </p:sp>
      <p:cxnSp>
        <p:nvCxnSpPr>
          <p:cNvPr id="31" name="Connecteur droit 30">
            <a:extLst>
              <a:ext uri="{FF2B5EF4-FFF2-40B4-BE49-F238E27FC236}">
                <a16:creationId xmlns:a16="http://schemas.microsoft.com/office/drawing/2014/main" id="{B9BAAC36-6E0E-44B5-92C4-D7984C9CFA04}"/>
              </a:ext>
            </a:extLst>
          </p:cNvPr>
          <p:cNvCxnSpPr>
            <a:stCxn id="29" idx="3"/>
          </p:cNvCxnSpPr>
          <p:nvPr/>
        </p:nvCxnSpPr>
        <p:spPr>
          <a:xfrm flipV="1">
            <a:off x="6433042" y="6053670"/>
            <a:ext cx="3840005" cy="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3" name="Connecteur droit avec flèche 32">
            <a:extLst>
              <a:ext uri="{FF2B5EF4-FFF2-40B4-BE49-F238E27FC236}">
                <a16:creationId xmlns:a16="http://schemas.microsoft.com/office/drawing/2014/main" id="{3347EEA0-37D5-43D2-96B3-05289481E178}"/>
              </a:ext>
            </a:extLst>
          </p:cNvPr>
          <p:cNvCxnSpPr/>
          <p:nvPr/>
        </p:nvCxnSpPr>
        <p:spPr>
          <a:xfrm flipV="1">
            <a:off x="10273047" y="2993331"/>
            <a:ext cx="0" cy="30603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ZoneTexte 33">
            <a:extLst>
              <a:ext uri="{FF2B5EF4-FFF2-40B4-BE49-F238E27FC236}">
                <a16:creationId xmlns:a16="http://schemas.microsoft.com/office/drawing/2014/main" id="{51496507-4D78-4E3E-9B36-967563738EA0}"/>
              </a:ext>
            </a:extLst>
          </p:cNvPr>
          <p:cNvSpPr txBox="1"/>
          <p:nvPr/>
        </p:nvSpPr>
        <p:spPr>
          <a:xfrm>
            <a:off x="6845455" y="6115447"/>
            <a:ext cx="3509345" cy="369332"/>
          </a:xfrm>
          <a:prstGeom prst="rect">
            <a:avLst/>
          </a:prstGeom>
          <a:noFill/>
        </p:spPr>
        <p:txBody>
          <a:bodyPr wrap="square" rtlCol="0">
            <a:spAutoFit/>
          </a:bodyPr>
          <a:lstStyle/>
          <a:p>
            <a:r>
              <a:rPr lang="fr-FR" dirty="0">
                <a:solidFill>
                  <a:schemeClr val="accent2">
                    <a:lumMod val="50000"/>
                  </a:schemeClr>
                </a:solidFill>
              </a:rPr>
              <a:t>Stores or </a:t>
            </a:r>
            <a:r>
              <a:rPr lang="fr-FR" dirty="0" err="1">
                <a:solidFill>
                  <a:schemeClr val="accent2">
                    <a:lumMod val="50000"/>
                  </a:schemeClr>
                </a:solidFill>
              </a:rPr>
              <a:t>generates</a:t>
            </a:r>
            <a:r>
              <a:rPr lang="fr-FR" dirty="0">
                <a:solidFill>
                  <a:schemeClr val="accent2">
                    <a:lumMod val="50000"/>
                  </a:schemeClr>
                </a:solidFill>
              </a:rPr>
              <a:t> </a:t>
            </a:r>
            <a:r>
              <a:rPr lang="fr-FR" dirty="0" err="1">
                <a:solidFill>
                  <a:schemeClr val="accent2">
                    <a:lumMod val="50000"/>
                  </a:schemeClr>
                </a:solidFill>
              </a:rPr>
              <a:t>websites</a:t>
            </a:r>
            <a:endParaRPr lang="fr-FR" dirty="0">
              <a:solidFill>
                <a:schemeClr val="accent2">
                  <a:lumMod val="50000"/>
                </a:schemeClr>
              </a:solidFill>
            </a:endParaRPr>
          </a:p>
        </p:txBody>
      </p:sp>
      <p:sp>
        <p:nvSpPr>
          <p:cNvPr id="35" name="Rectangle 34">
            <a:extLst>
              <a:ext uri="{FF2B5EF4-FFF2-40B4-BE49-F238E27FC236}">
                <a16:creationId xmlns:a16="http://schemas.microsoft.com/office/drawing/2014/main" id="{A76A7F41-BF06-4066-B2CE-BD8354468CF4}"/>
              </a:ext>
            </a:extLst>
          </p:cNvPr>
          <p:cNvSpPr/>
          <p:nvPr/>
        </p:nvSpPr>
        <p:spPr>
          <a:xfrm>
            <a:off x="2324915" y="3443539"/>
            <a:ext cx="1571222" cy="44198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2">
                    <a:lumMod val="50000"/>
                  </a:schemeClr>
                </a:solidFill>
              </a:rPr>
              <a:t>Request</a:t>
            </a:r>
            <a:r>
              <a:rPr lang="fr-FR" dirty="0"/>
              <a:t> </a:t>
            </a:r>
          </a:p>
        </p:txBody>
      </p:sp>
      <p:cxnSp>
        <p:nvCxnSpPr>
          <p:cNvPr id="37" name="Connecteur droit avec flèche 36">
            <a:extLst>
              <a:ext uri="{FF2B5EF4-FFF2-40B4-BE49-F238E27FC236}">
                <a16:creationId xmlns:a16="http://schemas.microsoft.com/office/drawing/2014/main" id="{4B67B969-2D81-4F01-AC0D-70C5F6CB5802}"/>
              </a:ext>
            </a:extLst>
          </p:cNvPr>
          <p:cNvCxnSpPr>
            <a:cxnSpLocks/>
          </p:cNvCxnSpPr>
          <p:nvPr/>
        </p:nvCxnSpPr>
        <p:spPr>
          <a:xfrm flipV="1">
            <a:off x="4040905" y="3656883"/>
            <a:ext cx="1138923" cy="765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9" name="Rectangle 38">
            <a:extLst>
              <a:ext uri="{FF2B5EF4-FFF2-40B4-BE49-F238E27FC236}">
                <a16:creationId xmlns:a16="http://schemas.microsoft.com/office/drawing/2014/main" id="{4AEAC096-68A1-4135-85A6-E54FEE6F3D6B}"/>
              </a:ext>
            </a:extLst>
          </p:cNvPr>
          <p:cNvSpPr/>
          <p:nvPr/>
        </p:nvSpPr>
        <p:spPr>
          <a:xfrm>
            <a:off x="7814516" y="5472225"/>
            <a:ext cx="1571222" cy="441989"/>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accent2">
                    <a:lumMod val="50000"/>
                  </a:schemeClr>
                </a:solidFill>
              </a:rPr>
              <a:t>Response</a:t>
            </a:r>
            <a:r>
              <a:rPr lang="fr-FR" dirty="0"/>
              <a:t> </a:t>
            </a:r>
          </a:p>
        </p:txBody>
      </p:sp>
      <p:sp>
        <p:nvSpPr>
          <p:cNvPr id="40" name="Rectangle : coins arrondis 39">
            <a:extLst>
              <a:ext uri="{FF2B5EF4-FFF2-40B4-BE49-F238E27FC236}">
                <a16:creationId xmlns:a16="http://schemas.microsoft.com/office/drawing/2014/main" id="{37CDFF34-AB32-423E-9F56-4CF1E1479D2A}"/>
              </a:ext>
            </a:extLst>
          </p:cNvPr>
          <p:cNvSpPr/>
          <p:nvPr/>
        </p:nvSpPr>
        <p:spPr>
          <a:xfrm>
            <a:off x="9504608" y="1047443"/>
            <a:ext cx="1184856" cy="45020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HTML</a:t>
            </a:r>
          </a:p>
        </p:txBody>
      </p:sp>
      <p:sp>
        <p:nvSpPr>
          <p:cNvPr id="41" name="Rectangle : coins arrondis 40">
            <a:extLst>
              <a:ext uri="{FF2B5EF4-FFF2-40B4-BE49-F238E27FC236}">
                <a16:creationId xmlns:a16="http://schemas.microsoft.com/office/drawing/2014/main" id="{A998B018-8025-4D00-8958-02F10B24CD00}"/>
              </a:ext>
            </a:extLst>
          </p:cNvPr>
          <p:cNvSpPr/>
          <p:nvPr/>
        </p:nvSpPr>
        <p:spPr>
          <a:xfrm>
            <a:off x="9529967" y="1676531"/>
            <a:ext cx="1184856" cy="45020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CSS</a:t>
            </a:r>
          </a:p>
        </p:txBody>
      </p:sp>
      <p:sp>
        <p:nvSpPr>
          <p:cNvPr id="42" name="Rectangle : coins arrondis 41">
            <a:extLst>
              <a:ext uri="{FF2B5EF4-FFF2-40B4-BE49-F238E27FC236}">
                <a16:creationId xmlns:a16="http://schemas.microsoft.com/office/drawing/2014/main" id="{8E5850EC-644A-4346-AC90-9C8745DA7B03}"/>
              </a:ext>
            </a:extLst>
          </p:cNvPr>
          <p:cNvSpPr/>
          <p:nvPr/>
        </p:nvSpPr>
        <p:spPr>
          <a:xfrm>
            <a:off x="9375818" y="2266195"/>
            <a:ext cx="1571223" cy="450208"/>
          </a:xfrm>
          <a:prstGeom prst="roundRect">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JavaScript</a:t>
            </a:r>
          </a:p>
        </p:txBody>
      </p:sp>
      <p:sp>
        <p:nvSpPr>
          <p:cNvPr id="46" name="Rectangle : coins arrondis 45">
            <a:extLst>
              <a:ext uri="{FF2B5EF4-FFF2-40B4-BE49-F238E27FC236}">
                <a16:creationId xmlns:a16="http://schemas.microsoft.com/office/drawing/2014/main" id="{546BAEBE-8819-4363-8A60-8BADC0896327}"/>
              </a:ext>
            </a:extLst>
          </p:cNvPr>
          <p:cNvSpPr/>
          <p:nvPr/>
        </p:nvSpPr>
        <p:spPr>
          <a:xfrm>
            <a:off x="3168203" y="103031"/>
            <a:ext cx="4646313" cy="561842"/>
          </a:xfrm>
          <a:prstGeom prst="round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t>How </a:t>
            </a:r>
            <a:r>
              <a:rPr lang="fr-FR" sz="2000" b="1" i="1" dirty="0" err="1"/>
              <a:t>does</a:t>
            </a:r>
            <a:r>
              <a:rPr lang="fr-FR" sz="2000" b="1" i="1" dirty="0"/>
              <a:t> the web </a:t>
            </a:r>
            <a:r>
              <a:rPr lang="fr-FR" sz="2000" b="1" i="1" dirty="0" err="1"/>
              <a:t>works</a:t>
            </a:r>
            <a:r>
              <a:rPr lang="fr-FR" sz="2000" b="1" i="1" dirty="0"/>
              <a:t> </a:t>
            </a:r>
          </a:p>
        </p:txBody>
      </p:sp>
    </p:spTree>
    <p:extLst>
      <p:ext uri="{BB962C8B-B14F-4D97-AF65-F5344CB8AC3E}">
        <p14:creationId xmlns:p14="http://schemas.microsoft.com/office/powerpoint/2010/main" val="12489187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25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fade">
                                      <p:cBhvr>
                                        <p:cTn id="64" dur="500"/>
                                        <p:tgtEl>
                                          <p:spTgt spid="3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fade">
                                      <p:cBhvr>
                                        <p:cTn id="78" dur="500"/>
                                        <p:tgtEl>
                                          <p:spTgt spid="29"/>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wipe(down)">
                                      <p:cBhvr>
                                        <p:cTn id="83" dur="500"/>
                                        <p:tgtEl>
                                          <p:spTgt spid="3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nodeType="click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down)">
                                      <p:cBhvr>
                                        <p:cTn id="88" dur="500"/>
                                        <p:tgtEl>
                                          <p:spTgt spid="33"/>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fade">
                                      <p:cBhvr>
                                        <p:cTn id="93" dur="500"/>
                                        <p:tgtEl>
                                          <p:spTgt spid="34"/>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fade">
                                      <p:cBhvr>
                                        <p:cTn id="98" dur="500"/>
                                        <p:tgtEl>
                                          <p:spTgt spid="39"/>
                                        </p:tgtEl>
                                      </p:cBhvr>
                                    </p:animEffect>
                                  </p:childTnLst>
                                </p:cTn>
                              </p:par>
                            </p:childTnLst>
                          </p:cTn>
                        </p:par>
                      </p:childTnLst>
                    </p:cTn>
                  </p:par>
                  <p:par>
                    <p:cTn id="99" fill="hold">
                      <p:stCondLst>
                        <p:cond delay="indefinite"/>
                      </p:stCondLst>
                      <p:childTnLst>
                        <p:par>
                          <p:cTn id="100" fill="hold">
                            <p:stCondLst>
                              <p:cond delay="0"/>
                            </p:stCondLst>
                            <p:childTnLst>
                              <p:par>
                                <p:cTn id="101" presetID="53" presetClass="entr" presetSubtype="16"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anim calcmode="lin" valueType="num">
                                      <p:cBhvr>
                                        <p:cTn id="103" dur="500" fill="hold"/>
                                        <p:tgtEl>
                                          <p:spTgt spid="40"/>
                                        </p:tgtEl>
                                        <p:attrNameLst>
                                          <p:attrName>ppt_w</p:attrName>
                                        </p:attrNameLst>
                                      </p:cBhvr>
                                      <p:tavLst>
                                        <p:tav tm="0">
                                          <p:val>
                                            <p:fltVal val="0"/>
                                          </p:val>
                                        </p:tav>
                                        <p:tav tm="100000">
                                          <p:val>
                                            <p:strVal val="#ppt_w"/>
                                          </p:val>
                                        </p:tav>
                                      </p:tavLst>
                                    </p:anim>
                                    <p:anim calcmode="lin" valueType="num">
                                      <p:cBhvr>
                                        <p:cTn id="104" dur="500" fill="hold"/>
                                        <p:tgtEl>
                                          <p:spTgt spid="40"/>
                                        </p:tgtEl>
                                        <p:attrNameLst>
                                          <p:attrName>ppt_h</p:attrName>
                                        </p:attrNameLst>
                                      </p:cBhvr>
                                      <p:tavLst>
                                        <p:tav tm="0">
                                          <p:val>
                                            <p:fltVal val="0"/>
                                          </p:val>
                                        </p:tav>
                                        <p:tav tm="100000">
                                          <p:val>
                                            <p:strVal val="#ppt_h"/>
                                          </p:val>
                                        </p:tav>
                                      </p:tavLst>
                                    </p:anim>
                                    <p:animEffect transition="in" filter="fade">
                                      <p:cBhvr>
                                        <p:cTn id="105" dur="500"/>
                                        <p:tgtEl>
                                          <p:spTgt spid="40"/>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41"/>
                                        </p:tgtEl>
                                        <p:attrNameLst>
                                          <p:attrName>style.visibility</p:attrName>
                                        </p:attrNameLst>
                                      </p:cBhvr>
                                      <p:to>
                                        <p:strVal val="visible"/>
                                      </p:to>
                                    </p:set>
                                    <p:anim calcmode="lin" valueType="num">
                                      <p:cBhvr>
                                        <p:cTn id="108" dur="500" fill="hold"/>
                                        <p:tgtEl>
                                          <p:spTgt spid="41"/>
                                        </p:tgtEl>
                                        <p:attrNameLst>
                                          <p:attrName>ppt_w</p:attrName>
                                        </p:attrNameLst>
                                      </p:cBhvr>
                                      <p:tavLst>
                                        <p:tav tm="0">
                                          <p:val>
                                            <p:fltVal val="0"/>
                                          </p:val>
                                        </p:tav>
                                        <p:tav tm="100000">
                                          <p:val>
                                            <p:strVal val="#ppt_w"/>
                                          </p:val>
                                        </p:tav>
                                      </p:tavLst>
                                    </p:anim>
                                    <p:anim calcmode="lin" valueType="num">
                                      <p:cBhvr>
                                        <p:cTn id="109" dur="500" fill="hold"/>
                                        <p:tgtEl>
                                          <p:spTgt spid="41"/>
                                        </p:tgtEl>
                                        <p:attrNameLst>
                                          <p:attrName>ppt_h</p:attrName>
                                        </p:attrNameLst>
                                      </p:cBhvr>
                                      <p:tavLst>
                                        <p:tav tm="0">
                                          <p:val>
                                            <p:fltVal val="0"/>
                                          </p:val>
                                        </p:tav>
                                        <p:tav tm="100000">
                                          <p:val>
                                            <p:strVal val="#ppt_h"/>
                                          </p:val>
                                        </p:tav>
                                      </p:tavLst>
                                    </p:anim>
                                    <p:animEffect transition="in" filter="fade">
                                      <p:cBhvr>
                                        <p:cTn id="110" dur="500"/>
                                        <p:tgtEl>
                                          <p:spTgt spid="41"/>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42"/>
                                        </p:tgtEl>
                                        <p:attrNameLst>
                                          <p:attrName>style.visibility</p:attrName>
                                        </p:attrNameLst>
                                      </p:cBhvr>
                                      <p:to>
                                        <p:strVal val="visible"/>
                                      </p:to>
                                    </p:set>
                                    <p:anim calcmode="lin" valueType="num">
                                      <p:cBhvr>
                                        <p:cTn id="113" dur="500" fill="hold"/>
                                        <p:tgtEl>
                                          <p:spTgt spid="42"/>
                                        </p:tgtEl>
                                        <p:attrNameLst>
                                          <p:attrName>ppt_w</p:attrName>
                                        </p:attrNameLst>
                                      </p:cBhvr>
                                      <p:tavLst>
                                        <p:tav tm="0">
                                          <p:val>
                                            <p:fltVal val="0"/>
                                          </p:val>
                                        </p:tav>
                                        <p:tav tm="100000">
                                          <p:val>
                                            <p:strVal val="#ppt_w"/>
                                          </p:val>
                                        </p:tav>
                                      </p:tavLst>
                                    </p:anim>
                                    <p:anim calcmode="lin" valueType="num">
                                      <p:cBhvr>
                                        <p:cTn id="114" dur="500" fill="hold"/>
                                        <p:tgtEl>
                                          <p:spTgt spid="42"/>
                                        </p:tgtEl>
                                        <p:attrNameLst>
                                          <p:attrName>ppt_h</p:attrName>
                                        </p:attrNameLst>
                                      </p:cBhvr>
                                      <p:tavLst>
                                        <p:tav tm="0">
                                          <p:val>
                                            <p:fltVal val="0"/>
                                          </p:val>
                                        </p:tav>
                                        <p:tav tm="100000">
                                          <p:val>
                                            <p:strVal val="#ppt_h"/>
                                          </p:val>
                                        </p:tav>
                                      </p:tavLst>
                                    </p:anim>
                                    <p:animEffect transition="in" filter="fade">
                                      <p:cBhvr>
                                        <p:cTn id="11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animBg="1"/>
      <p:bldP spid="13" grpId="0" animBg="1"/>
      <p:bldP spid="14" grpId="0" animBg="1"/>
      <p:bldP spid="16" grpId="0"/>
      <p:bldP spid="17" grpId="0" animBg="1"/>
      <p:bldP spid="18" grpId="0" animBg="1"/>
      <p:bldP spid="20" grpId="0" animBg="1"/>
      <p:bldP spid="21" grpId="0"/>
      <p:bldP spid="22" grpId="0" animBg="1"/>
      <p:bldP spid="23" grpId="0"/>
      <p:bldP spid="24" grpId="0" animBg="1"/>
      <p:bldP spid="25" grpId="0" animBg="1"/>
      <p:bldP spid="26" grpId="0"/>
      <p:bldP spid="27" grpId="0" animBg="1"/>
      <p:bldP spid="29" grpId="0" animBg="1"/>
      <p:bldP spid="34" grpId="0"/>
      <p:bldP spid="35" grpId="0" animBg="1"/>
      <p:bldP spid="39" grpId="0" animBg="1"/>
      <p:bldP spid="40" grpId="0" animBg="1"/>
      <p:bldP spid="41" grpId="0" animBg="1"/>
      <p:bldP spid="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D52112F-BAAB-4478-9B3A-5496D557B0E5}"/>
              </a:ext>
            </a:extLst>
          </p:cNvPr>
          <p:cNvSpPr txBox="1"/>
          <p:nvPr/>
        </p:nvSpPr>
        <p:spPr>
          <a:xfrm>
            <a:off x="218941" y="2609327"/>
            <a:ext cx="10908406" cy="2308324"/>
          </a:xfrm>
          <a:prstGeom prst="rect">
            <a:avLst/>
          </a:prstGeom>
          <a:noFill/>
        </p:spPr>
        <p:txBody>
          <a:bodyPr wrap="square">
            <a:spAutoFit/>
          </a:bodyPr>
          <a:lstStyle/>
          <a:p>
            <a:pPr algn="just"/>
            <a:r>
              <a:rPr lang="en-US" b="0" i="0" dirty="0">
                <a:solidFill>
                  <a:schemeClr val="accent2">
                    <a:lumMod val="50000"/>
                  </a:schemeClr>
                </a:solidFill>
                <a:effectLst/>
                <a:latin typeface="Arial" panose="020B0604020202020204" pitchFamily="34" charset="0"/>
              </a:rPr>
              <a:t>A user enters a URL into a browser</a:t>
            </a:r>
            <a:r>
              <a:rPr lang="fr-FR" dirty="0">
                <a:solidFill>
                  <a:schemeClr val="accent2">
                    <a:lumMod val="50000"/>
                  </a:schemeClr>
                </a:solidFill>
              </a:rPr>
              <a:t>,</a:t>
            </a:r>
            <a:r>
              <a:rPr lang="en-US" b="0" i="0" dirty="0">
                <a:solidFill>
                  <a:schemeClr val="accent2">
                    <a:lumMod val="50000"/>
                  </a:schemeClr>
                </a:solidFill>
                <a:effectLst/>
                <a:latin typeface="Arial" panose="020B0604020202020204" pitchFamily="34" charset="0"/>
              </a:rPr>
              <a:t> This request is passed to a domain name server.</a:t>
            </a:r>
          </a:p>
          <a:p>
            <a:pPr algn="just"/>
            <a:r>
              <a:rPr lang="en-US" b="0" i="0" dirty="0">
                <a:solidFill>
                  <a:schemeClr val="accent2">
                    <a:lumMod val="50000"/>
                  </a:schemeClr>
                </a:solidFill>
                <a:effectLst/>
                <a:latin typeface="Arial" panose="020B0604020202020204" pitchFamily="34" charset="0"/>
              </a:rPr>
              <a:t>The domain name server returns an IP address for the server that hosts the Website. </a:t>
            </a:r>
            <a:br>
              <a:rPr lang="en-US" b="0" i="0" dirty="0">
                <a:solidFill>
                  <a:schemeClr val="accent2">
                    <a:lumMod val="50000"/>
                  </a:schemeClr>
                </a:solidFill>
                <a:effectLst/>
                <a:latin typeface="Arial" panose="020B0604020202020204" pitchFamily="34" charset="0"/>
              </a:rPr>
            </a:br>
            <a:r>
              <a:rPr lang="en-US" b="0" i="0" dirty="0">
                <a:solidFill>
                  <a:schemeClr val="accent2">
                    <a:lumMod val="50000"/>
                  </a:schemeClr>
                </a:solidFill>
                <a:effectLst/>
                <a:latin typeface="Arial" panose="020B0604020202020204" pitchFamily="34" charset="0"/>
              </a:rPr>
              <a:t>The browser requests the page from the Web server using the IP address specified by the domain name server.</a:t>
            </a:r>
          </a:p>
          <a:p>
            <a:pPr algn="just"/>
            <a:r>
              <a:rPr lang="en-US" b="0" i="0" dirty="0">
                <a:solidFill>
                  <a:schemeClr val="accent2">
                    <a:lumMod val="50000"/>
                  </a:schemeClr>
                </a:solidFill>
                <a:effectLst/>
                <a:latin typeface="Arial" panose="020B0604020202020204" pitchFamily="34" charset="0"/>
              </a:rPr>
              <a:t>The Web server returns the page to the IP address specified by the browser requesting the page.</a:t>
            </a:r>
          </a:p>
          <a:p>
            <a:pPr algn="just"/>
            <a:r>
              <a:rPr lang="en-US" b="0" i="0" dirty="0">
                <a:solidFill>
                  <a:schemeClr val="accent2">
                    <a:lumMod val="50000"/>
                  </a:schemeClr>
                </a:solidFill>
                <a:effectLst/>
                <a:latin typeface="Arial" panose="020B0604020202020204" pitchFamily="34" charset="0"/>
              </a:rPr>
              <a:t> The page may also contain links to other files on the same server, such as images, which the browser will also request.</a:t>
            </a:r>
          </a:p>
          <a:p>
            <a:pPr algn="just"/>
            <a:r>
              <a:rPr lang="en-US" b="0" i="0" dirty="0">
                <a:solidFill>
                  <a:schemeClr val="accent2">
                    <a:lumMod val="50000"/>
                  </a:schemeClr>
                </a:solidFill>
                <a:effectLst/>
                <a:latin typeface="Arial" panose="020B0604020202020204" pitchFamily="34" charset="0"/>
              </a:rPr>
              <a:t>The browser collects all the information and displays to your computer in the form of Web page.</a:t>
            </a:r>
          </a:p>
        </p:txBody>
      </p:sp>
      <p:graphicFrame>
        <p:nvGraphicFramePr>
          <p:cNvPr id="8" name="Diagramme 7">
            <a:extLst>
              <a:ext uri="{FF2B5EF4-FFF2-40B4-BE49-F238E27FC236}">
                <a16:creationId xmlns:a16="http://schemas.microsoft.com/office/drawing/2014/main" id="{C4B36642-C693-4D13-86E0-3359FD37C917}"/>
              </a:ext>
            </a:extLst>
          </p:cNvPr>
          <p:cNvGraphicFramePr/>
          <p:nvPr>
            <p:extLst>
              <p:ext uri="{D42A27DB-BD31-4B8C-83A1-F6EECF244321}">
                <p14:modId xmlns:p14="http://schemas.microsoft.com/office/powerpoint/2010/main" val="2281084493"/>
              </p:ext>
            </p:extLst>
          </p:nvPr>
        </p:nvGraphicFramePr>
        <p:xfrm>
          <a:off x="763433" y="606698"/>
          <a:ext cx="3666899" cy="1366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421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E30DC7F0-5906-40EF-A148-078DC463A505}"/>
              </a:ext>
            </a:extLst>
          </p:cNvPr>
          <p:cNvSpPr txBox="1"/>
          <p:nvPr/>
        </p:nvSpPr>
        <p:spPr>
          <a:xfrm>
            <a:off x="764147" y="1270301"/>
            <a:ext cx="10663706" cy="646331"/>
          </a:xfrm>
          <a:prstGeom prst="rect">
            <a:avLst/>
          </a:prstGeom>
          <a:noFill/>
        </p:spPr>
        <p:txBody>
          <a:bodyPr wrap="square">
            <a:spAutoFit/>
          </a:bodyPr>
          <a:lstStyle/>
          <a:p>
            <a:r>
              <a:rPr lang="en-US" b="0" i="0" dirty="0">
                <a:solidFill>
                  <a:schemeClr val="accent2">
                    <a:lumMod val="50000"/>
                  </a:schemeClr>
                </a:solidFill>
                <a:effectLst/>
                <a:latin typeface="Open Sans"/>
              </a:rPr>
              <a:t>Web developer jobs are typically skill-based (as opposed to requiring credentials like a tech-specific bachelor’s degree or even an associate’s degree), which means if you have the skills, you can do the job.</a:t>
            </a:r>
            <a:endParaRPr lang="fr-FR" dirty="0">
              <a:solidFill>
                <a:schemeClr val="accent2">
                  <a:lumMod val="50000"/>
                </a:schemeClr>
              </a:solidFill>
            </a:endParaRPr>
          </a:p>
        </p:txBody>
      </p:sp>
      <p:sp>
        <p:nvSpPr>
          <p:cNvPr id="9" name="ZoneTexte 8">
            <a:extLst>
              <a:ext uri="{FF2B5EF4-FFF2-40B4-BE49-F238E27FC236}">
                <a16:creationId xmlns:a16="http://schemas.microsoft.com/office/drawing/2014/main" id="{768F9233-7E47-4296-9754-2D180B6C3FBE}"/>
              </a:ext>
            </a:extLst>
          </p:cNvPr>
          <p:cNvSpPr txBox="1"/>
          <p:nvPr/>
        </p:nvSpPr>
        <p:spPr>
          <a:xfrm>
            <a:off x="764147" y="2048946"/>
            <a:ext cx="10663705" cy="646331"/>
          </a:xfrm>
          <a:prstGeom prst="rect">
            <a:avLst/>
          </a:prstGeom>
          <a:noFill/>
        </p:spPr>
        <p:txBody>
          <a:bodyPr wrap="square">
            <a:spAutoFit/>
          </a:bodyPr>
          <a:lstStyle/>
          <a:p>
            <a:r>
              <a:rPr lang="en-US" b="0" i="0" dirty="0">
                <a:solidFill>
                  <a:schemeClr val="accent2">
                    <a:lumMod val="50000"/>
                  </a:schemeClr>
                </a:solidFill>
                <a:effectLst/>
                <a:latin typeface="Open Sans"/>
              </a:rPr>
              <a:t>In doing so, it’s important to note there are two categories of web developer jobs: </a:t>
            </a:r>
            <a:r>
              <a:rPr lang="en-US" b="0" i="0" dirty="0">
                <a:solidFill>
                  <a:schemeClr val="accent2">
                    <a:lumMod val="50000"/>
                  </a:schemeClr>
                </a:solidFill>
                <a:effectLst/>
                <a:latin typeface="Open Sans"/>
                <a:hlinkClick r:id="rId2">
                  <a:extLst>
                    <a:ext uri="{A12FA001-AC4F-418D-AE19-62706E023703}">
                      <ahyp:hlinkClr xmlns:ahyp="http://schemas.microsoft.com/office/drawing/2018/hyperlinkcolor" val="tx"/>
                    </a:ext>
                  </a:extLst>
                </a:hlinkClick>
              </a:rPr>
              <a:t>front-end development and back-end development</a:t>
            </a:r>
            <a:r>
              <a:rPr lang="en-US" b="0" i="0" dirty="0">
                <a:solidFill>
                  <a:schemeClr val="accent2">
                    <a:lumMod val="50000"/>
                  </a:schemeClr>
                </a:solidFill>
                <a:effectLst/>
                <a:latin typeface="Open Sans"/>
              </a:rPr>
              <a:t>.</a:t>
            </a:r>
            <a:endParaRPr lang="fr-FR" dirty="0">
              <a:solidFill>
                <a:schemeClr val="accent2">
                  <a:lumMod val="50000"/>
                </a:schemeClr>
              </a:solidFill>
            </a:endParaRPr>
          </a:p>
        </p:txBody>
      </p:sp>
      <p:sp>
        <p:nvSpPr>
          <p:cNvPr id="10" name="Ellipse 9">
            <a:extLst>
              <a:ext uri="{FF2B5EF4-FFF2-40B4-BE49-F238E27FC236}">
                <a16:creationId xmlns:a16="http://schemas.microsoft.com/office/drawing/2014/main" id="{3FD967F6-FC03-466F-9B34-80732979D331}"/>
              </a:ext>
            </a:extLst>
          </p:cNvPr>
          <p:cNvSpPr/>
          <p:nvPr/>
        </p:nvSpPr>
        <p:spPr>
          <a:xfrm>
            <a:off x="474373" y="4226072"/>
            <a:ext cx="3129566" cy="1000087"/>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cap="all" dirty="0">
                <a:solidFill>
                  <a:schemeClr val="accent2">
                    <a:lumMod val="50000"/>
                  </a:schemeClr>
                </a:solidFill>
                <a:effectLst/>
                <a:latin typeface="Montserrat"/>
              </a:rPr>
              <a:t>FRONT END WEB DEVELOPMENT SKILLS</a:t>
            </a:r>
          </a:p>
        </p:txBody>
      </p:sp>
      <p:sp>
        <p:nvSpPr>
          <p:cNvPr id="11" name="Ellipse 10">
            <a:extLst>
              <a:ext uri="{FF2B5EF4-FFF2-40B4-BE49-F238E27FC236}">
                <a16:creationId xmlns:a16="http://schemas.microsoft.com/office/drawing/2014/main" id="{F3282AFF-B1FD-4463-9658-E69FBF2E40D2}"/>
              </a:ext>
            </a:extLst>
          </p:cNvPr>
          <p:cNvSpPr/>
          <p:nvPr/>
        </p:nvSpPr>
        <p:spPr>
          <a:xfrm>
            <a:off x="4392767" y="3429000"/>
            <a:ext cx="1313647" cy="73930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cap="all" dirty="0">
                <a:solidFill>
                  <a:schemeClr val="accent2">
                    <a:lumMod val="50000"/>
                  </a:schemeClr>
                </a:solidFill>
                <a:effectLst/>
                <a:latin typeface="Montserrat"/>
              </a:rPr>
              <a:t>HTML</a:t>
            </a:r>
          </a:p>
        </p:txBody>
      </p:sp>
      <p:sp>
        <p:nvSpPr>
          <p:cNvPr id="12" name="Ellipse 11">
            <a:extLst>
              <a:ext uri="{FF2B5EF4-FFF2-40B4-BE49-F238E27FC236}">
                <a16:creationId xmlns:a16="http://schemas.microsoft.com/office/drawing/2014/main" id="{F835E7FD-8683-4791-90FF-6B9A60E36E6A}"/>
              </a:ext>
            </a:extLst>
          </p:cNvPr>
          <p:cNvSpPr/>
          <p:nvPr/>
        </p:nvSpPr>
        <p:spPr>
          <a:xfrm>
            <a:off x="4392768" y="5283924"/>
            <a:ext cx="1313647" cy="64633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0" cap="all" dirty="0" err="1">
                <a:solidFill>
                  <a:schemeClr val="accent2">
                    <a:lumMod val="50000"/>
                  </a:schemeClr>
                </a:solidFill>
                <a:effectLst/>
                <a:latin typeface="Montserrat"/>
              </a:rPr>
              <a:t>Javascript</a:t>
            </a:r>
            <a:endParaRPr lang="en-US" sz="1400" b="1" i="0" cap="all" dirty="0">
              <a:solidFill>
                <a:schemeClr val="accent2">
                  <a:lumMod val="50000"/>
                </a:schemeClr>
              </a:solidFill>
              <a:effectLst/>
              <a:latin typeface="Montserrat"/>
            </a:endParaRPr>
          </a:p>
        </p:txBody>
      </p:sp>
      <p:sp>
        <p:nvSpPr>
          <p:cNvPr id="13" name="Ellipse 12">
            <a:extLst>
              <a:ext uri="{FF2B5EF4-FFF2-40B4-BE49-F238E27FC236}">
                <a16:creationId xmlns:a16="http://schemas.microsoft.com/office/drawing/2014/main" id="{C531852C-B896-4A43-A464-E4AB9D67094D}"/>
              </a:ext>
            </a:extLst>
          </p:cNvPr>
          <p:cNvSpPr/>
          <p:nvPr/>
        </p:nvSpPr>
        <p:spPr>
          <a:xfrm>
            <a:off x="4392769" y="4402951"/>
            <a:ext cx="1313646" cy="64633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cap="all" dirty="0">
                <a:solidFill>
                  <a:schemeClr val="accent2">
                    <a:lumMod val="50000"/>
                  </a:schemeClr>
                </a:solidFill>
                <a:effectLst/>
                <a:latin typeface="Montserrat"/>
              </a:rPr>
              <a:t>CSS</a:t>
            </a:r>
          </a:p>
        </p:txBody>
      </p:sp>
      <p:cxnSp>
        <p:nvCxnSpPr>
          <p:cNvPr id="15" name="Connecteur droit avec flèche 14">
            <a:extLst>
              <a:ext uri="{FF2B5EF4-FFF2-40B4-BE49-F238E27FC236}">
                <a16:creationId xmlns:a16="http://schemas.microsoft.com/office/drawing/2014/main" id="{576AEDF3-5C60-4A9E-9302-AB12344FA6D9}"/>
              </a:ext>
            </a:extLst>
          </p:cNvPr>
          <p:cNvCxnSpPr>
            <a:cxnSpLocks/>
          </p:cNvCxnSpPr>
          <p:nvPr/>
        </p:nvCxnSpPr>
        <p:spPr>
          <a:xfrm flipV="1">
            <a:off x="3629159" y="4779514"/>
            <a:ext cx="62087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cteur droit avec flèche 15">
            <a:extLst>
              <a:ext uri="{FF2B5EF4-FFF2-40B4-BE49-F238E27FC236}">
                <a16:creationId xmlns:a16="http://schemas.microsoft.com/office/drawing/2014/main" id="{D1AA8C9D-0262-4EF2-9895-2234CE0A2953}"/>
              </a:ext>
            </a:extLst>
          </p:cNvPr>
          <p:cNvCxnSpPr>
            <a:cxnSpLocks/>
          </p:cNvCxnSpPr>
          <p:nvPr/>
        </p:nvCxnSpPr>
        <p:spPr>
          <a:xfrm flipV="1">
            <a:off x="3425782" y="3925338"/>
            <a:ext cx="824247" cy="4525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necteur droit avec flèche 16">
            <a:extLst>
              <a:ext uri="{FF2B5EF4-FFF2-40B4-BE49-F238E27FC236}">
                <a16:creationId xmlns:a16="http://schemas.microsoft.com/office/drawing/2014/main" id="{C0D5F349-7C41-451F-BDBC-BB511CE1FA26}"/>
              </a:ext>
            </a:extLst>
          </p:cNvPr>
          <p:cNvCxnSpPr>
            <a:cxnSpLocks/>
          </p:cNvCxnSpPr>
          <p:nvPr/>
        </p:nvCxnSpPr>
        <p:spPr>
          <a:xfrm>
            <a:off x="3460663" y="5044143"/>
            <a:ext cx="763609" cy="5629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ZoneTexte 23">
            <a:extLst>
              <a:ext uri="{FF2B5EF4-FFF2-40B4-BE49-F238E27FC236}">
                <a16:creationId xmlns:a16="http://schemas.microsoft.com/office/drawing/2014/main" id="{0873302A-A456-408C-A601-BA558F8357A8}"/>
              </a:ext>
            </a:extLst>
          </p:cNvPr>
          <p:cNvSpPr txBox="1"/>
          <p:nvPr/>
        </p:nvSpPr>
        <p:spPr>
          <a:xfrm>
            <a:off x="5872766" y="3862521"/>
            <a:ext cx="6104586" cy="1754326"/>
          </a:xfrm>
          <a:prstGeom prst="rect">
            <a:avLst/>
          </a:prstGeom>
          <a:noFill/>
        </p:spPr>
        <p:txBody>
          <a:bodyPr wrap="square">
            <a:spAutoFit/>
          </a:bodyPr>
          <a:lstStyle/>
          <a:p>
            <a:r>
              <a:rPr lang="en-US" b="0" i="1" dirty="0">
                <a:solidFill>
                  <a:schemeClr val="accent2">
                    <a:lumMod val="50000"/>
                  </a:schemeClr>
                </a:solidFill>
                <a:effectLst/>
                <a:latin typeface="Open Sans"/>
              </a:rPr>
              <a:t>HTML and CSS are markup languages used to define the parts of a web page and their style (font, colors, layout) respectively. Meanwhile, JavaScript is a </a:t>
            </a:r>
            <a:r>
              <a:rPr lang="en-US" b="0" i="1" dirty="0">
                <a:solidFill>
                  <a:schemeClr val="accent2">
                    <a:lumMod val="50000"/>
                  </a:schemeClr>
                </a:solidFill>
                <a:effectLst/>
                <a:latin typeface="Open Sans"/>
                <a:hlinkClick r:id="rId3">
                  <a:extLst>
                    <a:ext uri="{A12FA001-AC4F-418D-AE19-62706E023703}">
                      <ahyp:hlinkClr xmlns:ahyp="http://schemas.microsoft.com/office/drawing/2018/hyperlinkcolor" val="tx"/>
                    </a:ext>
                  </a:extLst>
                </a:hlinkClick>
              </a:rPr>
              <a:t>scripting language</a:t>
            </a:r>
            <a:r>
              <a:rPr lang="en-US" b="0" i="1" dirty="0">
                <a:solidFill>
                  <a:schemeClr val="accent2">
                    <a:lumMod val="50000"/>
                  </a:schemeClr>
                </a:solidFill>
                <a:effectLst/>
                <a:latin typeface="Open Sans"/>
              </a:rPr>
              <a:t> used to control dynamic content on a webpage like scrolling video, animated graphics, and interactive maps</a:t>
            </a:r>
            <a:endParaRPr lang="fr-FR" i="1" dirty="0">
              <a:solidFill>
                <a:schemeClr val="accent2">
                  <a:lumMod val="50000"/>
                </a:schemeClr>
              </a:solidFill>
            </a:endParaRPr>
          </a:p>
        </p:txBody>
      </p:sp>
      <p:sp>
        <p:nvSpPr>
          <p:cNvPr id="25" name="Ellipse 24">
            <a:extLst>
              <a:ext uri="{FF2B5EF4-FFF2-40B4-BE49-F238E27FC236}">
                <a16:creationId xmlns:a16="http://schemas.microsoft.com/office/drawing/2014/main" id="{0DB50FB5-706A-4993-A649-F99CE31AC1D5}"/>
              </a:ext>
            </a:extLst>
          </p:cNvPr>
          <p:cNvSpPr/>
          <p:nvPr/>
        </p:nvSpPr>
        <p:spPr>
          <a:xfrm>
            <a:off x="2242533" y="88600"/>
            <a:ext cx="6927762" cy="113334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400" b="0" i="1" dirty="0">
                <a:solidFill>
                  <a:schemeClr val="accent2">
                    <a:lumMod val="50000"/>
                  </a:schemeClr>
                </a:solidFill>
                <a:effectLst/>
                <a:latin typeface="inherit"/>
              </a:rPr>
              <a:t>What </a:t>
            </a:r>
            <a:r>
              <a:rPr lang="en-US" sz="2400" b="0" i="0" dirty="0">
                <a:solidFill>
                  <a:schemeClr val="accent2">
                    <a:lumMod val="50000"/>
                  </a:schemeClr>
                </a:solidFill>
                <a:effectLst/>
                <a:latin typeface="inherit"/>
              </a:rPr>
              <a:t>do you need</a:t>
            </a:r>
            <a:r>
              <a:rPr lang="en-US" sz="2400" b="0" i="1" dirty="0">
                <a:solidFill>
                  <a:schemeClr val="accent2">
                    <a:lumMod val="50000"/>
                  </a:schemeClr>
                </a:solidFill>
                <a:effectLst/>
                <a:latin typeface="inherit"/>
              </a:rPr>
              <a:t> to be a web developer?</a:t>
            </a:r>
            <a:endParaRPr lang="en-US" sz="2400" b="0" i="0" dirty="0">
              <a:solidFill>
                <a:schemeClr val="accent2">
                  <a:lumMod val="50000"/>
                </a:schemeClr>
              </a:solidFill>
              <a:effectLst/>
              <a:latin typeface="inherit"/>
            </a:endParaRPr>
          </a:p>
        </p:txBody>
      </p:sp>
    </p:spTree>
    <p:extLst>
      <p:ext uri="{BB962C8B-B14F-4D97-AF65-F5344CB8AC3E}">
        <p14:creationId xmlns:p14="http://schemas.microsoft.com/office/powerpoint/2010/main" val="341754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arn(inVertical)">
                                      <p:cBhvr>
                                        <p:cTn id="18" dur="500"/>
                                        <p:tgtEl>
                                          <p:spTgt spid="16"/>
                                        </p:tgtEl>
                                      </p:cBhvr>
                                    </p:animEffect>
                                  </p:childTnLst>
                                </p:cTn>
                              </p:par>
                              <p:par>
                                <p:cTn id="19" presetID="16" presetClass="entr" presetSubtype="21"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arn(inVertical)">
                                      <p:cBhvr>
                                        <p:cTn id="21" dur="500"/>
                                        <p:tgtEl>
                                          <p:spTgt spid="15"/>
                                        </p:tgtEl>
                                      </p:cBhvr>
                                    </p:animEffect>
                                  </p:childTnLst>
                                </p:cTn>
                              </p:par>
                              <p:par>
                                <p:cTn id="22" presetID="16" presetClass="entr" presetSubtype="21"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arn(inVertical)">
                                      <p:cBhvr>
                                        <p:cTn id="24" dur="500"/>
                                        <p:tgtEl>
                                          <p:spTgt spid="17"/>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arn(inVertical)">
                                      <p:cBhvr>
                                        <p:cTn id="30" dur="500"/>
                                        <p:tgtEl>
                                          <p:spTgt spid="13"/>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barn(inVertical)">
                                      <p:cBhvr>
                                        <p:cTn id="3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1" grpId="0" animBg="1"/>
      <p:bldP spid="12" grpId="0" animBg="1"/>
      <p:bldP spid="13" grpId="0" animBg="1"/>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D6861A47-9AC9-4530-B3DA-E47E443102C9}"/>
              </a:ext>
            </a:extLst>
          </p:cNvPr>
          <p:cNvSpPr/>
          <p:nvPr/>
        </p:nvSpPr>
        <p:spPr>
          <a:xfrm>
            <a:off x="325198" y="2726237"/>
            <a:ext cx="3129566" cy="1000087"/>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cap="all" dirty="0">
                <a:solidFill>
                  <a:schemeClr val="accent2">
                    <a:lumMod val="50000"/>
                  </a:schemeClr>
                </a:solidFill>
                <a:effectLst/>
                <a:latin typeface="Montserrat"/>
              </a:rPr>
              <a:t>BACK END WEB DEVELOPMENT SKILLS</a:t>
            </a:r>
          </a:p>
        </p:txBody>
      </p:sp>
      <p:sp>
        <p:nvSpPr>
          <p:cNvPr id="5" name="Ellipse 4">
            <a:extLst>
              <a:ext uri="{FF2B5EF4-FFF2-40B4-BE49-F238E27FC236}">
                <a16:creationId xmlns:a16="http://schemas.microsoft.com/office/drawing/2014/main" id="{ABE69015-CB45-434A-B2CD-B4CB6AB4C891}"/>
              </a:ext>
            </a:extLst>
          </p:cNvPr>
          <p:cNvSpPr/>
          <p:nvPr/>
        </p:nvSpPr>
        <p:spPr>
          <a:xfrm>
            <a:off x="4555365" y="1429121"/>
            <a:ext cx="1313647" cy="739309"/>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cap="all" dirty="0">
                <a:solidFill>
                  <a:schemeClr val="accent2">
                    <a:lumMod val="50000"/>
                  </a:schemeClr>
                </a:solidFill>
                <a:effectLst/>
                <a:latin typeface="Montserrat"/>
              </a:rPr>
              <a:t>HTML</a:t>
            </a:r>
          </a:p>
        </p:txBody>
      </p:sp>
      <p:sp>
        <p:nvSpPr>
          <p:cNvPr id="6" name="Ellipse 5">
            <a:extLst>
              <a:ext uri="{FF2B5EF4-FFF2-40B4-BE49-F238E27FC236}">
                <a16:creationId xmlns:a16="http://schemas.microsoft.com/office/drawing/2014/main" id="{CB903FF4-49AA-41B5-B068-A9A922D72E0D}"/>
              </a:ext>
            </a:extLst>
          </p:cNvPr>
          <p:cNvSpPr/>
          <p:nvPr/>
        </p:nvSpPr>
        <p:spPr>
          <a:xfrm>
            <a:off x="4555366" y="3284045"/>
            <a:ext cx="1922707" cy="64633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0" cap="all" dirty="0" err="1">
                <a:solidFill>
                  <a:schemeClr val="accent2">
                    <a:lumMod val="50000"/>
                  </a:schemeClr>
                </a:solidFill>
                <a:effectLst/>
                <a:latin typeface="Arial" panose="020B0604020202020204" pitchFamily="34" charset="0"/>
                <a:cs typeface="Arial" panose="020B0604020202020204" pitchFamily="34" charset="0"/>
              </a:rPr>
              <a:t>Javascript</a:t>
            </a:r>
            <a:r>
              <a:rPr lang="fr-FR" sz="1400" b="0" i="0" dirty="0">
                <a:solidFill>
                  <a:schemeClr val="accent2">
                    <a:lumMod val="50000"/>
                  </a:schemeClr>
                </a:solidFill>
                <a:effectLst/>
                <a:latin typeface="Arial" panose="020B0604020202020204" pitchFamily="34" charset="0"/>
                <a:cs typeface="Arial" panose="020B0604020202020204" pitchFamily="34" charset="0"/>
              </a:rPr>
              <a:t>/ </a:t>
            </a:r>
            <a:r>
              <a:rPr lang="fr-FR" sz="1400" b="1" i="1" dirty="0" err="1">
                <a:solidFill>
                  <a:schemeClr val="accent2">
                    <a:lumMod val="50000"/>
                  </a:schemeClr>
                </a:solidFill>
                <a:effectLst/>
                <a:latin typeface="Arial" panose="020B0604020202020204" pitchFamily="34" charset="0"/>
                <a:cs typeface="Arial" panose="020B0604020202020204" pitchFamily="34" charset="0"/>
              </a:rPr>
              <a:t>NodeJS</a:t>
            </a:r>
            <a:endParaRPr lang="en-US" sz="1400" b="1" i="1" cap="all" dirty="0">
              <a:solidFill>
                <a:schemeClr val="accent2">
                  <a:lumMod val="50000"/>
                </a:schemeClr>
              </a:solidFill>
              <a:effectLst/>
              <a:latin typeface="Arial" panose="020B0604020202020204" pitchFamily="34" charset="0"/>
              <a:cs typeface="Arial" panose="020B0604020202020204" pitchFamily="34" charset="0"/>
            </a:endParaRPr>
          </a:p>
        </p:txBody>
      </p:sp>
      <p:sp>
        <p:nvSpPr>
          <p:cNvPr id="7" name="Ellipse 6">
            <a:extLst>
              <a:ext uri="{FF2B5EF4-FFF2-40B4-BE49-F238E27FC236}">
                <a16:creationId xmlns:a16="http://schemas.microsoft.com/office/drawing/2014/main" id="{87955E38-0493-4BA4-986E-0387E63D44B7}"/>
              </a:ext>
            </a:extLst>
          </p:cNvPr>
          <p:cNvSpPr/>
          <p:nvPr/>
        </p:nvSpPr>
        <p:spPr>
          <a:xfrm>
            <a:off x="4555367" y="2403072"/>
            <a:ext cx="1313646" cy="64633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0" cap="all" dirty="0">
                <a:solidFill>
                  <a:schemeClr val="accent2">
                    <a:lumMod val="50000"/>
                  </a:schemeClr>
                </a:solidFill>
                <a:effectLst/>
                <a:latin typeface="Montserrat"/>
              </a:rPr>
              <a:t>CSS</a:t>
            </a:r>
          </a:p>
        </p:txBody>
      </p:sp>
      <p:cxnSp>
        <p:nvCxnSpPr>
          <p:cNvPr id="8" name="Connecteur droit avec flèche 7">
            <a:extLst>
              <a:ext uri="{FF2B5EF4-FFF2-40B4-BE49-F238E27FC236}">
                <a16:creationId xmlns:a16="http://schemas.microsoft.com/office/drawing/2014/main" id="{781D0BBD-C2CB-418C-A8D8-EFA4F61B908E}"/>
              </a:ext>
            </a:extLst>
          </p:cNvPr>
          <p:cNvCxnSpPr>
            <a:cxnSpLocks/>
          </p:cNvCxnSpPr>
          <p:nvPr/>
        </p:nvCxnSpPr>
        <p:spPr>
          <a:xfrm>
            <a:off x="3739171" y="3429001"/>
            <a:ext cx="612818" cy="1782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Connecteur droit avec flèche 8">
            <a:extLst>
              <a:ext uri="{FF2B5EF4-FFF2-40B4-BE49-F238E27FC236}">
                <a16:creationId xmlns:a16="http://schemas.microsoft.com/office/drawing/2014/main" id="{E7C02EB0-E40E-4305-A016-0FD7D88FADB5}"/>
              </a:ext>
            </a:extLst>
          </p:cNvPr>
          <p:cNvCxnSpPr>
            <a:cxnSpLocks/>
          </p:cNvCxnSpPr>
          <p:nvPr/>
        </p:nvCxnSpPr>
        <p:spPr>
          <a:xfrm flipV="1">
            <a:off x="3454764" y="1925460"/>
            <a:ext cx="957863" cy="7038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Connecteur droit avec flèche 9">
            <a:extLst>
              <a:ext uri="{FF2B5EF4-FFF2-40B4-BE49-F238E27FC236}">
                <a16:creationId xmlns:a16="http://schemas.microsoft.com/office/drawing/2014/main" id="{A716F97E-A04F-4723-A0AC-C208787905C9}"/>
              </a:ext>
            </a:extLst>
          </p:cNvPr>
          <p:cNvCxnSpPr>
            <a:cxnSpLocks/>
          </p:cNvCxnSpPr>
          <p:nvPr/>
        </p:nvCxnSpPr>
        <p:spPr>
          <a:xfrm>
            <a:off x="3588380" y="3726324"/>
            <a:ext cx="824247" cy="7536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Ellipse 10">
            <a:extLst>
              <a:ext uri="{FF2B5EF4-FFF2-40B4-BE49-F238E27FC236}">
                <a16:creationId xmlns:a16="http://schemas.microsoft.com/office/drawing/2014/main" id="{51879DBF-A70B-43A1-8902-A0AFFBF88E33}"/>
              </a:ext>
            </a:extLst>
          </p:cNvPr>
          <p:cNvSpPr/>
          <p:nvPr/>
        </p:nvSpPr>
        <p:spPr>
          <a:xfrm>
            <a:off x="4632642" y="4165018"/>
            <a:ext cx="2472739" cy="67136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fr-FR" b="0" i="0" dirty="0">
                <a:solidFill>
                  <a:schemeClr val="accent2">
                    <a:lumMod val="50000"/>
                  </a:schemeClr>
                </a:solidFill>
                <a:effectLst/>
                <a:latin typeface="Open Sans"/>
              </a:rPr>
              <a:t>Ruby / Ruby on Rails</a:t>
            </a:r>
          </a:p>
        </p:txBody>
      </p:sp>
      <p:cxnSp>
        <p:nvCxnSpPr>
          <p:cNvPr id="12" name="Connecteur droit avec flèche 11">
            <a:extLst>
              <a:ext uri="{FF2B5EF4-FFF2-40B4-BE49-F238E27FC236}">
                <a16:creationId xmlns:a16="http://schemas.microsoft.com/office/drawing/2014/main" id="{5351CBC8-6708-4774-8CFF-A0968F33797E}"/>
              </a:ext>
            </a:extLst>
          </p:cNvPr>
          <p:cNvCxnSpPr>
            <a:cxnSpLocks/>
          </p:cNvCxnSpPr>
          <p:nvPr/>
        </p:nvCxnSpPr>
        <p:spPr>
          <a:xfrm flipV="1">
            <a:off x="3731119" y="2903520"/>
            <a:ext cx="518909" cy="2512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ZoneTexte 17">
            <a:extLst>
              <a:ext uri="{FF2B5EF4-FFF2-40B4-BE49-F238E27FC236}">
                <a16:creationId xmlns:a16="http://schemas.microsoft.com/office/drawing/2014/main" id="{C9CB6D70-BE5F-49D6-A41D-998607A31A55}"/>
              </a:ext>
            </a:extLst>
          </p:cNvPr>
          <p:cNvSpPr txBox="1"/>
          <p:nvPr/>
        </p:nvSpPr>
        <p:spPr>
          <a:xfrm>
            <a:off x="6322989" y="494299"/>
            <a:ext cx="5396786" cy="2862322"/>
          </a:xfrm>
          <a:prstGeom prst="rect">
            <a:avLst/>
          </a:prstGeom>
          <a:noFill/>
        </p:spPr>
        <p:txBody>
          <a:bodyPr wrap="square">
            <a:spAutoFit/>
          </a:bodyPr>
          <a:lstStyle/>
          <a:p>
            <a:r>
              <a:rPr lang="en-US" b="0" i="0" dirty="0">
                <a:solidFill>
                  <a:schemeClr val="accent2">
                    <a:lumMod val="50000"/>
                  </a:schemeClr>
                </a:solidFill>
                <a:effectLst/>
                <a:latin typeface="Open Sans"/>
              </a:rPr>
              <a:t>Back-end programming deals with the “under the hood” aspects of websites—things like writing code to request and fetch data from databases and then to display data that contains HTML, CSS, and JavaScript content. Common skills used for back end development include web frameworks (collections of pre-written code that developers can use for repetitive tasks) like </a:t>
            </a:r>
            <a:r>
              <a:rPr lang="en-US" b="0" i="0" dirty="0">
                <a:solidFill>
                  <a:schemeClr val="accent2">
                    <a:lumMod val="50000"/>
                  </a:schemeClr>
                </a:solidFill>
                <a:effectLst/>
                <a:latin typeface="Open Sans"/>
                <a:hlinkClick r:id="rId2">
                  <a:extLst>
                    <a:ext uri="{A12FA001-AC4F-418D-AE19-62706E023703}">
                      <ahyp:hlinkClr xmlns:ahyp="http://schemas.microsoft.com/office/drawing/2018/hyperlinkcolor" val="tx"/>
                    </a:ext>
                  </a:extLst>
                </a:hlinkClick>
              </a:rPr>
              <a:t>Ruby on Rails</a:t>
            </a:r>
            <a:r>
              <a:rPr lang="en-US" b="0" i="0" dirty="0">
                <a:solidFill>
                  <a:schemeClr val="accent2">
                    <a:lumMod val="50000"/>
                  </a:schemeClr>
                </a:solidFill>
                <a:effectLst/>
                <a:latin typeface="Open Sans"/>
              </a:rPr>
              <a:t> and </a:t>
            </a:r>
            <a:r>
              <a:rPr lang="en-US" b="0" i="0" dirty="0">
                <a:solidFill>
                  <a:schemeClr val="accent2">
                    <a:lumMod val="50000"/>
                  </a:schemeClr>
                </a:solidFill>
                <a:effectLst/>
                <a:latin typeface="Open Sans"/>
                <a:hlinkClick r:id="rId3">
                  <a:extLst>
                    <a:ext uri="{A12FA001-AC4F-418D-AE19-62706E023703}">
                      <ahyp:hlinkClr xmlns:ahyp="http://schemas.microsoft.com/office/drawing/2018/hyperlinkcolor" val="tx"/>
                    </a:ext>
                  </a:extLst>
                </a:hlinkClick>
              </a:rPr>
              <a:t>NodeJS</a:t>
            </a:r>
            <a:r>
              <a:rPr lang="en-US" b="0" i="0" dirty="0">
                <a:solidFill>
                  <a:schemeClr val="accent2">
                    <a:lumMod val="50000"/>
                  </a:schemeClr>
                </a:solidFill>
                <a:effectLst/>
                <a:latin typeface="Open Sans"/>
              </a:rPr>
              <a:t> (as well as the languages those frameworks are built on—Ruby and JavaScript).</a:t>
            </a:r>
            <a:endParaRPr lang="fr-FR" dirty="0">
              <a:solidFill>
                <a:schemeClr val="accent2">
                  <a:lumMod val="50000"/>
                </a:schemeClr>
              </a:solidFill>
            </a:endParaRPr>
          </a:p>
        </p:txBody>
      </p:sp>
    </p:spTree>
    <p:extLst>
      <p:ext uri="{BB962C8B-B14F-4D97-AF65-F5344CB8AC3E}">
        <p14:creationId xmlns:p14="http://schemas.microsoft.com/office/powerpoint/2010/main" val="253488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barn(inVertical)">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99AFD1C-E901-4064-B48B-7E6F24BB6EA2}"/>
              </a:ext>
            </a:extLst>
          </p:cNvPr>
          <p:cNvSpPr txBox="1"/>
          <p:nvPr/>
        </p:nvSpPr>
        <p:spPr>
          <a:xfrm>
            <a:off x="577402" y="2551837"/>
            <a:ext cx="11037195" cy="1754326"/>
          </a:xfrm>
          <a:prstGeom prst="rect">
            <a:avLst/>
          </a:prstGeom>
          <a:noFill/>
        </p:spPr>
        <p:txBody>
          <a:bodyPr wrap="square">
            <a:spAutoFit/>
          </a:bodyPr>
          <a:lstStyle/>
          <a:p>
            <a:pPr algn="l"/>
            <a:r>
              <a:rPr lang="en-US" b="0" i="0" dirty="0">
                <a:solidFill>
                  <a:schemeClr val="accent2">
                    <a:lumMod val="50000"/>
                  </a:schemeClr>
                </a:solidFill>
                <a:effectLst/>
                <a:latin typeface="Source Sans Pro" panose="020B0604020202020204" pitchFamily="34" charset="0"/>
              </a:rPr>
              <a:t>Also known as web programmers or web coders, web developers essentially make a website work by building the functionality, interactivity and visible structure of the site, normally based on the vision of designers and other key roles.</a:t>
            </a:r>
          </a:p>
          <a:p>
            <a:pPr algn="l"/>
            <a:r>
              <a:rPr lang="en-US" b="0" i="0" dirty="0">
                <a:solidFill>
                  <a:schemeClr val="accent2">
                    <a:lumMod val="50000"/>
                  </a:schemeClr>
                </a:solidFill>
                <a:effectLst/>
                <a:latin typeface="Source Sans Pro" panose="020B0604020202020204" pitchFamily="34" charset="0"/>
              </a:rPr>
              <a:t>Web developers are also responsible for ensuring a site functions correctly on all browsers - both desktop and mobile - through testing. Once a site is live, a developer carries out  updates and other maintenance tasks as necessary.</a:t>
            </a:r>
          </a:p>
        </p:txBody>
      </p:sp>
      <p:sp>
        <p:nvSpPr>
          <p:cNvPr id="6" name="Ellipse 5">
            <a:extLst>
              <a:ext uri="{FF2B5EF4-FFF2-40B4-BE49-F238E27FC236}">
                <a16:creationId xmlns:a16="http://schemas.microsoft.com/office/drawing/2014/main" id="{0098455D-77CB-493F-A753-8ECAF5EB7523}"/>
              </a:ext>
            </a:extLst>
          </p:cNvPr>
          <p:cNvSpPr/>
          <p:nvPr/>
        </p:nvSpPr>
        <p:spPr>
          <a:xfrm>
            <a:off x="2485623" y="553792"/>
            <a:ext cx="6259132" cy="1133341"/>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accent2">
                    <a:lumMod val="50000"/>
                  </a:schemeClr>
                </a:solidFill>
                <a:effectLst/>
                <a:latin typeface="inherit"/>
              </a:rPr>
              <a:t>What’s the role of a web developer?</a:t>
            </a:r>
            <a:endParaRPr lang="en-US" sz="2400" b="1" i="0" dirty="0">
              <a:solidFill>
                <a:schemeClr val="accent2">
                  <a:lumMod val="50000"/>
                </a:schemeClr>
              </a:solidFill>
              <a:effectLst/>
              <a:latin typeface="inherit"/>
            </a:endParaRPr>
          </a:p>
        </p:txBody>
      </p:sp>
    </p:spTree>
    <p:extLst>
      <p:ext uri="{BB962C8B-B14F-4D97-AF65-F5344CB8AC3E}">
        <p14:creationId xmlns:p14="http://schemas.microsoft.com/office/powerpoint/2010/main" val="417413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aymen ben ayed" id="{9BE5D592-8874-45C9-A51F-ED975A6629C2}" vid="{F055B0DF-E899-420A-950E-40D28FB2BCB7}"/>
    </a:ext>
  </a:extLst>
</a:theme>
</file>

<file path=docProps/app.xml><?xml version="1.0" encoding="utf-8"?>
<Properties xmlns="http://schemas.openxmlformats.org/officeDocument/2006/extended-properties" xmlns:vt="http://schemas.openxmlformats.org/officeDocument/2006/docPropsVTypes">
  <Template>aymen ben ayed</Template>
  <TotalTime>0</TotalTime>
  <Words>483</Words>
  <Application>Microsoft Office PowerPoint</Application>
  <PresentationFormat>Grand écran</PresentationFormat>
  <Paragraphs>39</Paragraphs>
  <Slides>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vt:i4>
      </vt:variant>
    </vt:vector>
  </HeadingPairs>
  <TitlesOfParts>
    <vt:vector size="13" baseType="lpstr">
      <vt:lpstr>Arial</vt:lpstr>
      <vt:lpstr>Century Gothic</vt:lpstr>
      <vt:lpstr>inherit</vt:lpstr>
      <vt:lpstr>Montserrat</vt:lpstr>
      <vt:lpstr>Open Sans</vt:lpstr>
      <vt:lpstr>Source Sans Pro</vt:lpstr>
      <vt:lpstr>Wingdings 3</vt:lpstr>
      <vt:lpstr>Secteur</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rezguihanenq@gmail.com</dc:creator>
  <cp:lastModifiedBy>rezguihanenq@gmail.com</cp:lastModifiedBy>
  <cp:revision>1</cp:revision>
  <dcterms:created xsi:type="dcterms:W3CDTF">2020-12-22T18:46:32Z</dcterms:created>
  <dcterms:modified xsi:type="dcterms:W3CDTF">2020-12-22T18:47:00Z</dcterms:modified>
</cp:coreProperties>
</file>