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Neue Light"/>
      </a:defRPr>
    </a:lvl1pPr>
    <a:lvl2pPr indent="228600" algn="ctr" defTabSz="584200">
      <a:defRPr sz="3600">
        <a:latin typeface="+mn-lt"/>
        <a:ea typeface="+mn-ea"/>
        <a:cs typeface="+mn-cs"/>
        <a:sym typeface="Helvetica Neue Light"/>
      </a:defRPr>
    </a:lvl2pPr>
    <a:lvl3pPr indent="457200" algn="ctr" defTabSz="584200">
      <a:defRPr sz="3600">
        <a:latin typeface="+mn-lt"/>
        <a:ea typeface="+mn-ea"/>
        <a:cs typeface="+mn-cs"/>
        <a:sym typeface="Helvetica Neue Light"/>
      </a:defRPr>
    </a:lvl3pPr>
    <a:lvl4pPr indent="685800" algn="ctr" defTabSz="584200">
      <a:defRPr sz="3600">
        <a:latin typeface="+mn-lt"/>
        <a:ea typeface="+mn-ea"/>
        <a:cs typeface="+mn-cs"/>
        <a:sym typeface="Helvetica Neue Light"/>
      </a:defRPr>
    </a:lvl4pPr>
    <a:lvl5pPr indent="914400" algn="ctr" defTabSz="584200">
      <a:defRPr sz="3600">
        <a:latin typeface="+mn-lt"/>
        <a:ea typeface="+mn-ea"/>
        <a:cs typeface="+mn-cs"/>
        <a:sym typeface="Helvetica Neue Light"/>
      </a:defRPr>
    </a:lvl5pPr>
    <a:lvl6pPr indent="1143000" algn="ctr" defTabSz="584200">
      <a:defRPr sz="3600">
        <a:latin typeface="+mn-lt"/>
        <a:ea typeface="+mn-ea"/>
        <a:cs typeface="+mn-cs"/>
        <a:sym typeface="Helvetica Neue Light"/>
      </a:defRPr>
    </a:lvl6pPr>
    <a:lvl7pPr indent="1371600" algn="ctr" defTabSz="584200">
      <a:defRPr sz="3600">
        <a:latin typeface="+mn-lt"/>
        <a:ea typeface="+mn-ea"/>
        <a:cs typeface="+mn-cs"/>
        <a:sym typeface="Helvetica Neue Light"/>
      </a:defRPr>
    </a:lvl7pPr>
    <a:lvl8pPr indent="1600200" algn="ctr" defTabSz="584200">
      <a:defRPr sz="3600">
        <a:latin typeface="+mn-lt"/>
        <a:ea typeface="+mn-ea"/>
        <a:cs typeface="+mn-cs"/>
        <a:sym typeface="Helvetica Neue Light"/>
      </a:defRPr>
    </a:lvl8pPr>
    <a:lvl9pPr indent="1828800" algn="ctr" defTabSz="584200">
      <a:defRPr sz="36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Texte du titre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1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2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3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4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 5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Texte du titre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1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2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3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4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Texte du titre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Texte du titre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1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2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3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4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Texte du titre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Texte du titre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1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2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3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4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 5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Texte du titre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1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2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3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4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1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2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3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4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 5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1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2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3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 4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Texte niveau 5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Texte du titre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1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2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3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 4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Texte niveau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mailto:aymen.rebouh@mines-ales.or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aymen.rebouh@mines-ales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80000"/>
              </a:lnSpc>
              <a:spcBef>
                <a:spcPts val="1500"/>
              </a:spcBef>
              <a:defRPr sz="1800"/>
            </a:pPr>
            <a:r>
              <a:rPr spc="-42" sz="4200">
                <a:solidFill>
                  <a:srgbClr val="0066A1"/>
                </a:solidFill>
              </a:rPr>
              <a:t>Manuel d’installation et guide utilisateur de </a:t>
            </a:r>
            <a:br>
              <a:rPr spc="-42" sz="4200">
                <a:solidFill>
                  <a:srgbClr val="0066A1"/>
                </a:solidFill>
              </a:rPr>
            </a:br>
            <a:r>
              <a:rPr spc="-42" sz="4200">
                <a:solidFill>
                  <a:srgbClr val="0066A1"/>
                </a:solidFill>
              </a:rPr>
              <a:t>l’application mobile ( + scénario de test )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8" marL="0" indent="1828800" algn="r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REBOUH AYMEN</a:t>
            </a:r>
            <a:endParaRPr sz="2600">
              <a:solidFill>
                <a:srgbClr val="7474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8" marL="0" indent="1828800" algn="r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GROUPE NUMERIC FLOW</a:t>
            </a:r>
          </a:p>
        </p:txBody>
      </p:sp>
      <p:pic>
        <p:nvPicPr>
          <p:cNvPr id="55" name="mines_ales_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908" y="187728"/>
            <a:ext cx="2186550" cy="218655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>
            <p:ph type="sldNum" sz="quarter" idx="2"/>
          </p:nvPr>
        </p:nvSpPr>
        <p:spPr>
          <a:xfrm>
            <a:off x="12367056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57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6009" y="621878"/>
            <a:ext cx="4107741" cy="1232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beaco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9733" y="6292721"/>
            <a:ext cx="2340600" cy="234060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393700" y="8893542"/>
            <a:ext cx="11861800" cy="72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8" indent="1627632" algn="r" defTabSz="519937">
              <a:defRPr sz="1800"/>
            </a:pPr>
            <a:r>
              <a:rPr sz="2046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0623185407</a:t>
            </a:r>
            <a:endParaRPr sz="2046">
              <a:solidFill>
                <a:srgbClr val="7474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8" indent="1627632" algn="r" defTabSz="519937">
              <a:defRPr sz="1800"/>
            </a:pPr>
            <a:r>
              <a:rPr sz="2046" u="sng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invalidUrl="" action="" tgtFrame="" tooltip="" history="1" highlightClick="0" endSnd="0"/>
              </a:rPr>
              <a:t>aymen.rebouh@mines-ales.org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Une fois avoir cliqué sur une salle, nous avons à présent devant nous la liste les étudiants qui s’y trouvent.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09" name="studentProjectInfotelDetailRoo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6983" y="606524"/>
            <a:ext cx="3822701" cy="65463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91414">
              <a:defRPr sz="1800"/>
            </a:pPr>
            <a:r>
              <a:rPr sz="2814"/>
              <a:t>RoomDetail View </a:t>
            </a:r>
            <a:endParaRPr sz="2814"/>
          </a:p>
          <a:p>
            <a:pPr lvl="0" defTabSz="391414">
              <a:defRPr sz="1800"/>
            </a:pPr>
            <a:r>
              <a:rPr sz="2814"/>
              <a:t>Controller</a:t>
            </a:r>
            <a:endParaRPr sz="2814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"/>
          </p:nvPr>
        </p:nvSpPr>
        <p:spPr>
          <a:xfrm>
            <a:off x="571500" y="2235200"/>
            <a:ext cx="5080000" cy="6667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Pour ajouter une salle, rien de plus simple. 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Un nom, une description, la capacité de la salle ainsi que les informations sur le beacon ( UUID, Major, Minor )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91414">
              <a:defRPr sz="1800"/>
            </a:pPr>
            <a:r>
              <a:rPr sz="2814"/>
              <a:t>AddRoom View </a:t>
            </a:r>
            <a:endParaRPr sz="2814"/>
          </a:p>
          <a:p>
            <a:pPr lvl="0" defTabSz="391414">
              <a:defRPr sz="1800"/>
            </a:pPr>
            <a:r>
              <a:rPr sz="2814"/>
              <a:t>Controller</a:t>
            </a:r>
            <a:endParaRPr sz="2814"/>
          </a:p>
        </p:txBody>
      </p:sp>
      <p:pic>
        <p:nvPicPr>
          <p:cNvPr id="115" name="Capture d’écran 2015-03-24 à 19.11.4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1095" y="615900"/>
            <a:ext cx="3822701" cy="659415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Une simple vue pour changer son profil. On y a accès à partir du menu dans le </a:t>
            </a:r>
            <a:r>
              <a:rPr sz="2600" u="sng">
                <a:solidFill>
                  <a:srgbClr val="747474"/>
                </a:solidFill>
                <a:hlinkClick r:id="rId2" invalidUrl="" action="ppaction://hlinksldjump" tgtFrame="" tooltip="" history="1" highlightClick="0" endSnd="0"/>
              </a:rPr>
              <a:t>RoomList View controller</a:t>
            </a:r>
            <a:r>
              <a:rPr sz="2600">
                <a:solidFill>
                  <a:srgbClr val="747474"/>
                </a:solidFill>
              </a:rPr>
              <a:t>.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91414">
              <a:defRPr sz="1800"/>
            </a:pPr>
            <a:r>
              <a:rPr sz="2814"/>
              <a:t>Profile View </a:t>
            </a:r>
            <a:endParaRPr sz="2814"/>
          </a:p>
          <a:p>
            <a:pPr lvl="0" defTabSz="391414">
              <a:defRPr sz="1800"/>
            </a:pPr>
            <a:r>
              <a:rPr sz="2814"/>
              <a:t>Controller</a:t>
            </a:r>
            <a:endParaRPr sz="2814"/>
          </a:p>
        </p:txBody>
      </p:sp>
      <p:grpSp>
        <p:nvGrpSpPr>
          <p:cNvPr id="122" name="Group 122"/>
          <p:cNvGrpSpPr/>
          <p:nvPr/>
        </p:nvGrpSpPr>
        <p:grpSpPr>
          <a:xfrm>
            <a:off x="7604964" y="783133"/>
            <a:ext cx="4114801" cy="6958718"/>
            <a:chOff x="-165100" y="-114300"/>
            <a:chExt cx="4114800" cy="6958717"/>
          </a:xfrm>
        </p:grpSpPr>
        <p:pic>
          <p:nvPicPr>
            <p:cNvPr id="121" name="Capture d’écran 2015-03-23 à 00.59.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784600" cy="652691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0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65100" y="-114300"/>
              <a:ext cx="4114800" cy="695871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tk213280rke_1478x2200.jpeg"/>
          <p:cNvPicPr/>
          <p:nvPr/>
        </p:nvPicPr>
        <p:blipFill>
          <a:blip r:embed="rId2">
            <a:extLst/>
          </a:blip>
          <a:srcRect l="381" t="1538" r="1908" b="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91414">
              <a:defRPr sz="1800"/>
            </a:pPr>
            <a:r>
              <a:rPr sz="2814"/>
              <a:t>RoomsList View </a:t>
            </a:r>
            <a:endParaRPr sz="2814"/>
          </a:p>
          <a:p>
            <a:pPr lvl="0" defTabSz="391414">
              <a:defRPr sz="1800"/>
            </a:pPr>
            <a:r>
              <a:rPr sz="2814"/>
              <a:t>Controller</a:t>
            </a:r>
            <a:endParaRPr sz="2814"/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80000"/>
              </a:lnSpc>
              <a:spcBef>
                <a:spcPts val="1500"/>
              </a:spcBef>
              <a:defRPr spc="-42">
                <a:solidFill>
                  <a:srgbClr val="0066A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42" sz="4200">
                <a:solidFill>
                  <a:srgbClr val="0066A1"/>
                </a:solidFill>
              </a:rPr>
              <a:t>Scénario de test</a:t>
            </a:r>
          </a:p>
        </p:txBody>
      </p:sp>
      <p:pic>
        <p:nvPicPr>
          <p:cNvPr id="130" name="mines_ales_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8700" y="8196770"/>
            <a:ext cx="1397001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32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8518" y="218598"/>
            <a:ext cx="2849832" cy="8549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body" idx="1"/>
          </p:nvPr>
        </p:nvSpPr>
        <p:spPr>
          <a:xfrm>
            <a:off x="571500" y="2514600"/>
            <a:ext cx="10382192" cy="6709172"/>
          </a:xfrm>
          <a:prstGeom prst="rect">
            <a:avLst/>
          </a:prstGeom>
        </p:spPr>
        <p:txBody>
          <a:bodyPr/>
          <a:lstStyle/>
          <a:p>
            <a:pPr lvl="1" marL="558800" indent="-2286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Créer plusieurs comptes avec comme comme id d’école : </a:t>
            </a:r>
            <a:r>
              <a:rPr b="1" sz="2600">
                <a:solidFill>
                  <a:srgbClr val="163D40"/>
                </a:solidFill>
              </a:rPr>
              <a:t>aaaaaa</a:t>
            </a:r>
            <a:r>
              <a:rPr sz="2600">
                <a:solidFill>
                  <a:srgbClr val="747474"/>
                </a:solidFill>
              </a:rPr>
              <a:t> ( par défaut, pour les tests, l’utilisateur est admin, il pourra donc ajouter une salle composé d’un beacon )</a:t>
            </a:r>
            <a:endParaRPr sz="2600">
              <a:solidFill>
                <a:srgbClr val="747474"/>
              </a:solidFill>
            </a:endParaRPr>
          </a:p>
          <a:p>
            <a:pPr lvl="1" marL="558800" indent="-2286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Une fois inscrit, il faut ajouter une salle liée à un beacon.</a:t>
            </a:r>
            <a:endParaRPr sz="2600">
              <a:solidFill>
                <a:srgbClr val="747474"/>
              </a:solidFill>
            </a:endParaRPr>
          </a:p>
          <a:p>
            <a:pPr lvl="1" marL="558800" indent="-2286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 A priori, dans la liste des salles, celle-ci devrait apparaître avec le nombre d’utilisateur présent dans la salle. ( la première fois, cela peut plusieurs quelques secondes le temps de trouver les beacons autours, après cela est très rapide )</a:t>
            </a:r>
            <a:endParaRPr sz="2600">
              <a:solidFill>
                <a:srgbClr val="747474"/>
              </a:solidFill>
            </a:endParaRPr>
          </a:p>
          <a:p>
            <a:pPr lvl="1" marL="558800" indent="-2286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Une fois la salle ajoutée, éloignez de celle ci ( 20 mètres ? ), faite un refresh, vérifiez que la salle est vide. Revenez maintenant dans la salle et faire à nouveau un refresh pour voir que vous êtes bien dans cette salle. Le test peut être fait avec plusieurs personnes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80000"/>
              </a:lnSpc>
              <a:spcBef>
                <a:spcPts val="1500"/>
              </a:spcBef>
              <a:defRPr spc="-42">
                <a:solidFill>
                  <a:srgbClr val="0066A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42" sz="4200">
                <a:solidFill>
                  <a:srgbClr val="0066A1"/>
                </a:solidFill>
              </a:rPr>
              <a:t>Améliorations</a:t>
            </a:r>
          </a:p>
        </p:txBody>
      </p:sp>
      <p:pic>
        <p:nvPicPr>
          <p:cNvPr id="136" name="mines_ales_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8700" y="8196770"/>
            <a:ext cx="1397001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38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8518" y="218598"/>
            <a:ext cx="2849832" cy="8549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body" idx="1"/>
          </p:nvPr>
        </p:nvSpPr>
        <p:spPr>
          <a:xfrm>
            <a:off x="571500" y="2514600"/>
            <a:ext cx="10382192" cy="6709172"/>
          </a:xfrm>
          <a:prstGeom prst="rect">
            <a:avLst/>
          </a:prstGeom>
        </p:spPr>
        <p:txBody>
          <a:bodyPr/>
          <a:lstStyle/>
          <a:p>
            <a:pPr lvl="1" marL="558800" indent="-228600">
              <a:buSzPct val="100000"/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747474"/>
                </a:solidFill>
              </a:rPr>
              <a:t>S’abonner à une salle</a:t>
            </a:r>
            <a:r>
              <a:rPr sz="2600">
                <a:solidFill>
                  <a:srgbClr val="747474"/>
                </a:solidFill>
              </a:rPr>
              <a:t>. Je trouve intéressant le fait de recevoir une notification quand la salle est diapo ( 0 personnes, &lt; 5 personnes, on pourrait choisir la condition pour être notifié )</a:t>
            </a:r>
            <a:endParaRPr sz="2600">
              <a:solidFill>
                <a:srgbClr val="747474"/>
              </a:solidFill>
            </a:endParaRPr>
          </a:p>
          <a:p>
            <a:pPr lvl="1" marL="558800" indent="-228600"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Ajouter une bonne gestion de l’Accessibility ( avec voice over pour les personnes non voyante )</a:t>
            </a:r>
            <a:endParaRPr sz="2600">
              <a:solidFill>
                <a:srgbClr val="747474"/>
              </a:solidFill>
            </a:endParaRPr>
          </a:p>
          <a:p>
            <a:pPr lvl="1" marL="558800" indent="-228600"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Améliorer les tests unitaires. Il y en seulement deux, et cela ne concerne que l’authentification</a:t>
            </a:r>
            <a:endParaRPr sz="2600">
              <a:solidFill>
                <a:srgbClr val="747474"/>
              </a:solidFill>
            </a:endParaRPr>
          </a:p>
          <a:p>
            <a:pPr lvl="1" marL="558800" indent="-228600"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Vos améliorations ?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270000" y="6362700"/>
            <a:ext cx="10464800" cy="804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 algn="r">
              <a:defRPr sz="1800"/>
            </a:pPr>
            <a:r>
              <a:rPr sz="23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0623185407</a:t>
            </a:r>
            <a:endParaRPr sz="2300">
              <a:solidFill>
                <a:srgbClr val="7474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8" algn="r">
              <a:defRPr sz="1800"/>
            </a:pPr>
            <a:r>
              <a:rPr sz="2300" u="sng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rPr>
              <a:t>aymen.rebouh@mines-ales.org</a:t>
            </a:r>
          </a:p>
        </p:txBody>
      </p:sp>
      <p:sp>
        <p:nvSpPr>
          <p:cNvPr id="142" name="Shape 142"/>
          <p:cNvSpPr/>
          <p:nvPr/>
        </p:nvSpPr>
        <p:spPr>
          <a:xfrm>
            <a:off x="1270000" y="4292600"/>
            <a:ext cx="1046480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spcBef>
                <a:spcPts val="2400"/>
              </a:spcBef>
              <a:defRPr sz="4000">
                <a:solidFill>
                  <a:srgbClr val="74747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47474"/>
                </a:solidFill>
              </a:rPr>
              <a:t>FIN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571500" y="330200"/>
            <a:ext cx="7587060" cy="13970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80000"/>
              </a:lnSpc>
              <a:spcBef>
                <a:spcPts val="1500"/>
              </a:spcBef>
              <a:defRPr spc="-42">
                <a:solidFill>
                  <a:srgbClr val="0066A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42" sz="4200">
                <a:solidFill>
                  <a:srgbClr val="0066A1"/>
                </a:solidFill>
              </a:rPr>
              <a:t>Pré-requis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571500" y="2424439"/>
            <a:ext cx="11861800" cy="7010524"/>
          </a:xfrm>
          <a:prstGeom prst="rect">
            <a:avLst/>
          </a:prstGeom>
        </p:spPr>
        <p:txBody>
          <a:bodyPr/>
          <a:lstStyle/>
          <a:p>
            <a:pPr lvl="0" marL="228600" indent="-228600" defTabSz="457200">
              <a:spcBef>
                <a:spcPts val="900"/>
              </a:spcBef>
              <a:buClr>
                <a:srgbClr val="0066A1"/>
              </a:buClr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066A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 code source</a:t>
            </a:r>
            <a:br>
              <a:rPr b="1" sz="2600">
                <a:solidFill>
                  <a:srgbClr val="0066A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2600">
              <a:solidFill>
                <a:srgbClr val="0066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28600" indent="-228600" defTabSz="457200">
              <a:spcBef>
                <a:spcPts val="900"/>
              </a:spcBef>
              <a:buClr>
                <a:srgbClr val="0066A1"/>
              </a:buClr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066A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L’IDE Xcode nécessaire pour lancer l’application sur le device</a:t>
            </a:r>
            <a:endParaRPr b="1" sz="2600">
              <a:solidFill>
                <a:srgbClr val="0066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0" indent="0" defTabSz="457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/>
          </a:p>
          <a:p>
            <a:pPr lvl="0" marL="228600" indent="-228600" defTabSz="457200">
              <a:spcBef>
                <a:spcPts val="900"/>
              </a:spcBef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066A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iPhone avec :</a:t>
            </a:r>
            <a:endParaRPr b="1" sz="2600">
              <a:solidFill>
                <a:srgbClr val="0066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693579" indent="-165100" defTabSz="457200">
              <a:lnSpc>
                <a:spcPct val="120000"/>
              </a:lnSpc>
              <a:spcBef>
                <a:spcPts val="0"/>
              </a:spcBef>
              <a:buClr>
                <a:srgbClr val="0066A1"/>
              </a:buClr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spc="48" sz="2400">
                <a:solidFill>
                  <a:srgbClr val="575452"/>
                </a:solidFill>
              </a:rPr>
              <a:t> La technologie bluetooth LE 4.0</a:t>
            </a:r>
            <a:endParaRPr spc="48" sz="2400">
              <a:solidFill>
                <a:srgbClr val="575452"/>
              </a:solidFill>
            </a:endParaRPr>
          </a:p>
          <a:p>
            <a:pPr lvl="1" marL="693579" indent="-165100" defTabSz="457200">
              <a:lnSpc>
                <a:spcPct val="120000"/>
              </a:lnSpc>
              <a:spcBef>
                <a:spcPts val="0"/>
              </a:spcBef>
              <a:buClr>
                <a:srgbClr val="0066A1"/>
              </a:buClr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spc="48" sz="2400">
                <a:solidFill>
                  <a:srgbClr val="575452"/>
                </a:solidFill>
              </a:rPr>
              <a:t> Le service de géolocalisation </a:t>
            </a:r>
            <a:r>
              <a:rPr b="1" spc="48" sz="2400">
                <a:solidFill>
                  <a:srgbClr val="575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activé</a:t>
            </a:r>
            <a:endParaRPr spc="48" sz="2400">
              <a:solidFill>
                <a:srgbClr val="575452"/>
              </a:solidFill>
            </a:endParaRPr>
          </a:p>
          <a:p>
            <a:pPr lvl="1" marL="693579" indent="-165100" defTabSz="457200">
              <a:lnSpc>
                <a:spcPct val="120000"/>
              </a:lnSpc>
              <a:spcBef>
                <a:spcPts val="0"/>
              </a:spcBef>
              <a:buClr>
                <a:srgbClr val="0066A1"/>
              </a:buClr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spc="48" sz="2400">
                <a:solidFill>
                  <a:srgbClr val="575452"/>
                </a:solidFill>
              </a:rPr>
              <a:t> La technologie bluetooth </a:t>
            </a:r>
            <a:r>
              <a:rPr b="1" spc="48" sz="2400">
                <a:solidFill>
                  <a:srgbClr val="575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activé</a:t>
            </a:r>
            <a:endParaRPr spc="48" sz="2400">
              <a:solidFill>
                <a:srgbClr val="575452"/>
              </a:solidFill>
            </a:endParaRPr>
          </a:p>
          <a:p>
            <a:pPr lvl="1" marL="693579" indent="-165100" defTabSz="457200">
              <a:lnSpc>
                <a:spcPct val="120000"/>
              </a:lnSpc>
              <a:spcBef>
                <a:spcPts val="0"/>
              </a:spcBef>
              <a:buClr>
                <a:srgbClr val="0066A1"/>
              </a:buClr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spc="48" sz="2400">
                <a:solidFill>
                  <a:srgbClr val="575452"/>
                </a:solidFill>
              </a:rPr>
              <a:t> Une connexion internet ( 3G, 4G, Wifi )</a:t>
            </a:r>
            <a:endParaRPr spc="48" sz="2400">
              <a:solidFill>
                <a:srgbClr val="575452"/>
              </a:solidFill>
            </a:endParaR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1200">
              <a:latin typeface="Palatino"/>
              <a:ea typeface="Palatino"/>
              <a:cs typeface="Palatino"/>
              <a:sym typeface="Palatino"/>
            </a:endParaRPr>
          </a:p>
          <a:p>
            <a:pPr lvl="0" marL="228600" indent="-228600" defTabSz="457200">
              <a:spcBef>
                <a:spcPts val="900"/>
              </a:spcBef>
              <a:buClr>
                <a:srgbClr val="0066A1"/>
              </a:buClr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066A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beacon avec ses identifiants ( UUID, Major et Minor )</a:t>
            </a:r>
            <a:endParaRPr b="1" sz="2600">
              <a:solidFill>
                <a:srgbClr val="0066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/>
          </a:p>
          <a:p>
            <a:pPr lvl="0" marL="228600" indent="-228600" defTabSz="457200">
              <a:spcBef>
                <a:spcPts val="900"/>
              </a:spcBef>
              <a:buClr>
                <a:srgbClr val="0066A1"/>
              </a:buClr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066A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Lire le fichier README.md dans la racine du projet</a:t>
            </a:r>
            <a:endParaRPr b="1" sz="2600">
              <a:solidFill>
                <a:srgbClr val="0066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/>
          </a:p>
          <a:p>
            <a:pPr lvl="0" marL="228600" indent="-228600" defTabSz="457200">
              <a:spcBef>
                <a:spcPts val="900"/>
              </a:spcBef>
              <a:buClr>
                <a:srgbClr val="0066A1"/>
              </a:buClr>
              <a:buSzPct val="100000"/>
              <a:buFontTx/>
              <a:buChar char="๏"/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066A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Mon numéro pour me contacter en cas de difficultés !</a:t>
            </a:r>
            <a:endParaRPr b="1" sz="2600">
              <a:solidFill>
                <a:srgbClr val="0066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mines_ales_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8700" y="8196770"/>
            <a:ext cx="1397001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sldNum" sz="quarter" idx="2"/>
          </p:nvPr>
        </p:nvSpPr>
        <p:spPr>
          <a:xfrm>
            <a:off x="12367056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65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8518" y="218598"/>
            <a:ext cx="2849832" cy="854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571500" y="1435100"/>
            <a:ext cx="6452097" cy="31750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80000"/>
              </a:lnSpc>
              <a:spcBef>
                <a:spcPts val="1500"/>
              </a:spcBef>
              <a:defRPr spc="-42">
                <a:solidFill>
                  <a:srgbClr val="0066A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42" sz="4200">
                <a:solidFill>
                  <a:srgbClr val="0066A1"/>
                </a:solidFill>
              </a:rPr>
              <a:t>Installation de l’application</a:t>
            </a:r>
          </a:p>
        </p:txBody>
      </p:sp>
      <p:pic>
        <p:nvPicPr>
          <p:cNvPr id="68" name="mines_ales_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8700" y="8196770"/>
            <a:ext cx="1397001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>
            <p:ph type="sldNum" sz="quarter" idx="2"/>
          </p:nvPr>
        </p:nvSpPr>
        <p:spPr>
          <a:xfrm>
            <a:off x="12367056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70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8518" y="218598"/>
            <a:ext cx="2849832" cy="854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estimoteRever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-2277522" y="7924741"/>
            <a:ext cx="4684362" cy="3007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571500" y="330200"/>
            <a:ext cx="6287145" cy="13970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80000"/>
              </a:lnSpc>
              <a:spcBef>
                <a:spcPts val="1500"/>
              </a:spcBef>
              <a:defRPr spc="-42">
                <a:solidFill>
                  <a:srgbClr val="0066A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42" sz="4200">
                <a:solidFill>
                  <a:srgbClr val="0066A1"/>
                </a:solidFill>
              </a:rPr>
              <a:t>Installation de l’application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571500" y="2514600"/>
            <a:ext cx="10382192" cy="670917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47474"/>
                </a:solidFill>
              </a:rPr>
              <a:t>Aucune dépendance externe ( pas de cocoapods )</a:t>
            </a:r>
            <a:endParaRPr sz="28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47474"/>
                </a:solidFill>
              </a:rPr>
              <a:t>Donc une fois les codes sources récupérés, il suffit de double-cliquer sur le fichier </a:t>
            </a:r>
            <a:r>
              <a:rPr b="1" sz="2800">
                <a:solidFill>
                  <a:srgbClr val="747474"/>
                </a:solidFill>
              </a:rPr>
              <a:t>StudentProjectInfotel.xcodeproj. </a:t>
            </a:r>
            <a:r>
              <a:rPr sz="2800">
                <a:solidFill>
                  <a:srgbClr val="747474"/>
                </a:solidFill>
              </a:rPr>
              <a:t>Vous pouvez dès à présent lancer l’application directement depuis l’IDE Xcode.</a:t>
            </a:r>
            <a:endParaRPr sz="28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47474"/>
                </a:solidFill>
              </a:rPr>
              <a:t>Vérifiez que vous avez bien accepté l’autorisation de la géolocalisation.</a:t>
            </a:r>
            <a:endParaRPr sz="28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47474"/>
                </a:solidFill>
              </a:rPr>
              <a:t>Lors de la compilation sur le device, vérifiez dans les logs qu’il n’y a pas d’erreur avec la géolocalisation ( location manager )</a:t>
            </a:r>
            <a:endParaRPr b="1" sz="28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47474"/>
                </a:solidFill>
              </a:rPr>
              <a:t>Rien d’autre</a:t>
            </a:r>
          </a:p>
        </p:txBody>
      </p:sp>
      <p:pic>
        <p:nvPicPr>
          <p:cNvPr id="75" name="mines_ales_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8700" y="8196770"/>
            <a:ext cx="1397001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sldNum" sz="quarter" idx="2"/>
          </p:nvPr>
        </p:nvSpPr>
        <p:spPr>
          <a:xfrm>
            <a:off x="510743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77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8518" y="218598"/>
            <a:ext cx="2849832" cy="854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571500" y="1435100"/>
            <a:ext cx="6452097" cy="31750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80000"/>
              </a:lnSpc>
              <a:spcBef>
                <a:spcPts val="1500"/>
              </a:spcBef>
              <a:defRPr spc="-42">
                <a:solidFill>
                  <a:srgbClr val="0066A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42" sz="4200">
                <a:solidFill>
                  <a:srgbClr val="0066A1"/>
                </a:solidFill>
              </a:rPr>
              <a:t>Guide d’utilisation</a:t>
            </a:r>
          </a:p>
        </p:txBody>
      </p:sp>
      <p:pic>
        <p:nvPicPr>
          <p:cNvPr id="80" name="mines_ales_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8700" y="8196770"/>
            <a:ext cx="1397001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xfrm>
            <a:off x="12367056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82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8518" y="218598"/>
            <a:ext cx="2849832" cy="854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estimoteRever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-2277522" y="7924741"/>
            <a:ext cx="4684362" cy="3007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Lors du lancement de l’application, on passe par le Splash View.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Dans cette scene, on vérifie si l’utilisateur est authentifié. 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Si oui, l’utilisateur est automatiquement redirigé vers la liste des salles ( </a:t>
            </a:r>
            <a:r>
              <a:rPr sz="2600" u="sng">
                <a:solidFill>
                  <a:srgbClr val="747474"/>
                </a:solidFill>
                <a:hlinkClick r:id="rId2" invalidUrl="" action="ppaction://hlinksldjump" tgtFrame="" tooltip="" history="1" highlightClick="0" endSnd="0"/>
              </a:rPr>
              <a:t>RoomsListViewController</a:t>
            </a:r>
            <a:r>
              <a:rPr sz="2600">
                <a:solidFill>
                  <a:srgbClr val="747474"/>
                </a:solidFill>
              </a:rPr>
              <a:t> ) 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Sinon, on le redirige vers la page de présentation de l’application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510743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87" name="studentProjectInfotelSplashScree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7293" y="241300"/>
            <a:ext cx="3175001" cy="54371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91414">
              <a:defRPr sz="1800"/>
            </a:pPr>
            <a:r>
              <a:rPr sz="2814"/>
              <a:t>SplashView View </a:t>
            </a:r>
            <a:endParaRPr sz="2814"/>
          </a:p>
          <a:p>
            <a:pPr lvl="0" defTabSz="391414">
              <a:defRPr sz="1800"/>
            </a:pPr>
            <a:r>
              <a:rPr sz="2814"/>
              <a:t>Controller</a:t>
            </a:r>
            <a:endParaRPr sz="2814"/>
          </a:p>
        </p:txBody>
      </p:sp>
      <p:pic>
        <p:nvPicPr>
          <p:cNvPr id="89" name="Capture d’écran 2015-03-24 à 19.14.5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96487" y="3851275"/>
            <a:ext cx="3175001" cy="55118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Un simple formulaire d’inscription ( avec également moyen de s’inscrire ET s’authentifier via Google+ et Facebook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510743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2100">
              <a:defRPr sz="1800"/>
            </a:pPr>
            <a:r>
              <a:rPr sz="2100"/>
              <a:t>Authentication View </a:t>
            </a:r>
            <a:endParaRPr sz="2100"/>
          </a:p>
          <a:p>
            <a:pPr lvl="0" defTabSz="292100">
              <a:defRPr sz="1800"/>
            </a:pPr>
            <a:r>
              <a:rPr sz="2100"/>
              <a:t>Controller &amp; SignUp View </a:t>
            </a:r>
            <a:endParaRPr sz="2100"/>
          </a:p>
          <a:p>
            <a:pPr lvl="0" defTabSz="292100">
              <a:defRPr sz="1800"/>
            </a:pPr>
            <a:r>
              <a:rPr sz="2100"/>
              <a:t>Controller</a:t>
            </a:r>
            <a:endParaRPr sz="2100"/>
          </a:p>
        </p:txBody>
      </p:sp>
      <p:pic>
        <p:nvPicPr>
          <p:cNvPr id="94" name="Capture d’écran 2015-03-23 à 01.17.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5419" y="317399"/>
            <a:ext cx="3175001" cy="546418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95" name="Capture d’écran 2015-03-23 à 01.16.3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74339" y="3457060"/>
            <a:ext cx="3175001" cy="544143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tk213280rke_1478x2200.jpeg"/>
          <p:cNvPicPr/>
          <p:nvPr/>
        </p:nvPicPr>
        <p:blipFill>
          <a:blip r:embed="rId2">
            <a:extLst/>
          </a:blip>
          <a:srcRect l="381" t="1538" r="1908" b="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91414">
              <a:defRPr sz="1800"/>
            </a:pPr>
            <a:r>
              <a:rPr sz="2814"/>
              <a:t>RoomsList View </a:t>
            </a:r>
            <a:endParaRPr sz="2814"/>
          </a:p>
          <a:p>
            <a:pPr lvl="0" defTabSz="391414">
              <a:defRPr sz="1800"/>
            </a:pPr>
            <a:r>
              <a:rPr sz="2814"/>
              <a:t>Controller</a:t>
            </a:r>
            <a:endParaRPr sz="2814"/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xfrm>
            <a:off x="510743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0763" indent="-270763" defTabSz="479044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132">
                <a:solidFill>
                  <a:srgbClr val="747474"/>
                </a:solidFill>
              </a:rPr>
              <a:t>Cette scène affiche la liste des salles d’une école qui sont chacune rattachés à un beacon. Au clic d’une salle, on obtient plus d’informations sur celle ci ( voir </a:t>
            </a:r>
            <a:r>
              <a:rPr sz="2132" u="sng">
                <a:solidFill>
                  <a:srgbClr val="747474"/>
                </a:solidFill>
                <a:hlinkClick r:id="" invalidUrl="" action="ppaction://hlinkshowjump?jump=nextslide" tgtFrame="" tooltip="" history="1" highlightClick="0" endSnd="0"/>
              </a:rPr>
              <a:t>RoomDetailViewController</a:t>
            </a:r>
            <a:r>
              <a:rPr sz="2132">
                <a:solidFill>
                  <a:srgbClr val="747474"/>
                </a:solidFill>
              </a:rPr>
              <a:t> )</a:t>
            </a:r>
            <a:endParaRPr sz="2132">
              <a:solidFill>
                <a:srgbClr val="747474"/>
              </a:solidFill>
            </a:endParaRPr>
          </a:p>
          <a:p>
            <a:pPr lvl="0" marL="270763" indent="-270763" defTabSz="479044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132">
                <a:solidFill>
                  <a:srgbClr val="747474"/>
                </a:solidFill>
              </a:rPr>
              <a:t>On peut y observer le nom de la salle, une brief description ainsi que le nombre d’étudiants s’y trouvant.</a:t>
            </a:r>
            <a:endParaRPr sz="2132">
              <a:solidFill>
                <a:srgbClr val="747474"/>
              </a:solidFill>
            </a:endParaRPr>
          </a:p>
          <a:p>
            <a:pPr lvl="0" marL="270763" indent="-270763" defTabSz="479044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132">
                <a:solidFill>
                  <a:srgbClr val="747474"/>
                </a:solidFill>
              </a:rPr>
              <a:t>Un bouton refresh qui va récupérer les dernières infos au serveur</a:t>
            </a:r>
            <a:endParaRPr sz="2132">
              <a:solidFill>
                <a:srgbClr val="747474"/>
              </a:solidFill>
            </a:endParaRPr>
          </a:p>
          <a:p>
            <a:pPr lvl="0" marL="270763" indent="-270763" defTabSz="479044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132">
                <a:solidFill>
                  <a:srgbClr val="747474"/>
                </a:solidFill>
              </a:rPr>
              <a:t>Un menu qui permet à l’utilisateur de changer son profil et se déconnecter</a:t>
            </a:r>
            <a:endParaRPr sz="2132">
              <a:solidFill>
                <a:srgbClr val="747474"/>
              </a:solidFill>
            </a:endParaRPr>
          </a:p>
          <a:p>
            <a:pPr lvl="0" marL="270763" indent="-270763" defTabSz="479044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132">
                <a:solidFill>
                  <a:srgbClr val="747474"/>
                </a:solidFill>
              </a:rPr>
              <a:t>Un bouton </a:t>
            </a:r>
            <a:r>
              <a:rPr b="1" sz="3690">
                <a:solidFill>
                  <a:srgbClr val="747474"/>
                </a:solidFill>
              </a:rPr>
              <a:t>+</a:t>
            </a:r>
            <a:r>
              <a:rPr sz="3690">
                <a:solidFill>
                  <a:srgbClr val="747474"/>
                </a:solidFill>
              </a:rPr>
              <a:t> </a:t>
            </a:r>
            <a:r>
              <a:rPr sz="2132">
                <a:solidFill>
                  <a:srgbClr val="747474"/>
                </a:solidFill>
              </a:rPr>
              <a:t>pour les admins afin d’ajouter une salle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xfrm>
            <a:off x="510743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04" name="Capture d’écran 2015-03-21 à 17.03.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1300" y="1215677"/>
            <a:ext cx="3822700" cy="653442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91414">
              <a:defRPr sz="1800"/>
            </a:pPr>
            <a:r>
              <a:rPr sz="2814"/>
              <a:t>RoomsList View </a:t>
            </a:r>
            <a:endParaRPr sz="2814"/>
          </a:p>
          <a:p>
            <a:pPr lvl="0" defTabSz="391414">
              <a:defRPr sz="1800"/>
            </a:pPr>
            <a:r>
              <a:rPr sz="2814"/>
              <a:t>Controller</a:t>
            </a:r>
            <a:endParaRPr sz="2814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