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6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76" d="100"/>
          <a:sy n="76" d="100"/>
        </p:scale>
        <p:origin x="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F3F82-4202-4903-BF5A-AA1BDCC6EFE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65656E-7F13-4504-A2BB-E3423EFD8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C05FD6C-ABC7-4A55-AD7C-62E5D513A817}"/>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317B28BF-357F-4436-8B3C-602A45D6FB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A699F6-EFD7-4B5F-8D42-2FD5CDC4DC39}"/>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30155063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1FB9B-E187-45CD-8BE5-368F9C342C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DD6A5AE-1018-4167-BDA8-70DECE40184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52DC9A-B8C1-4CCE-B6A2-DF539D551FD3}"/>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D6B3A619-FA98-4F42-8193-DBDBF02A82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48AE5C-4A74-4A56-8C72-7143F9A4F64F}"/>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20687537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6FDF2A1-B51A-4499-B410-8D53E14C787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EF7D634-CA3D-4D04-AE9E-2F71AE22133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475EC3-416A-4C93-B8FF-354BFC4305DE}"/>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A2D3BBC2-6645-4DE7-885D-E23304C54E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337E503-D5F3-4782-B4E4-967D7D916F36}"/>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1973843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0D8E3-380F-4A66-A911-B6765D9DF99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102FD79-94BF-4355-BD64-CC116127DEA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78976C-C5D9-4C80-A586-02149E10F85D}"/>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41C04B2A-4246-4D90-9E76-F33B8DE67A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C0122E-6B0E-4DE4-BC5D-95426C8DBC02}"/>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28418657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E2170-65D3-4B1F-AB2F-72BC7FDE536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C7D4CC4-C06D-40D4-B3AC-81C3567EB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A45F9E6-8947-4D7D-8533-A4D613866DF3}"/>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8CB112DB-A4DE-43A7-A39B-123B3CEED9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065343-686A-4A7A-8BE6-F5112AA649D0}"/>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13791593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B2598-8EFF-49CB-ADE3-E51941E5D5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4233B0-29E3-4C32-8E48-7EBBE0AE0F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9A78E17-9991-4EB1-B259-94B03CE3B13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CC57BB9-862C-4B1C-8975-48A180C5EAE1}"/>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6" name="Espace réservé du pied de page 5">
            <a:extLst>
              <a:ext uri="{FF2B5EF4-FFF2-40B4-BE49-F238E27FC236}">
                <a16:creationId xmlns:a16="http://schemas.microsoft.com/office/drawing/2014/main" id="{8687ECAC-4585-4FAC-97D0-A979F048036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DD2FD2-8D1D-49B7-AE8B-D1FA8375E600}"/>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33490326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CBE060-2C48-4BC6-998F-E5301417047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CE4D438-F100-46A0-A28E-0DDFB7F59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735BAAB-CFCF-4DF8-BFF4-A90531BB7C5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6C76EAD-BEF1-45F9-A76E-AA9C40F42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BD48618-57C4-4C2A-A384-2E1DCDCDEA5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5F2E0DF-46A9-49EF-9A09-39A365ADA91B}"/>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8" name="Espace réservé du pied de page 7">
            <a:extLst>
              <a:ext uri="{FF2B5EF4-FFF2-40B4-BE49-F238E27FC236}">
                <a16:creationId xmlns:a16="http://schemas.microsoft.com/office/drawing/2014/main" id="{16A7A11A-8EB3-4C17-BBAB-7D2F9A35A31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0BE5349-1A8B-4F53-92F8-EDA3D3881A62}"/>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21329088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A1A6E-33F4-4AD0-BC90-EE6490D5881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C32F4A6-A14E-40BB-B2CA-1D580F84BD21}"/>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4" name="Espace réservé du pied de page 3">
            <a:extLst>
              <a:ext uri="{FF2B5EF4-FFF2-40B4-BE49-F238E27FC236}">
                <a16:creationId xmlns:a16="http://schemas.microsoft.com/office/drawing/2014/main" id="{BBF49B06-7FD3-466B-A370-A618CB2183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A119884-401F-445A-A1AA-6875D32ED1E2}"/>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37989468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24AC5E-BA9B-4845-8DC5-EDB265E9D91C}"/>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3" name="Espace réservé du pied de page 2">
            <a:extLst>
              <a:ext uri="{FF2B5EF4-FFF2-40B4-BE49-F238E27FC236}">
                <a16:creationId xmlns:a16="http://schemas.microsoft.com/office/drawing/2014/main" id="{0DA9889F-B265-4D24-9581-2C8ED066D12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1511C12-7009-4324-A570-F0DB7CEC4C4C}"/>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9902689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9208B1-D9C7-49E2-8E16-1B2F950729A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9D45404-46DA-4E95-B780-1EF0F7006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020F04F-D1F4-4797-8EFA-C35AC68EA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68DB3B-EA35-41A3-A3E0-3B919782F016}"/>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6" name="Espace réservé du pied de page 5">
            <a:extLst>
              <a:ext uri="{FF2B5EF4-FFF2-40B4-BE49-F238E27FC236}">
                <a16:creationId xmlns:a16="http://schemas.microsoft.com/office/drawing/2014/main" id="{62B89FEC-197B-47FC-8C82-C80280D031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5CA869-A9FB-4474-A464-4D6CEA260561}"/>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11580207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8E3B7-3203-4D4A-9491-022C0A863C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903B261-50B5-4368-A141-DC25ED536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6A09029-D7CA-4F45-8B18-AEC4B417A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3F1B09-8233-41E9-9ABA-F009F7177A19}"/>
              </a:ext>
            </a:extLst>
          </p:cNvPr>
          <p:cNvSpPr>
            <a:spLocks noGrp="1"/>
          </p:cNvSpPr>
          <p:nvPr>
            <p:ph type="dt" sz="half" idx="10"/>
          </p:nvPr>
        </p:nvSpPr>
        <p:spPr/>
        <p:txBody>
          <a:bodyPr/>
          <a:lstStyle/>
          <a:p>
            <a:fld id="{FC2A3FA2-376D-4A4E-B12B-994F941D9939}" type="datetimeFigureOut">
              <a:rPr lang="fr-FR" smtClean="0"/>
              <a:t>19/01/2022</a:t>
            </a:fld>
            <a:endParaRPr lang="fr-FR"/>
          </a:p>
        </p:txBody>
      </p:sp>
      <p:sp>
        <p:nvSpPr>
          <p:cNvPr id="6" name="Espace réservé du pied de page 5">
            <a:extLst>
              <a:ext uri="{FF2B5EF4-FFF2-40B4-BE49-F238E27FC236}">
                <a16:creationId xmlns:a16="http://schemas.microsoft.com/office/drawing/2014/main" id="{3016AACF-D9F3-46F0-B43F-1BE70C69CE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0424F3-9A9F-4C77-A44F-AF3D22CFCD17}"/>
              </a:ext>
            </a:extLst>
          </p:cNvPr>
          <p:cNvSpPr>
            <a:spLocks noGrp="1"/>
          </p:cNvSpPr>
          <p:nvPr>
            <p:ph type="sldNum" sz="quarter" idx="12"/>
          </p:nvPr>
        </p:nvSpPr>
        <p:spPr/>
        <p:txBody>
          <a:bodyPr/>
          <a:lstStyle/>
          <a:p>
            <a:fld id="{B7273D5A-598E-4BF5-BB88-2652818DAD1E}" type="slidenum">
              <a:rPr lang="fr-FR" smtClean="0"/>
              <a:t>‹N°›</a:t>
            </a:fld>
            <a:endParaRPr lang="fr-FR"/>
          </a:p>
        </p:txBody>
      </p:sp>
    </p:spTree>
    <p:extLst>
      <p:ext uri="{BB962C8B-B14F-4D97-AF65-F5344CB8AC3E}">
        <p14:creationId xmlns:p14="http://schemas.microsoft.com/office/powerpoint/2010/main" val="27902760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A"/>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0458567-F82B-46BB-8136-123C87349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EAABB02-C922-4904-896A-4D4A0C3B2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1DF655-F2C7-456C-A719-B1D9444C8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A3FA2-376D-4A4E-B12B-994F941D9939}" type="datetimeFigureOut">
              <a:rPr lang="fr-FR" smtClean="0"/>
              <a:t>19/01/2022</a:t>
            </a:fld>
            <a:endParaRPr lang="fr-FR"/>
          </a:p>
        </p:txBody>
      </p:sp>
      <p:sp>
        <p:nvSpPr>
          <p:cNvPr id="5" name="Espace réservé du pied de page 4">
            <a:extLst>
              <a:ext uri="{FF2B5EF4-FFF2-40B4-BE49-F238E27FC236}">
                <a16:creationId xmlns:a16="http://schemas.microsoft.com/office/drawing/2014/main" id="{08300F11-B9F6-42AF-A09E-866F9C78B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15F2DB-5274-4281-A30E-BD0F0E401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73D5A-598E-4BF5-BB88-2652818DAD1E}" type="slidenum">
              <a:rPr lang="fr-FR" smtClean="0"/>
              <a:t>‹N°›</a:t>
            </a:fld>
            <a:endParaRPr lang="fr-FR"/>
          </a:p>
        </p:txBody>
      </p:sp>
    </p:spTree>
    <p:extLst>
      <p:ext uri="{BB962C8B-B14F-4D97-AF65-F5344CB8AC3E}">
        <p14:creationId xmlns:p14="http://schemas.microsoft.com/office/powerpoint/2010/main" val="425993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96ABA-3894-41DC-8E45-7E64FED0A94E}"/>
              </a:ext>
            </a:extLst>
          </p:cNvPr>
          <p:cNvSpPr>
            <a:spLocks noGrp="1"/>
          </p:cNvSpPr>
          <p:nvPr>
            <p:ph type="ctrTitle"/>
          </p:nvPr>
        </p:nvSpPr>
        <p:spPr>
          <a:xfrm>
            <a:off x="1524000" y="93889"/>
            <a:ext cx="9144000" cy="938212"/>
          </a:xfrm>
        </p:spPr>
        <p:txBody>
          <a:bodyPr>
            <a:normAutofit/>
          </a:bodyPr>
          <a:lstStyle/>
          <a:p>
            <a:r>
              <a:rPr lang="fr-FR" sz="4800" b="1" u="sng" dirty="0">
                <a:latin typeface="Arial Rounded MT Bold" panose="020F0704030504030204" pitchFamily="34" charset="0"/>
              </a:rPr>
              <a:t>Présentation de ma SAE 15</a:t>
            </a:r>
          </a:p>
        </p:txBody>
      </p:sp>
      <p:sp>
        <p:nvSpPr>
          <p:cNvPr id="3" name="Sous-titre 2">
            <a:extLst>
              <a:ext uri="{FF2B5EF4-FFF2-40B4-BE49-F238E27FC236}">
                <a16:creationId xmlns:a16="http://schemas.microsoft.com/office/drawing/2014/main" id="{80B4DA3F-1FA1-49D6-B247-8ADC3F6C53EF}"/>
              </a:ext>
            </a:extLst>
          </p:cNvPr>
          <p:cNvSpPr>
            <a:spLocks noGrp="1"/>
          </p:cNvSpPr>
          <p:nvPr>
            <p:ph type="subTitle" idx="1"/>
          </p:nvPr>
        </p:nvSpPr>
        <p:spPr>
          <a:xfrm>
            <a:off x="-769117" y="2058376"/>
            <a:ext cx="4739206" cy="3250733"/>
          </a:xfrm>
        </p:spPr>
        <p:txBody>
          <a:bodyPr>
            <a:normAutofit/>
          </a:bodyPr>
          <a:lstStyle/>
          <a:p>
            <a:r>
              <a:rPr lang="fr-FR" sz="2800" b="1" u="sng" dirty="0"/>
              <a:t>Sommaire :</a:t>
            </a:r>
          </a:p>
          <a:p>
            <a:endParaRPr lang="fr-FR" sz="2800" b="1" u="sng" dirty="0"/>
          </a:p>
        </p:txBody>
      </p:sp>
      <p:sp>
        <p:nvSpPr>
          <p:cNvPr id="4" name="ZoneTexte 3">
            <a:extLst>
              <a:ext uri="{FF2B5EF4-FFF2-40B4-BE49-F238E27FC236}">
                <a16:creationId xmlns:a16="http://schemas.microsoft.com/office/drawing/2014/main" id="{385ED3BF-9B70-44A2-9997-D5AEADA00FFD}"/>
              </a:ext>
            </a:extLst>
          </p:cNvPr>
          <p:cNvSpPr txBox="1"/>
          <p:nvPr/>
        </p:nvSpPr>
        <p:spPr>
          <a:xfrm>
            <a:off x="700480" y="3045203"/>
            <a:ext cx="6706998" cy="2677656"/>
          </a:xfrm>
          <a:prstGeom prst="rect">
            <a:avLst/>
          </a:prstGeom>
          <a:noFill/>
        </p:spPr>
        <p:txBody>
          <a:bodyPr wrap="square" rtlCol="0">
            <a:spAutoFit/>
          </a:bodyPr>
          <a:lstStyle/>
          <a:p>
            <a:r>
              <a:rPr lang="fr-FR" sz="2400" b="1" u="sng" dirty="0"/>
              <a:t>I/ Problématique</a:t>
            </a:r>
          </a:p>
          <a:p>
            <a:endParaRPr lang="fr-FR" sz="2400" b="1" u="sng" dirty="0"/>
          </a:p>
          <a:p>
            <a:r>
              <a:rPr lang="fr-FR" sz="2400" b="1" u="sng" dirty="0"/>
              <a:t>II/ Partie programmation / Automatisation</a:t>
            </a:r>
          </a:p>
          <a:p>
            <a:endParaRPr lang="fr-FR" sz="2400" b="1" u="sng" dirty="0"/>
          </a:p>
          <a:p>
            <a:r>
              <a:rPr lang="fr-FR" sz="2400" b="1" u="sng" dirty="0"/>
              <a:t>III/ Résultats de la partie programmation</a:t>
            </a:r>
          </a:p>
          <a:p>
            <a:endParaRPr lang="fr-FR" sz="2400" b="1" u="sng" dirty="0"/>
          </a:p>
          <a:p>
            <a:r>
              <a:rPr lang="fr-FR" sz="2400" b="1" u="sng" dirty="0"/>
              <a:t>IV/ Analyse des résultats</a:t>
            </a:r>
          </a:p>
        </p:txBody>
      </p:sp>
    </p:spTree>
    <p:extLst>
      <p:ext uri="{BB962C8B-B14F-4D97-AF65-F5344CB8AC3E}">
        <p14:creationId xmlns:p14="http://schemas.microsoft.com/office/powerpoint/2010/main" val="24521622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2991C01-7D0A-4A30-8AF3-1FFD6BBB08B6}"/>
              </a:ext>
            </a:extLst>
          </p:cNvPr>
          <p:cNvSpPr txBox="1">
            <a:spLocks/>
          </p:cNvSpPr>
          <p:nvPr/>
        </p:nvSpPr>
        <p:spPr>
          <a:xfrm>
            <a:off x="1579572" y="-131350"/>
            <a:ext cx="9144000" cy="938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Problème initial</a:t>
            </a:r>
          </a:p>
        </p:txBody>
      </p:sp>
      <p:sp>
        <p:nvSpPr>
          <p:cNvPr id="5" name="ZoneTexte 4">
            <a:extLst>
              <a:ext uri="{FF2B5EF4-FFF2-40B4-BE49-F238E27FC236}">
                <a16:creationId xmlns:a16="http://schemas.microsoft.com/office/drawing/2014/main" id="{D1EEAC79-9A39-472F-9053-A0B4C337F3C6}"/>
              </a:ext>
            </a:extLst>
          </p:cNvPr>
          <p:cNvSpPr txBox="1"/>
          <p:nvPr/>
        </p:nvSpPr>
        <p:spPr>
          <a:xfrm>
            <a:off x="266014" y="1706441"/>
            <a:ext cx="12151640" cy="4401205"/>
          </a:xfrm>
          <a:prstGeom prst="rect">
            <a:avLst/>
          </a:prstGeom>
          <a:noFill/>
        </p:spPr>
        <p:txBody>
          <a:bodyPr wrap="square" rtlCol="0">
            <a:spAutoFit/>
          </a:bodyPr>
          <a:lstStyle/>
          <a:p>
            <a:r>
              <a:rPr lang="fr-FR" sz="2800" b="1" u="sng" dirty="0"/>
              <a:t>Rappel du problème :</a:t>
            </a:r>
          </a:p>
          <a:p>
            <a:endParaRPr lang="fr-FR" sz="2800" b="1" u="sng" dirty="0"/>
          </a:p>
          <a:p>
            <a:r>
              <a:rPr lang="fr-FR" sz="2800" b="1" dirty="0"/>
              <a:t>-Problème réseau dans le site de production en Inde  </a:t>
            </a:r>
          </a:p>
          <a:p>
            <a:endParaRPr lang="fr-FR" sz="2800" b="1" dirty="0"/>
          </a:p>
          <a:p>
            <a:r>
              <a:rPr lang="fr-FR" sz="2800" b="1" dirty="0"/>
              <a:t>-2 activités suspectes à trouver </a:t>
            </a:r>
          </a:p>
          <a:p>
            <a:endParaRPr lang="fr-FR" sz="2800" b="1" dirty="0"/>
          </a:p>
          <a:p>
            <a:r>
              <a:rPr lang="fr-FR" sz="2800" b="1" dirty="0"/>
              <a:t>-1 fichier </a:t>
            </a:r>
            <a:r>
              <a:rPr lang="fr-FR" sz="2800" b="1" dirty="0" err="1"/>
              <a:t>tcpdump</a:t>
            </a:r>
            <a:r>
              <a:rPr lang="fr-FR" sz="2800" b="1" dirty="0"/>
              <a:t> à traiter pour trouver ces 2 activités suspectes </a:t>
            </a:r>
          </a:p>
          <a:p>
            <a:endParaRPr lang="fr-FR" sz="2800" b="1" dirty="0"/>
          </a:p>
          <a:p>
            <a:r>
              <a:rPr lang="fr-FR" sz="2800" b="1" dirty="0"/>
              <a:t>-Notice d’utilisation de notre programme en Anglais + Dépôt de ce programme sur GitHub </a:t>
            </a:r>
          </a:p>
        </p:txBody>
      </p:sp>
      <p:sp>
        <p:nvSpPr>
          <p:cNvPr id="2" name="ZoneTexte 1">
            <a:extLst>
              <a:ext uri="{FF2B5EF4-FFF2-40B4-BE49-F238E27FC236}">
                <a16:creationId xmlns:a16="http://schemas.microsoft.com/office/drawing/2014/main" id="{D71316CE-3782-420A-9791-2EEA2462EA2B}"/>
              </a:ext>
            </a:extLst>
          </p:cNvPr>
          <p:cNvSpPr txBox="1"/>
          <p:nvPr/>
        </p:nvSpPr>
        <p:spPr>
          <a:xfrm>
            <a:off x="10340068" y="6184447"/>
            <a:ext cx="2204357" cy="584775"/>
          </a:xfrm>
          <a:prstGeom prst="rect">
            <a:avLst/>
          </a:prstGeom>
          <a:noFill/>
        </p:spPr>
        <p:txBody>
          <a:bodyPr wrap="square" rtlCol="0">
            <a:spAutoFit/>
          </a:bodyPr>
          <a:lstStyle/>
          <a:p>
            <a:pPr algn="ctr"/>
            <a:r>
              <a:rPr lang="fr-FR" sz="3200" b="1" dirty="0"/>
              <a:t>1/6</a:t>
            </a:r>
          </a:p>
        </p:txBody>
      </p:sp>
    </p:spTree>
    <p:extLst>
      <p:ext uri="{BB962C8B-B14F-4D97-AF65-F5344CB8AC3E}">
        <p14:creationId xmlns:p14="http://schemas.microsoft.com/office/powerpoint/2010/main" val="25788125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99B98FA-26F9-41F4-99B6-519511136FB4}"/>
              </a:ext>
            </a:extLst>
          </p:cNvPr>
          <p:cNvSpPr txBox="1">
            <a:spLocks/>
          </p:cNvSpPr>
          <p:nvPr/>
        </p:nvSpPr>
        <p:spPr>
          <a:xfrm>
            <a:off x="1559364" y="-95986"/>
            <a:ext cx="9144000" cy="9382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Partie Programmation / Automatisation</a:t>
            </a:r>
          </a:p>
        </p:txBody>
      </p:sp>
      <p:sp>
        <p:nvSpPr>
          <p:cNvPr id="5" name="ZoneTexte 4">
            <a:extLst>
              <a:ext uri="{FF2B5EF4-FFF2-40B4-BE49-F238E27FC236}">
                <a16:creationId xmlns:a16="http://schemas.microsoft.com/office/drawing/2014/main" id="{E0F7B111-73E8-4C5D-8FD3-7718A4DC9F9D}"/>
              </a:ext>
            </a:extLst>
          </p:cNvPr>
          <p:cNvSpPr txBox="1"/>
          <p:nvPr/>
        </p:nvSpPr>
        <p:spPr>
          <a:xfrm>
            <a:off x="55544" y="1228397"/>
            <a:ext cx="12151640" cy="5355312"/>
          </a:xfrm>
          <a:prstGeom prst="rect">
            <a:avLst/>
          </a:prstGeom>
          <a:noFill/>
        </p:spPr>
        <p:txBody>
          <a:bodyPr wrap="square" rtlCol="0">
            <a:spAutoFit/>
          </a:bodyPr>
          <a:lstStyle/>
          <a:p>
            <a:r>
              <a:rPr lang="fr-FR" sz="2600" b="1" u="sng" dirty="0"/>
              <a:t>Déroulement des différentes étapes pour arriver à trouver les problèmes:</a:t>
            </a:r>
          </a:p>
          <a:p>
            <a:endParaRPr lang="fr-FR" sz="2600" b="1" u="sng" dirty="0"/>
          </a:p>
          <a:p>
            <a:r>
              <a:rPr lang="fr-FR" sz="2600" b="1" dirty="0"/>
              <a:t>-Trier les informations pertinentes et les mettre dans un fichier </a:t>
            </a:r>
            <a:r>
              <a:rPr lang="fr-FR" sz="2600" b="1" dirty="0" err="1"/>
              <a:t>excel</a:t>
            </a:r>
            <a:r>
              <a:rPr lang="fr-FR" sz="2600" b="1" dirty="0"/>
              <a:t> (csv)</a:t>
            </a:r>
          </a:p>
          <a:p>
            <a:endParaRPr lang="fr-FR" sz="2600" b="1" dirty="0"/>
          </a:p>
          <a:p>
            <a:r>
              <a:rPr lang="fr-FR" sz="2600" b="1" dirty="0"/>
              <a:t>-Perfectionner notre tri en enlevant les ports/caractères indésirables à la fin de chaque information traitée</a:t>
            </a:r>
          </a:p>
          <a:p>
            <a:endParaRPr lang="fr-FR" sz="2600" b="1" dirty="0"/>
          </a:p>
          <a:p>
            <a:r>
              <a:rPr lang="fr-FR" sz="2600" b="1" dirty="0"/>
              <a:t>-Réalisation d’un second fichier </a:t>
            </a:r>
            <a:r>
              <a:rPr lang="fr-FR" sz="2600" b="1" dirty="0" err="1"/>
              <a:t>excel</a:t>
            </a:r>
            <a:r>
              <a:rPr lang="fr-FR" sz="2600" b="1" dirty="0"/>
              <a:t> (csv) étant des statistiques de notre fichier trié</a:t>
            </a:r>
          </a:p>
          <a:p>
            <a:endParaRPr lang="fr-FR" sz="2600" b="1" dirty="0"/>
          </a:p>
          <a:p>
            <a:r>
              <a:rPr lang="fr-FR" sz="2600" b="1" dirty="0"/>
              <a:t>-Réalisation d’une page HTML pour regrouper les infos pertinentes à utiliser pour trouver le problème </a:t>
            </a:r>
          </a:p>
          <a:p>
            <a:endParaRPr lang="fr-FR" sz="2800" b="1" dirty="0"/>
          </a:p>
          <a:p>
            <a:r>
              <a:rPr lang="fr-FR" sz="2800" b="1" dirty="0"/>
              <a:t>-Voici rapidement le programme :</a:t>
            </a:r>
          </a:p>
        </p:txBody>
      </p:sp>
      <p:sp>
        <p:nvSpPr>
          <p:cNvPr id="6" name="ZoneTexte 5">
            <a:extLst>
              <a:ext uri="{FF2B5EF4-FFF2-40B4-BE49-F238E27FC236}">
                <a16:creationId xmlns:a16="http://schemas.microsoft.com/office/drawing/2014/main" id="{CD730C09-3F5E-4E8D-8BBE-94716E58A888}"/>
              </a:ext>
            </a:extLst>
          </p:cNvPr>
          <p:cNvSpPr txBox="1"/>
          <p:nvPr/>
        </p:nvSpPr>
        <p:spPr>
          <a:xfrm>
            <a:off x="10401300" y="6225267"/>
            <a:ext cx="2204357" cy="584775"/>
          </a:xfrm>
          <a:prstGeom prst="rect">
            <a:avLst/>
          </a:prstGeom>
          <a:noFill/>
        </p:spPr>
        <p:txBody>
          <a:bodyPr wrap="square" rtlCol="0">
            <a:spAutoFit/>
          </a:bodyPr>
          <a:lstStyle/>
          <a:p>
            <a:pPr algn="ctr"/>
            <a:r>
              <a:rPr lang="fr-FR" sz="3200" b="1" dirty="0"/>
              <a:t>2/6</a:t>
            </a:r>
          </a:p>
        </p:txBody>
      </p:sp>
    </p:spTree>
    <p:extLst>
      <p:ext uri="{BB962C8B-B14F-4D97-AF65-F5344CB8AC3E}">
        <p14:creationId xmlns:p14="http://schemas.microsoft.com/office/powerpoint/2010/main" val="27605235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99B98FA-26F9-41F4-99B6-519511136FB4}"/>
              </a:ext>
            </a:extLst>
          </p:cNvPr>
          <p:cNvSpPr txBox="1">
            <a:spLocks/>
          </p:cNvSpPr>
          <p:nvPr/>
        </p:nvSpPr>
        <p:spPr>
          <a:xfrm>
            <a:off x="1559364" y="-95986"/>
            <a:ext cx="9144000" cy="9382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Résultats de la partie programmation</a:t>
            </a:r>
          </a:p>
        </p:txBody>
      </p:sp>
      <p:sp>
        <p:nvSpPr>
          <p:cNvPr id="5" name="ZoneTexte 4">
            <a:extLst>
              <a:ext uri="{FF2B5EF4-FFF2-40B4-BE49-F238E27FC236}">
                <a16:creationId xmlns:a16="http://schemas.microsoft.com/office/drawing/2014/main" id="{E0F7B111-73E8-4C5D-8FD3-7718A4DC9F9D}"/>
              </a:ext>
            </a:extLst>
          </p:cNvPr>
          <p:cNvSpPr txBox="1"/>
          <p:nvPr/>
        </p:nvSpPr>
        <p:spPr>
          <a:xfrm>
            <a:off x="55544" y="1228397"/>
            <a:ext cx="12151640" cy="3293209"/>
          </a:xfrm>
          <a:prstGeom prst="rect">
            <a:avLst/>
          </a:prstGeom>
          <a:noFill/>
        </p:spPr>
        <p:txBody>
          <a:bodyPr wrap="square" rtlCol="0">
            <a:spAutoFit/>
          </a:bodyPr>
          <a:lstStyle/>
          <a:p>
            <a:r>
              <a:rPr lang="fr-FR" sz="2600" b="1" u="sng" dirty="0"/>
              <a:t>Voici les différents résultats obtenus suite à l’automatisation des tâches via le programme python :</a:t>
            </a:r>
          </a:p>
          <a:p>
            <a:endParaRPr lang="fr-FR" sz="2600" b="1" u="sng" dirty="0"/>
          </a:p>
          <a:p>
            <a:r>
              <a:rPr lang="fr-FR" sz="2600" b="1" dirty="0"/>
              <a:t>1)Présentation du premier fichier Excel et de son utilisation</a:t>
            </a:r>
          </a:p>
          <a:p>
            <a:endParaRPr lang="fr-FR" sz="2600" b="1" dirty="0"/>
          </a:p>
          <a:p>
            <a:r>
              <a:rPr lang="fr-FR" sz="2600" b="1" dirty="0"/>
              <a:t>2)Présentation du second fichier Excel</a:t>
            </a:r>
          </a:p>
          <a:p>
            <a:endParaRPr lang="fr-FR" sz="2600" b="1" dirty="0"/>
          </a:p>
          <a:p>
            <a:r>
              <a:rPr lang="fr-FR" sz="2600" b="1" dirty="0"/>
              <a:t>3)Présentation de la page Web</a:t>
            </a:r>
          </a:p>
        </p:txBody>
      </p:sp>
      <p:sp>
        <p:nvSpPr>
          <p:cNvPr id="6" name="ZoneTexte 5">
            <a:extLst>
              <a:ext uri="{FF2B5EF4-FFF2-40B4-BE49-F238E27FC236}">
                <a16:creationId xmlns:a16="http://schemas.microsoft.com/office/drawing/2014/main" id="{80AFFF8E-3002-4B29-BC35-225ADFFE0B6B}"/>
              </a:ext>
            </a:extLst>
          </p:cNvPr>
          <p:cNvSpPr txBox="1"/>
          <p:nvPr/>
        </p:nvSpPr>
        <p:spPr>
          <a:xfrm>
            <a:off x="10397218" y="6241596"/>
            <a:ext cx="2204357" cy="584775"/>
          </a:xfrm>
          <a:prstGeom prst="rect">
            <a:avLst/>
          </a:prstGeom>
          <a:noFill/>
        </p:spPr>
        <p:txBody>
          <a:bodyPr wrap="square" rtlCol="0">
            <a:spAutoFit/>
          </a:bodyPr>
          <a:lstStyle/>
          <a:p>
            <a:pPr algn="ctr"/>
            <a:r>
              <a:rPr lang="fr-FR" sz="3200" b="1" dirty="0"/>
              <a:t>3/6</a:t>
            </a:r>
          </a:p>
        </p:txBody>
      </p:sp>
    </p:spTree>
    <p:extLst>
      <p:ext uri="{BB962C8B-B14F-4D97-AF65-F5344CB8AC3E}">
        <p14:creationId xmlns:p14="http://schemas.microsoft.com/office/powerpoint/2010/main" val="37806109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99B98FA-26F9-41F4-99B6-519511136FB4}"/>
              </a:ext>
            </a:extLst>
          </p:cNvPr>
          <p:cNvSpPr txBox="1">
            <a:spLocks/>
          </p:cNvSpPr>
          <p:nvPr/>
        </p:nvSpPr>
        <p:spPr>
          <a:xfrm>
            <a:off x="1559364" y="-95986"/>
            <a:ext cx="9144000" cy="938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Analyse des résultats</a:t>
            </a:r>
          </a:p>
        </p:txBody>
      </p:sp>
      <p:sp>
        <p:nvSpPr>
          <p:cNvPr id="5" name="ZoneTexte 4">
            <a:extLst>
              <a:ext uri="{FF2B5EF4-FFF2-40B4-BE49-F238E27FC236}">
                <a16:creationId xmlns:a16="http://schemas.microsoft.com/office/drawing/2014/main" id="{E0F7B111-73E8-4C5D-8FD3-7718A4DC9F9D}"/>
              </a:ext>
            </a:extLst>
          </p:cNvPr>
          <p:cNvSpPr txBox="1"/>
          <p:nvPr/>
        </p:nvSpPr>
        <p:spPr>
          <a:xfrm>
            <a:off x="55544" y="1622448"/>
            <a:ext cx="12151640" cy="3693319"/>
          </a:xfrm>
          <a:prstGeom prst="rect">
            <a:avLst/>
          </a:prstGeom>
          <a:noFill/>
        </p:spPr>
        <p:txBody>
          <a:bodyPr wrap="square" rtlCol="0">
            <a:spAutoFit/>
          </a:bodyPr>
          <a:lstStyle/>
          <a:p>
            <a:r>
              <a:rPr lang="fr-FR" sz="2600" b="1" u="sng" dirty="0"/>
              <a:t>Voici les données permettant de conclure sur les problèmes réseaux :</a:t>
            </a:r>
          </a:p>
          <a:p>
            <a:endParaRPr lang="fr-FR" sz="2600" b="1" u="sng" dirty="0"/>
          </a:p>
          <a:p>
            <a:pPr marL="457200" indent="-457200">
              <a:buFontTx/>
              <a:buChar char="-"/>
            </a:pPr>
            <a:r>
              <a:rPr lang="fr-FR" sz="2600" b="1" dirty="0"/>
              <a:t>2000 Requêtes </a:t>
            </a:r>
            <a:r>
              <a:rPr lang="fr-FR" sz="2600" b="1" dirty="0" err="1"/>
              <a:t>SYN</a:t>
            </a:r>
            <a:r>
              <a:rPr lang="fr-FR" sz="2600" b="1" dirty="0"/>
              <a:t> (Flags [S], protocole </a:t>
            </a:r>
            <a:r>
              <a:rPr lang="fr-FR" sz="2600" b="1" dirty="0" err="1"/>
              <a:t>TCP</a:t>
            </a:r>
            <a:r>
              <a:rPr lang="fr-FR" sz="2600" b="1" dirty="0"/>
              <a:t>) sur les 2046 au total sont envoyés par la même adresse IP et via un port différent, sans réponse de la machine cible et ce, dans un laps de temps court</a:t>
            </a:r>
          </a:p>
          <a:p>
            <a:pPr marL="457200" indent="-457200">
              <a:buFontTx/>
              <a:buChar char="-"/>
            </a:pPr>
            <a:endParaRPr lang="fr-FR" sz="2600" b="1" dirty="0"/>
          </a:p>
          <a:p>
            <a:pPr marL="457200" indent="-457200">
              <a:buFontTx/>
              <a:buChar char="-"/>
            </a:pPr>
            <a:r>
              <a:rPr lang="fr-FR" sz="2600" b="1" dirty="0"/>
              <a:t>42 Requêtes </a:t>
            </a:r>
            <a:r>
              <a:rPr lang="fr-FR" sz="2600" b="1" dirty="0" err="1"/>
              <a:t>ICMP</a:t>
            </a:r>
            <a:r>
              <a:rPr lang="fr-FR" sz="2600" b="1" dirty="0"/>
              <a:t> (des pings) de la même machine à une autre machine dans un laps de temps court </a:t>
            </a:r>
          </a:p>
          <a:p>
            <a:endParaRPr lang="fr-FR" sz="2600" b="1" dirty="0"/>
          </a:p>
        </p:txBody>
      </p:sp>
      <p:sp>
        <p:nvSpPr>
          <p:cNvPr id="6" name="ZoneTexte 5">
            <a:extLst>
              <a:ext uri="{FF2B5EF4-FFF2-40B4-BE49-F238E27FC236}">
                <a16:creationId xmlns:a16="http://schemas.microsoft.com/office/drawing/2014/main" id="{58E0A2FD-6DA4-49D2-A065-8DE678E27D4B}"/>
              </a:ext>
            </a:extLst>
          </p:cNvPr>
          <p:cNvSpPr txBox="1"/>
          <p:nvPr/>
        </p:nvSpPr>
        <p:spPr>
          <a:xfrm>
            <a:off x="10466614" y="6229350"/>
            <a:ext cx="2204357" cy="584775"/>
          </a:xfrm>
          <a:prstGeom prst="rect">
            <a:avLst/>
          </a:prstGeom>
          <a:noFill/>
        </p:spPr>
        <p:txBody>
          <a:bodyPr wrap="square" rtlCol="0">
            <a:spAutoFit/>
          </a:bodyPr>
          <a:lstStyle/>
          <a:p>
            <a:pPr algn="ctr"/>
            <a:r>
              <a:rPr lang="fr-FR" sz="3200" b="1" dirty="0"/>
              <a:t>4/6</a:t>
            </a:r>
          </a:p>
        </p:txBody>
      </p:sp>
    </p:spTree>
    <p:extLst>
      <p:ext uri="{BB962C8B-B14F-4D97-AF65-F5344CB8AC3E}">
        <p14:creationId xmlns:p14="http://schemas.microsoft.com/office/powerpoint/2010/main" val="38285247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99B98FA-26F9-41F4-99B6-519511136FB4}"/>
              </a:ext>
            </a:extLst>
          </p:cNvPr>
          <p:cNvSpPr txBox="1">
            <a:spLocks/>
          </p:cNvSpPr>
          <p:nvPr/>
        </p:nvSpPr>
        <p:spPr>
          <a:xfrm>
            <a:off x="1559364" y="-95986"/>
            <a:ext cx="9144000" cy="938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Analyse des résultats</a:t>
            </a:r>
          </a:p>
        </p:txBody>
      </p:sp>
      <p:sp>
        <p:nvSpPr>
          <p:cNvPr id="5" name="ZoneTexte 4">
            <a:extLst>
              <a:ext uri="{FF2B5EF4-FFF2-40B4-BE49-F238E27FC236}">
                <a16:creationId xmlns:a16="http://schemas.microsoft.com/office/drawing/2014/main" id="{E0F7B111-73E8-4C5D-8FD3-7718A4DC9F9D}"/>
              </a:ext>
            </a:extLst>
          </p:cNvPr>
          <p:cNvSpPr txBox="1"/>
          <p:nvPr/>
        </p:nvSpPr>
        <p:spPr>
          <a:xfrm>
            <a:off x="0" y="1182930"/>
            <a:ext cx="12151640" cy="5124480"/>
          </a:xfrm>
          <a:prstGeom prst="rect">
            <a:avLst/>
          </a:prstGeom>
          <a:noFill/>
        </p:spPr>
        <p:txBody>
          <a:bodyPr wrap="square" rtlCol="0">
            <a:spAutoFit/>
          </a:bodyPr>
          <a:lstStyle/>
          <a:p>
            <a:r>
              <a:rPr lang="fr-FR" sz="2600" b="1" u="sng" dirty="0"/>
              <a:t>Interprétation de ces résultats :</a:t>
            </a:r>
          </a:p>
          <a:p>
            <a:endParaRPr lang="fr-FR" sz="2600" b="1" u="sng" dirty="0"/>
          </a:p>
          <a:p>
            <a:pPr marL="514350" indent="-514350">
              <a:buAutoNum type="arabicParenR"/>
            </a:pPr>
            <a:r>
              <a:rPr lang="fr-FR" sz="2500" b="1" dirty="0"/>
              <a:t>Premier résultat : Attaque </a:t>
            </a:r>
            <a:r>
              <a:rPr lang="fr-FR" sz="2500" b="1" dirty="0" err="1"/>
              <a:t>SYN</a:t>
            </a:r>
            <a:r>
              <a:rPr lang="fr-FR" sz="2500" b="1" dirty="0"/>
              <a:t> Flood -&gt; Consiste à inonder la cible (serveur) de requêtes </a:t>
            </a:r>
            <a:r>
              <a:rPr lang="fr-FR" sz="2500" b="1" dirty="0" err="1"/>
              <a:t>SYN</a:t>
            </a:r>
            <a:r>
              <a:rPr lang="fr-FR" sz="2500" b="1" dirty="0"/>
              <a:t> (dont le but est la synchronisation) sans laissant le temps à la cible de répondre, le tout en laissant le port ouvert et en envoyant une autre demande sur un autre port, et ainsi de suite.</a:t>
            </a:r>
          </a:p>
          <a:p>
            <a:pPr marL="514350" indent="-514350">
              <a:buAutoNum type="arabicParenR"/>
            </a:pPr>
            <a:endParaRPr lang="fr-FR" sz="2500" b="1" dirty="0"/>
          </a:p>
          <a:p>
            <a:pPr marL="514350" indent="-514350">
              <a:buAutoNum type="arabicParenR"/>
            </a:pPr>
            <a:r>
              <a:rPr lang="fr-FR" sz="2500" b="1" dirty="0"/>
              <a:t> Second résultat : Attaque Ping Flood -&gt; Consiste à inonder la cible (serveur) de requêtes PING, la cible va répondre par des « </a:t>
            </a:r>
            <a:r>
              <a:rPr lang="fr-FR" sz="2500" b="1" dirty="0" err="1"/>
              <a:t>echo</a:t>
            </a:r>
            <a:r>
              <a:rPr lang="fr-FR" sz="2500" b="1" dirty="0"/>
              <a:t> </a:t>
            </a:r>
            <a:r>
              <a:rPr lang="fr-FR" sz="2500" b="1" dirty="0" err="1"/>
              <a:t>reply</a:t>
            </a:r>
            <a:r>
              <a:rPr lang="fr-FR" sz="2500" b="1" dirty="0"/>
              <a:t> » ce qui va consommer la bande passante (en plus de celle consommée lorsqu’il reçoit les requêtes).</a:t>
            </a:r>
          </a:p>
          <a:p>
            <a:pPr marL="514350" indent="-514350">
              <a:buAutoNum type="arabicParenR"/>
            </a:pPr>
            <a:endParaRPr lang="fr-FR" sz="2500" b="1" dirty="0"/>
          </a:p>
          <a:p>
            <a:r>
              <a:rPr lang="fr-FR" sz="2500" b="1" dirty="0"/>
              <a:t>Point commun entre ces 2 attaques -&gt; Visent le déni de service : Rendre indisponible un service, impacter le fonctionnement d’un réseau par exemple</a:t>
            </a:r>
          </a:p>
        </p:txBody>
      </p:sp>
      <p:sp>
        <p:nvSpPr>
          <p:cNvPr id="6" name="ZoneTexte 5">
            <a:extLst>
              <a:ext uri="{FF2B5EF4-FFF2-40B4-BE49-F238E27FC236}">
                <a16:creationId xmlns:a16="http://schemas.microsoft.com/office/drawing/2014/main" id="{BD49607B-9365-4A9F-AEB1-DBDF1FA10FB0}"/>
              </a:ext>
            </a:extLst>
          </p:cNvPr>
          <p:cNvSpPr txBox="1"/>
          <p:nvPr/>
        </p:nvSpPr>
        <p:spPr>
          <a:xfrm>
            <a:off x="10442121" y="6237514"/>
            <a:ext cx="2204357" cy="584775"/>
          </a:xfrm>
          <a:prstGeom prst="rect">
            <a:avLst/>
          </a:prstGeom>
          <a:noFill/>
        </p:spPr>
        <p:txBody>
          <a:bodyPr wrap="square" rtlCol="0">
            <a:spAutoFit/>
          </a:bodyPr>
          <a:lstStyle/>
          <a:p>
            <a:pPr algn="ctr"/>
            <a:r>
              <a:rPr lang="fr-FR" sz="3200" b="1" dirty="0"/>
              <a:t>5/6</a:t>
            </a:r>
          </a:p>
        </p:txBody>
      </p:sp>
    </p:spTree>
    <p:extLst>
      <p:ext uri="{BB962C8B-B14F-4D97-AF65-F5344CB8AC3E}">
        <p14:creationId xmlns:p14="http://schemas.microsoft.com/office/powerpoint/2010/main" val="31395258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99B98FA-26F9-41F4-99B6-519511136FB4}"/>
              </a:ext>
            </a:extLst>
          </p:cNvPr>
          <p:cNvSpPr txBox="1">
            <a:spLocks/>
          </p:cNvSpPr>
          <p:nvPr/>
        </p:nvSpPr>
        <p:spPr>
          <a:xfrm>
            <a:off x="1524000" y="72440"/>
            <a:ext cx="9144000" cy="9382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u="sng" dirty="0">
                <a:latin typeface="Arial Rounded MT Bold" panose="020F0704030504030204" pitchFamily="34" charset="0"/>
              </a:rPr>
              <a:t>Solutions conseillées pour ces problèmes</a:t>
            </a:r>
          </a:p>
        </p:txBody>
      </p:sp>
      <p:sp>
        <p:nvSpPr>
          <p:cNvPr id="5" name="ZoneTexte 4">
            <a:extLst>
              <a:ext uri="{FF2B5EF4-FFF2-40B4-BE49-F238E27FC236}">
                <a16:creationId xmlns:a16="http://schemas.microsoft.com/office/drawing/2014/main" id="{E0F7B111-73E8-4C5D-8FD3-7718A4DC9F9D}"/>
              </a:ext>
            </a:extLst>
          </p:cNvPr>
          <p:cNvSpPr txBox="1"/>
          <p:nvPr/>
        </p:nvSpPr>
        <p:spPr>
          <a:xfrm>
            <a:off x="0" y="1607473"/>
            <a:ext cx="12151640" cy="4708981"/>
          </a:xfrm>
          <a:prstGeom prst="rect">
            <a:avLst/>
          </a:prstGeom>
          <a:noFill/>
        </p:spPr>
        <p:txBody>
          <a:bodyPr wrap="square" rtlCol="0">
            <a:spAutoFit/>
          </a:bodyPr>
          <a:lstStyle/>
          <a:p>
            <a:pPr marL="457200" indent="-457200" algn="l">
              <a:buAutoNum type="arabicParenR"/>
            </a:pPr>
            <a:r>
              <a:rPr lang="fr-FR" sz="2500" b="1" u="sng" dirty="0"/>
              <a:t>Contre la 1</a:t>
            </a:r>
            <a:r>
              <a:rPr lang="fr-FR" sz="2500" b="1" u="sng" baseline="30000" dirty="0"/>
              <a:t>ère</a:t>
            </a:r>
            <a:r>
              <a:rPr lang="fr-FR" sz="2500" b="1" u="sng" dirty="0"/>
              <a:t> attaque :</a:t>
            </a:r>
          </a:p>
          <a:p>
            <a:pPr algn="l"/>
            <a:r>
              <a:rPr lang="fr-FR" sz="2500" b="1" dirty="0"/>
              <a:t>       -&gt; Recyclage de la connexion </a:t>
            </a:r>
            <a:r>
              <a:rPr lang="fr-FR" sz="2500" b="1" dirty="0" err="1"/>
              <a:t>TCP</a:t>
            </a:r>
            <a:r>
              <a:rPr lang="fr-FR" sz="2500" b="1" dirty="0"/>
              <a:t> semi-ouverte la plus ancienne</a:t>
            </a:r>
          </a:p>
          <a:p>
            <a:pPr algn="l"/>
            <a:r>
              <a:rPr lang="fr-FR" sz="2500" b="1" dirty="0">
                <a:latin typeface="+mj-lt"/>
              </a:rPr>
              <a:t>       </a:t>
            </a:r>
            <a:r>
              <a:rPr lang="fr-FR" sz="2500" b="1" dirty="0"/>
              <a:t>-&gt; Atténuation grâce au cloud (dispersion du flux de données </a:t>
            </a:r>
            <a:r>
              <a:rPr lang="fr-FR" sz="2500" b="1" dirty="0" err="1"/>
              <a:t>DDos</a:t>
            </a:r>
            <a:r>
              <a:rPr lang="fr-FR" sz="2500" b="1" dirty="0"/>
              <a:t>)</a:t>
            </a:r>
          </a:p>
          <a:p>
            <a:pPr algn="l"/>
            <a:r>
              <a:rPr lang="fr-FR" sz="2500" b="1" dirty="0"/>
              <a:t>       -&gt; Analyse statistique du trafic </a:t>
            </a:r>
          </a:p>
          <a:p>
            <a:pPr algn="l"/>
            <a:endParaRPr lang="fr-FR" sz="2500" b="1" dirty="0">
              <a:latin typeface="Calibri Light (Corps)"/>
            </a:endParaRPr>
          </a:p>
          <a:p>
            <a:pPr algn="l"/>
            <a:endParaRPr lang="fr-FR" sz="2500" b="1" dirty="0">
              <a:latin typeface="Calibri Light (Corps)"/>
            </a:endParaRPr>
          </a:p>
          <a:p>
            <a:pPr marL="457200" indent="-457200">
              <a:buAutoNum type="arabicParenR" startAt="2"/>
            </a:pPr>
            <a:r>
              <a:rPr lang="fr-FR" sz="2500" b="1" u="sng" dirty="0"/>
              <a:t>Contre la 2</a:t>
            </a:r>
            <a:r>
              <a:rPr lang="fr-FR" sz="2500" b="1" u="sng" baseline="30000" dirty="0"/>
              <a:t>nde</a:t>
            </a:r>
            <a:r>
              <a:rPr lang="fr-FR" sz="2500" b="1" u="sng" dirty="0"/>
              <a:t> attaque :</a:t>
            </a:r>
          </a:p>
          <a:p>
            <a:r>
              <a:rPr lang="fr-FR" sz="2500" b="1" dirty="0"/>
              <a:t>      -&gt; Désactivation de la fonctionnalité </a:t>
            </a:r>
            <a:r>
              <a:rPr lang="fr-FR" sz="2500" b="1" dirty="0" err="1"/>
              <a:t>ICMP</a:t>
            </a:r>
            <a:r>
              <a:rPr lang="fr-FR" sz="2500" b="1" dirty="0"/>
              <a:t> sur l’appareil de la victime</a:t>
            </a:r>
          </a:p>
          <a:p>
            <a:r>
              <a:rPr lang="fr-FR" sz="2500" b="1" dirty="0"/>
              <a:t>      -&gt; Atténuation grâce au cloud (dispersion du flux de données </a:t>
            </a:r>
            <a:r>
              <a:rPr lang="fr-FR" sz="2500" b="1" dirty="0" err="1"/>
              <a:t>DDos</a:t>
            </a:r>
            <a:r>
              <a:rPr lang="fr-FR" sz="2500" b="1" dirty="0"/>
              <a:t>)</a:t>
            </a:r>
          </a:p>
          <a:p>
            <a:r>
              <a:rPr lang="fr-FR" sz="2500" b="1" dirty="0"/>
              <a:t>      -&gt; Configuration des pare-feu et routeurs pour identifier et filtrer le trafic malveillant</a:t>
            </a:r>
          </a:p>
          <a:p>
            <a:endParaRPr lang="fr-FR" sz="2500" b="1" dirty="0"/>
          </a:p>
          <a:p>
            <a:endParaRPr lang="fr-FR" sz="2500" b="1" dirty="0"/>
          </a:p>
        </p:txBody>
      </p:sp>
      <p:sp>
        <p:nvSpPr>
          <p:cNvPr id="6" name="ZoneTexte 5">
            <a:extLst>
              <a:ext uri="{FF2B5EF4-FFF2-40B4-BE49-F238E27FC236}">
                <a16:creationId xmlns:a16="http://schemas.microsoft.com/office/drawing/2014/main" id="{5150EB0B-9CF1-4A07-9433-21AE1E4E0E65}"/>
              </a:ext>
            </a:extLst>
          </p:cNvPr>
          <p:cNvSpPr txBox="1"/>
          <p:nvPr/>
        </p:nvSpPr>
        <p:spPr>
          <a:xfrm>
            <a:off x="10250261" y="6273225"/>
            <a:ext cx="2204357" cy="584775"/>
          </a:xfrm>
          <a:prstGeom prst="rect">
            <a:avLst/>
          </a:prstGeom>
          <a:noFill/>
        </p:spPr>
        <p:txBody>
          <a:bodyPr wrap="square" rtlCol="0">
            <a:spAutoFit/>
          </a:bodyPr>
          <a:lstStyle/>
          <a:p>
            <a:pPr algn="ctr"/>
            <a:r>
              <a:rPr lang="fr-FR" sz="3200" b="1" dirty="0"/>
              <a:t>6/6                   </a:t>
            </a:r>
          </a:p>
        </p:txBody>
      </p:sp>
    </p:spTree>
    <p:extLst>
      <p:ext uri="{BB962C8B-B14F-4D97-AF65-F5344CB8AC3E}">
        <p14:creationId xmlns:p14="http://schemas.microsoft.com/office/powerpoint/2010/main" val="2640677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Words>
  <Application>Microsoft Office PowerPoint</Application>
  <PresentationFormat>Grand écran</PresentationFormat>
  <Paragraphs>70</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Arial Rounded MT Bold</vt:lpstr>
      <vt:lpstr>Calibri</vt:lpstr>
      <vt:lpstr>Calibri Light</vt:lpstr>
      <vt:lpstr>Calibri Light (Corps)</vt:lpstr>
      <vt:lpstr>Thème Office</vt:lpstr>
      <vt:lpstr>Présentation de ma SAE 15</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ma SAE 15</dc:title>
  <dc:creator>Aymeric Foulie</dc:creator>
  <cp:lastModifiedBy>Aymeric Foulie</cp:lastModifiedBy>
  <cp:revision>5</cp:revision>
  <dcterms:created xsi:type="dcterms:W3CDTF">2022-01-18T16:53:07Z</dcterms:created>
  <dcterms:modified xsi:type="dcterms:W3CDTF">2022-01-19T08:11:02Z</dcterms:modified>
</cp:coreProperties>
</file>