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4" r:id="rId1"/>
  </p:sldMasterIdLst>
  <p:notesMasterIdLst>
    <p:notesMasterId r:id="rId15"/>
  </p:notesMasterIdLst>
  <p:sldIdLst>
    <p:sldId id="256" r:id="rId2"/>
    <p:sldId id="257" r:id="rId3"/>
    <p:sldId id="271" r:id="rId4"/>
    <p:sldId id="261" r:id="rId5"/>
    <p:sldId id="259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70" r:id="rId1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58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35DD28-074E-46BB-BB2A-B386588DC0A3}" type="datetimeFigureOut">
              <a:rPr lang="fr-FR" smtClean="0"/>
              <a:t>20/05/2022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906C1C-6BD4-48BF-910E-43C6305812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53296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284FA-CDEF-47C7-9649-825EF76D837B}" type="datetime1">
              <a:rPr lang="fr-FR" smtClean="0"/>
              <a:t>20/05/2022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Audit-SEO-Aymeric-Sandoz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CF272-8E12-4056-A1BB-D9C81DD1199A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2494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39044-10EE-4D69-A637-FE5668AB6566}" type="datetime1">
              <a:rPr lang="fr-FR" smtClean="0"/>
              <a:t>20/05/2022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Audit-SEO-Aymeric-Sandoz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CF272-8E12-4056-A1BB-D9C81DD119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8162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9904B-BFA1-4CB6-9D36-E6A5662F326C}" type="datetime1">
              <a:rPr lang="fr-FR" smtClean="0"/>
              <a:t>20/05/2022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Audit-SEO-Aymeric-Sandoz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CF272-8E12-4056-A1BB-D9C81DD119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3873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0848C-3CE0-4CC2-8087-EC38CC86EF6C}" type="datetime1">
              <a:rPr lang="fr-FR" smtClean="0"/>
              <a:t>20/05/2022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Audit-SEO-Aymeric-Sandoz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CF272-8E12-4056-A1BB-D9C81DD119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9537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20B26-26B4-45B0-877C-13FC14AC82B7}" type="datetime1">
              <a:rPr lang="fr-FR" smtClean="0"/>
              <a:t>20/05/2022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Audit-SEO-Aymeric-Sandoz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CF272-8E12-4056-A1BB-D9C81DD1199A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2652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E2F20-6291-4792-A678-9329E1F4619E}" type="datetime1">
              <a:rPr lang="fr-FR" smtClean="0"/>
              <a:t>20/05/2022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Audit-SEO-Aymeric-Sandoz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CF272-8E12-4056-A1BB-D9C81DD119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0709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9FEA3-8F85-4BE5-838D-F7E922FC5021}" type="datetime1">
              <a:rPr lang="fr-FR" smtClean="0"/>
              <a:t>20/05/2022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Audit-SEO-Aymeric-Sandoz</a:t>
            </a:r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CF272-8E12-4056-A1BB-D9C81DD119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4561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894C5-B7FD-4313-AAD5-DF6E83B03D2E}" type="datetime1">
              <a:rPr lang="fr-FR" smtClean="0"/>
              <a:t>20/05/2022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Audit-SEO-Aymeric-Sandoz</a:t>
            </a:r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CF272-8E12-4056-A1BB-D9C81DD119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2590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5CE15-306C-42B4-8642-07A657F9B459}" type="datetime1">
              <a:rPr lang="fr-FR" smtClean="0"/>
              <a:t>20/05/2022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Audit-SEO-Aymeric-Sandoz</a:t>
            </a:r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CF272-8E12-4056-A1BB-D9C81DD119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0557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8AB5598-D849-4415-AE3D-BC67E0104DD1}" type="datetime1">
              <a:rPr lang="fr-FR" smtClean="0"/>
              <a:t>20/05/2022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Audit-SEO-Aymeric-Sandoz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2ECF272-8E12-4056-A1BB-D9C81DD119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9917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DC368-B62D-4E14-ADCA-2529D5A64AA9}" type="datetime1">
              <a:rPr lang="fr-FR" smtClean="0"/>
              <a:t>20/05/2022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Audit-SEO-Aymeric-Sandoz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CF272-8E12-4056-A1BB-D9C81DD119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2929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2171F59-CF8D-4AD7-B611-51121FD54B58}" type="datetime1">
              <a:rPr lang="fr-FR" smtClean="0"/>
              <a:t>20/05/2022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Audit-SEO-Aymeric-Sandoz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2ECF272-8E12-4056-A1BB-D9C81DD1199A}" type="slidenum">
              <a:rPr lang="fr-FR" smtClean="0"/>
              <a:t>‹N°›</a:t>
            </a:fld>
            <a:endParaRPr lang="fr-F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8410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fr-FR" dirty="0" smtClean="0"/>
              <a:t>Rapport d’optimisation SEO 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AYMERIC SANDOZ</a:t>
            </a:r>
            <a:br>
              <a:rPr lang="fr-FR" dirty="0" smtClean="0">
                <a:solidFill>
                  <a:schemeClr val="tx1"/>
                </a:solidFill>
              </a:rPr>
            </a:br>
            <a:r>
              <a:rPr lang="fr-FR" dirty="0" smtClean="0">
                <a:solidFill>
                  <a:schemeClr val="tx1"/>
                </a:solidFill>
              </a:rPr>
              <a:t>23 MAI 2022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Audit-SEO-Aymeric-Sandoz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CF272-8E12-4056-A1BB-D9C81DD1199A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0622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 smtClean="0"/>
              <a:t>Valoriser vos mots clés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Audit-SEO-Aymeric-Sandoz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CF272-8E12-4056-A1BB-D9C81DD1199A}" type="slidenum">
              <a:rPr lang="fr-FR" smtClean="0"/>
              <a:t>10</a:t>
            </a:fld>
            <a:endParaRPr lang="fr-FR"/>
          </a:p>
        </p:txBody>
      </p:sp>
      <p:graphicFrame>
        <p:nvGraphicFramePr>
          <p:cNvPr id="8" name="Espace réservé du contenu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0966483"/>
              </p:ext>
            </p:extLst>
          </p:nvPr>
        </p:nvGraphicFramePr>
        <p:xfrm>
          <a:off x="1096963" y="1846263"/>
          <a:ext cx="10058400" cy="40320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3903002809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940473770"/>
                    </a:ext>
                  </a:extLst>
                </a:gridCol>
              </a:tblGrid>
              <a:tr h="500545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Problème</a:t>
                      </a:r>
                      <a:endParaRPr lang="fr-FR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BD582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Recommandation</a:t>
                      </a:r>
                      <a:endParaRPr lang="fr-FR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BD582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3620262"/>
                  </a:ext>
                </a:extLst>
              </a:tr>
              <a:tr h="3531478"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r>
                        <a:rPr lang="fr-FR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Texte</a:t>
                      </a:r>
                      <a:r>
                        <a:rPr lang="fr-FR" sz="1800" b="1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caché </a:t>
                      </a:r>
                      <a:r>
                        <a:rPr lang="fr-FR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sous forme d’image. 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endParaRPr lang="fr-FR" sz="1800" b="0" i="0" kern="1200" baseline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r>
                        <a:rPr lang="fr-FR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Du texte permet de </a:t>
                      </a:r>
                      <a:r>
                        <a:rPr lang="fr-FR" sz="1800" b="1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mettre en valeur des mots clés </a:t>
                      </a:r>
                      <a:r>
                        <a:rPr lang="fr-FR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et donc d’optimiser le référencement. 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endParaRPr lang="fr-FR" sz="1800" b="0" i="0" kern="1200" baseline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r>
                        <a:rPr lang="fr-FR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Texte plus adapté au </a:t>
                      </a:r>
                      <a:r>
                        <a:rPr lang="fr-FR" sz="1800" b="1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responsive. </a:t>
                      </a:r>
                      <a:endParaRPr lang="fr-FR" sz="1800" b="1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endParaRPr lang="fr-FR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r>
                        <a:rPr lang="fr-FR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Supprimer</a:t>
                      </a: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les</a:t>
                      </a:r>
                      <a:r>
                        <a:rPr lang="fr-FR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images et les </a:t>
                      </a:r>
                      <a:r>
                        <a:rPr lang="fr-FR" sz="1800" b="1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remplacer</a:t>
                      </a:r>
                      <a:r>
                        <a:rPr lang="fr-FR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par du contenu incluant des mots clés. 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endParaRPr lang="fr-FR" sz="1800" b="0" i="0" kern="1200" baseline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r>
                        <a:rPr lang="fr-FR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Les mots clés doivent être choisis en fonction de leur pertinence. 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endParaRPr lang="fr-FR" sz="1800" b="0" i="0" kern="1200" baseline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r>
                        <a:rPr lang="fr-FR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Entourez vos mots clés des balises « </a:t>
                      </a:r>
                      <a:r>
                        <a:rPr lang="fr-FR" sz="1800" b="0" i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strong</a:t>
                      </a:r>
                      <a:r>
                        <a:rPr lang="fr-FR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» et « </a:t>
                      </a:r>
                      <a:r>
                        <a:rPr lang="fr-FR" sz="1800" b="0" i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</a:t>
                      </a:r>
                      <a:r>
                        <a:rPr lang="fr-FR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».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2571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2000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 smtClean="0"/>
              <a:t>Navigation alternative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Audit-SEO-Aymeric-Sandoz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CF272-8E12-4056-A1BB-D9C81DD1199A}" type="slidenum">
              <a:rPr lang="fr-FR" smtClean="0"/>
              <a:t>11</a:t>
            </a:fld>
            <a:endParaRPr lang="fr-FR"/>
          </a:p>
        </p:txBody>
      </p:sp>
      <p:graphicFrame>
        <p:nvGraphicFramePr>
          <p:cNvPr id="8" name="Espace réservé du contenu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2058516"/>
              </p:ext>
            </p:extLst>
          </p:nvPr>
        </p:nvGraphicFramePr>
        <p:xfrm>
          <a:off x="1096963" y="1846263"/>
          <a:ext cx="10058400" cy="26190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3903002809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940473770"/>
                    </a:ext>
                  </a:extLst>
                </a:gridCol>
              </a:tblGrid>
              <a:tr h="557303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Problème</a:t>
                      </a:r>
                      <a:endParaRPr lang="fr-FR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BD582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Recommandation</a:t>
                      </a:r>
                      <a:endParaRPr lang="fr-FR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BD582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3620262"/>
                  </a:ext>
                </a:extLst>
              </a:tr>
              <a:tr h="2061731"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 </a:t>
                      </a:r>
                      <a:r>
                        <a:rPr lang="fr-FR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navigation alternative </a:t>
                      </a: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avec un clavier n'est pas au</a:t>
                      </a:r>
                      <a:r>
                        <a:rPr lang="fr-FR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point. 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endParaRPr lang="fr-FR" sz="1800" b="0" i="0" kern="1200" baseline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r>
                        <a:rPr lang="fr-FR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Il manque un </a:t>
                      </a:r>
                      <a:r>
                        <a:rPr lang="fr-FR" sz="1800" b="1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indicateur de focus</a:t>
                      </a:r>
                      <a:r>
                        <a:rPr lang="fr-FR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impossible de se repérer sur la page.</a:t>
                      </a:r>
                      <a:endParaRPr lang="fr-FR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r>
                        <a:rPr lang="fr-FR" dirty="0" smtClean="0"/>
                        <a:t>Ajoutez un </a:t>
                      </a:r>
                      <a:r>
                        <a:rPr lang="fr-FR" b="1" dirty="0" smtClean="0"/>
                        <a:t>indicateur de focus</a:t>
                      </a:r>
                      <a:r>
                        <a:rPr lang="fr-FR" b="1" baseline="0" dirty="0" smtClean="0"/>
                        <a:t> </a:t>
                      </a:r>
                      <a:r>
                        <a:rPr lang="fr-FR" baseline="0" dirty="0" smtClean="0"/>
                        <a:t>aux é</a:t>
                      </a:r>
                      <a:r>
                        <a:rPr lang="fr-FR" dirty="0" smtClean="0"/>
                        <a:t>léments tel que les liens, les boutons, les images, les formulaires. 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endParaRPr lang="fr-FR" dirty="0" smtClean="0"/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r>
                        <a:rPr lang="fr-FR" dirty="0" smtClean="0"/>
                        <a:t>L'ordre de focus doit être logique. </a:t>
                      </a:r>
                      <a:endParaRPr lang="fr-FR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2571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2955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Comparaison index 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fr-FR" dirty="0" smtClean="0"/>
              <a:t>Avant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fr-FR" dirty="0" err="1" smtClean="0"/>
              <a:t>APres</a:t>
            </a:r>
            <a:endParaRPr lang="fr-FR" dirty="0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Audit-SEO-Aymeric-Sandoz</a:t>
            </a:r>
            <a:endParaRPr lang="fr-FR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CF272-8E12-4056-A1BB-D9C81DD1199A}" type="slidenum">
              <a:rPr lang="fr-FR" smtClean="0"/>
              <a:t>12</a:t>
            </a:fld>
            <a:endParaRPr lang="fr-FR"/>
          </a:p>
        </p:txBody>
      </p:sp>
      <p:pic>
        <p:nvPicPr>
          <p:cNvPr id="1028" name="Picture 4" descr="https://lh5.googleusercontent.com/jDSsBeNBjZ9XpLnTYoUCu8Fjr6KSYynODgv_CiIBRS8aVsjOcL5dC4o_WGWMpn1fgd6Jwv8k3C4p6Y9h3Dbp52SgcNJXy6Hhi38MtzU7DhilwhQ2Rbwv5R7CWwoJdMy-IPV2C8CcNKCIbfRACw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8238" y="3397242"/>
            <a:ext cx="4937125" cy="1749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lh4.googleusercontent.com/c5rsnILp8pEhCkaGteYt8YYX0-4hIZ9sA-F1EKOq2Wn7NHFoQa5iYQmdl094NCaFMgMBml2nerBkDXeYsjEFJlgNRhuFiJmh45NkDDQzk1bHwkx_dMjcZNlwYlXEPZM13hK1lxoCH7BBXAGrHw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63" y="3311422"/>
            <a:ext cx="4938712" cy="1921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5313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Comparaison page Contact 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fr-FR" dirty="0" smtClean="0"/>
              <a:t>Avant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fr-FR" dirty="0" err="1" smtClean="0"/>
              <a:t>APres</a:t>
            </a:r>
            <a:endParaRPr lang="fr-FR" dirty="0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Audit-SEO-Aymeric-Sandoz</a:t>
            </a:r>
            <a:endParaRPr lang="fr-FR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CF272-8E12-4056-A1BB-D9C81DD1199A}" type="slidenum">
              <a:rPr lang="fr-FR" smtClean="0"/>
              <a:t>13</a:t>
            </a:fld>
            <a:endParaRPr lang="fr-FR"/>
          </a:p>
        </p:txBody>
      </p:sp>
      <p:pic>
        <p:nvPicPr>
          <p:cNvPr id="2050" name="Picture 2" descr="https://lh6.googleusercontent.com/o4K2tBcVC_hNPvpckZ357fjpeoIey6MWxXruOXWGzZ171cGHGD-YUJJcJpvnF0J-Wzl9qXDLAjM45nlm6t9e2FXNzWMtyrs2EchvLbIUwDh89SboUGiqsp1yPT-fs4rra5gdRczfnFLrmTArNg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8238" y="3374304"/>
            <a:ext cx="4937125" cy="1795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lh6.googleusercontent.com/qcQxRq08l3jkBZUoG44G8gI7__MSrCkXO4kE3SeavARo72Iu6nsW1Q0d3b60BC5bqjpS-sa4xv1Z2VvldwPpQlPOv6yWZLo6r6CTRmqJ3fFaSI-DdlapKIDGMV6zdbS2Q1AVY1bEGer76234Dw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63" y="3420461"/>
            <a:ext cx="4938712" cy="1703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1840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0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Balises TITLE et DESCRIPTION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Audit-SEO-Aymeric-Sandoz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CF272-8E12-4056-A1BB-D9C81DD1199A}" type="slidenum">
              <a:rPr lang="fr-FR" smtClean="0"/>
              <a:t>2</a:t>
            </a:fld>
            <a:endParaRPr lang="fr-FR"/>
          </a:p>
        </p:txBody>
      </p:sp>
      <p:graphicFrame>
        <p:nvGraphicFramePr>
          <p:cNvPr id="8" name="Espace réservé du contenu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6611114"/>
              </p:ext>
            </p:extLst>
          </p:nvPr>
        </p:nvGraphicFramePr>
        <p:xfrm>
          <a:off x="1096963" y="1846263"/>
          <a:ext cx="10058400" cy="26190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3903002809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940473770"/>
                    </a:ext>
                  </a:extLst>
                </a:gridCol>
              </a:tblGrid>
              <a:tr h="557303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Problème</a:t>
                      </a:r>
                      <a:endParaRPr lang="fr-FR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BD582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Recommandation</a:t>
                      </a:r>
                      <a:endParaRPr lang="fr-FR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BD582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3620262"/>
                  </a:ext>
                </a:extLst>
              </a:tr>
              <a:tr h="2061731"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r>
                        <a:rPr lang="fr-FR" dirty="0" smtClean="0"/>
                        <a:t>Les balises </a:t>
                      </a:r>
                      <a:r>
                        <a:rPr lang="fr-FR" b="1" dirty="0" smtClean="0"/>
                        <a:t>TITLE</a:t>
                      </a:r>
                      <a:r>
                        <a:rPr lang="fr-FR" dirty="0" smtClean="0"/>
                        <a:t> et </a:t>
                      </a:r>
                      <a:r>
                        <a:rPr lang="fr-FR" b="1" dirty="0" smtClean="0"/>
                        <a:t>DESCRIPTION</a:t>
                      </a:r>
                      <a:r>
                        <a:rPr lang="fr-FR" baseline="0" dirty="0" smtClean="0"/>
                        <a:t> sont vides.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endParaRPr lang="fr-FR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 sont deux éléments fondamentaux pour le SEO : le </a:t>
                      </a:r>
                      <a:r>
                        <a:rPr lang="fr-FR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TITLE</a:t>
                      </a: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 une incidence directe sur votre </a:t>
                      </a:r>
                      <a:r>
                        <a:rPr lang="fr-FR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positionnement</a:t>
                      </a: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tandis la Meta </a:t>
                      </a:r>
                      <a:r>
                        <a:rPr lang="fr-FR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permet d’inciter </a:t>
                      </a: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les utilisateurs à explorer votre site.</a:t>
                      </a:r>
                      <a:endParaRPr lang="fr-FR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r>
                        <a:rPr lang="fr-FR" dirty="0" smtClean="0"/>
                        <a:t>Rédigez une balise </a:t>
                      </a:r>
                      <a:r>
                        <a:rPr lang="fr-FR" b="1" dirty="0" smtClean="0"/>
                        <a:t>TITLE</a:t>
                      </a:r>
                      <a:r>
                        <a:rPr lang="fr-FR" dirty="0" smtClean="0"/>
                        <a:t> et une balise </a:t>
                      </a:r>
                      <a:r>
                        <a:rPr lang="fr-FR" b="1" dirty="0" smtClean="0"/>
                        <a:t>DESCRIPTION</a:t>
                      </a:r>
                      <a:r>
                        <a:rPr lang="fr-FR" dirty="0" smtClean="0"/>
                        <a:t> pour</a:t>
                      </a:r>
                      <a:r>
                        <a:rPr lang="fr-FR" baseline="0" dirty="0" smtClean="0"/>
                        <a:t> chaque page. 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r>
                        <a:rPr lang="fr-FR" baseline="0" dirty="0" smtClean="0"/>
                        <a:t>La balise </a:t>
                      </a:r>
                      <a:r>
                        <a:rPr lang="fr-FR" b="1" baseline="0" dirty="0" smtClean="0"/>
                        <a:t>TITLE</a:t>
                      </a:r>
                      <a:r>
                        <a:rPr lang="fr-FR" baseline="0" dirty="0" smtClean="0"/>
                        <a:t> doit contenir entre 60 et 80 caractères idéalement, et doit contenir des mots clés. 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r>
                        <a:rPr lang="fr-FR" baseline="0" dirty="0" smtClean="0"/>
                        <a:t>La balise Description, entre 150 et 300 signes. </a:t>
                      </a:r>
                      <a:endParaRPr lang="fr-FR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2571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0551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Fichier </a:t>
            </a:r>
            <a:r>
              <a:rPr lang="fr-FR" b="1" dirty="0" smtClean="0"/>
              <a:t>CSS</a:t>
            </a:r>
            <a:r>
              <a:rPr lang="fr-FR" dirty="0" smtClean="0"/>
              <a:t> et </a:t>
            </a:r>
            <a:r>
              <a:rPr lang="fr-FR" b="1" dirty="0" smtClean="0"/>
              <a:t>JS</a:t>
            </a:r>
            <a:endParaRPr lang="fr-FR" b="1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Audit-SEO-Aymeric-Sandoz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CF272-8E12-4056-A1BB-D9C81DD1199A}" type="slidenum">
              <a:rPr lang="fr-FR" smtClean="0"/>
              <a:t>3</a:t>
            </a:fld>
            <a:endParaRPr lang="fr-FR"/>
          </a:p>
        </p:txBody>
      </p:sp>
      <p:graphicFrame>
        <p:nvGraphicFramePr>
          <p:cNvPr id="8" name="Espace réservé du contenu 7"/>
          <p:cNvGraphicFramePr>
            <a:graphicFrameLocks noGrp="1"/>
          </p:cNvGraphicFramePr>
          <p:nvPr>
            <p:ph idx="1"/>
            <p:extLst/>
          </p:nvPr>
        </p:nvGraphicFramePr>
        <p:xfrm>
          <a:off x="1096963" y="1846263"/>
          <a:ext cx="10058400" cy="36662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3903002809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940473770"/>
                    </a:ext>
                  </a:extLst>
                </a:gridCol>
              </a:tblGrid>
              <a:tr h="557303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Problème</a:t>
                      </a:r>
                      <a:endParaRPr lang="fr-FR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BD582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Recommandation</a:t>
                      </a:r>
                      <a:endParaRPr lang="fr-FR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BD582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3620262"/>
                  </a:ext>
                </a:extLst>
              </a:tr>
              <a:tr h="2061731"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Les </a:t>
                      </a:r>
                      <a:r>
                        <a:rPr lang="fr-FR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robots</a:t>
                      </a: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prennent trop de temps à lire les fichiers CSS et JAVASCRIPTS.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endParaRPr lang="fr-FR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Néfaste</a:t>
                      </a:r>
                      <a:r>
                        <a:rPr lang="fr-FR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pour </a:t>
                      </a:r>
                      <a:r>
                        <a:rPr lang="fr-FR" sz="1800" b="1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l’expérience utilisateur </a:t>
                      </a:r>
                      <a:r>
                        <a:rPr lang="fr-FR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et pour le </a:t>
                      </a:r>
                      <a:r>
                        <a:rPr lang="fr-FR" sz="1800" b="1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référencement SEO. </a:t>
                      </a:r>
                      <a:endParaRPr lang="fr-FR" sz="1800" b="1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endParaRPr lang="fr-FR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endParaRPr lang="fr-FR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endParaRPr lang="fr-FR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r>
                        <a:rPr lang="fr-FR" sz="18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Minifier</a:t>
                      </a: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son</a:t>
                      </a:r>
                      <a:r>
                        <a:rPr lang="fr-FR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code CSS et JS à l’aide de certains sites comme Minify.org.</a:t>
                      </a:r>
                      <a:endParaRPr lang="fr-FR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endParaRPr lang="fr-FR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r>
                        <a:rPr lang="fr-FR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Compresser</a:t>
                      </a:r>
                      <a:r>
                        <a:rPr lang="fr-FR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son code à l’aide d’un fichier .</a:t>
                      </a:r>
                      <a:r>
                        <a:rPr lang="fr-FR" sz="1800" b="1" i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htacces</a:t>
                      </a:r>
                      <a:r>
                        <a:rPr lang="fr-FR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endParaRPr lang="fr-FR" sz="1800" b="0" i="0" kern="1200" baseline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r>
                        <a:rPr lang="fr-FR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Ajoutez l’attribut </a:t>
                      </a:r>
                      <a:r>
                        <a:rPr lang="fr-FR" sz="1800" b="1" i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async</a:t>
                      </a:r>
                      <a:r>
                        <a:rPr lang="fr-FR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qui permet de </a:t>
                      </a: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charger et lancer l'interprétation de code JavaScript </a:t>
                      </a:r>
                      <a:r>
                        <a:rPr lang="fr-FR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sans bloquer le rendu </a:t>
                      </a:r>
                      <a:r>
                        <a:rPr lang="fr-FR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HTML.</a:t>
                      </a:r>
                      <a:endParaRPr lang="fr-FR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endParaRPr lang="fr-FR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endParaRPr lang="fr-FR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2571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7462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 err="1" smtClean="0"/>
              <a:t>Language</a:t>
            </a:r>
            <a:endParaRPr lang="fr-FR" b="1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Audit-SEO-Aymeric-Sandoz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CF272-8E12-4056-A1BB-D9C81DD1199A}" type="slidenum">
              <a:rPr lang="fr-FR" smtClean="0"/>
              <a:t>4</a:t>
            </a:fld>
            <a:endParaRPr lang="fr-FR"/>
          </a:p>
        </p:txBody>
      </p:sp>
      <p:graphicFrame>
        <p:nvGraphicFramePr>
          <p:cNvPr id="8" name="Espace réservé du contenu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3806532"/>
              </p:ext>
            </p:extLst>
          </p:nvPr>
        </p:nvGraphicFramePr>
        <p:xfrm>
          <a:off x="1096963" y="1846263"/>
          <a:ext cx="10058400" cy="3391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3903002809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940473770"/>
                    </a:ext>
                  </a:extLst>
                </a:gridCol>
              </a:tblGrid>
              <a:tr h="557303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Problème</a:t>
                      </a:r>
                      <a:endParaRPr lang="fr-FR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BD582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Recommandation</a:t>
                      </a:r>
                      <a:endParaRPr lang="fr-FR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BD582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3620262"/>
                  </a:ext>
                </a:extLst>
              </a:tr>
              <a:tr h="2061731"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 </a:t>
                      </a:r>
                      <a:r>
                        <a:rPr lang="fr-FR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langue</a:t>
                      </a: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 traitement de la page HTML n’est</a:t>
                      </a:r>
                      <a:r>
                        <a:rPr lang="fr-FR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pas renseignée. 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endParaRPr lang="fr-FR" sz="1800" b="0" i="0" kern="1200" baseline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Utiles pour les outils d'indexation (</a:t>
                      </a:r>
                      <a:r>
                        <a:rPr lang="fr-FR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moteurs de recherche</a:t>
                      </a: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fr-FR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Les outils de </a:t>
                      </a:r>
                      <a:r>
                        <a:rPr lang="fr-FR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traduction automatique</a:t>
                      </a: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endParaRPr lang="fr-FR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Les outils de </a:t>
                      </a:r>
                      <a:r>
                        <a:rPr lang="fr-FR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synthèse vocale</a:t>
                      </a: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 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endParaRPr lang="fr-FR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Renseignez le champ </a:t>
                      </a:r>
                      <a:r>
                        <a:rPr lang="fr-FR" sz="18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lang</a:t>
                      </a: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dans la</a:t>
                      </a:r>
                      <a:r>
                        <a:rPr lang="fr-FR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partie </a:t>
                      </a:r>
                      <a:r>
                        <a:rPr lang="fr-FR" sz="1800" b="1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HTML</a:t>
                      </a:r>
                      <a:r>
                        <a:rPr lang="fr-FR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du code avec </a:t>
                      </a:r>
                      <a:r>
                        <a:rPr lang="fr-FR" sz="1800" b="1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« </a:t>
                      </a:r>
                      <a:r>
                        <a:rPr lang="fr-FR" sz="1800" b="1" i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</a:t>
                      </a:r>
                      <a:r>
                        <a:rPr lang="fr-FR" sz="1800" b="1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»</a:t>
                      </a:r>
                      <a:endParaRPr lang="fr-FR" sz="1800" b="1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endParaRPr lang="fr-FR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endParaRPr lang="fr-FR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2571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1308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/>
              <a:t>Black Hat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Audit-SEO-Aymeric-Sandoz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CF272-8E12-4056-A1BB-D9C81DD1199A}" type="slidenum">
              <a:rPr lang="fr-FR" smtClean="0"/>
              <a:t>5</a:t>
            </a:fld>
            <a:endParaRPr lang="fr-FR"/>
          </a:p>
        </p:txBody>
      </p:sp>
      <p:graphicFrame>
        <p:nvGraphicFramePr>
          <p:cNvPr id="8" name="Espace réservé du contenu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6720457"/>
              </p:ext>
            </p:extLst>
          </p:nvPr>
        </p:nvGraphicFramePr>
        <p:xfrm>
          <a:off x="1096963" y="1846263"/>
          <a:ext cx="10058400" cy="28433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3903002809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940473770"/>
                    </a:ext>
                  </a:extLst>
                </a:gridCol>
              </a:tblGrid>
              <a:tr h="557303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Problème</a:t>
                      </a:r>
                      <a:endParaRPr lang="fr-FR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BD582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Recommandation</a:t>
                      </a:r>
                      <a:endParaRPr lang="fr-FR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BD582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3620262"/>
                  </a:ext>
                </a:extLst>
              </a:tr>
              <a:tr h="2061731"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Du texte</a:t>
                      </a:r>
                      <a:r>
                        <a:rPr lang="fr-FR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 été insérer </a:t>
                      </a: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 la même couleur de police que celle de l’arrière-plan de la page, de taille de police tellement petites</a:t>
                      </a:r>
                      <a:r>
                        <a:rPr lang="fr-FR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qu’il en</a:t>
                      </a:r>
                      <a:r>
                        <a:rPr lang="fr-FR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devient </a:t>
                      </a:r>
                      <a:r>
                        <a:rPr lang="fr-FR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invisible</a:t>
                      </a: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endParaRPr lang="fr-FR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Risque de </a:t>
                      </a:r>
                      <a:r>
                        <a:rPr lang="fr-FR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pénalités</a:t>
                      </a: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endParaRPr lang="fr-FR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endParaRPr lang="fr-FR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Opter pour un texte </a:t>
                      </a:r>
                      <a:r>
                        <a:rPr lang="fr-FR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entièrement visible</a:t>
                      </a: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endParaRPr lang="fr-FR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r>
                        <a:rPr lang="fr-FR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Valoriser</a:t>
                      </a:r>
                      <a:r>
                        <a:rPr lang="fr-FR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vos mots clés autrement. </a:t>
                      </a:r>
                      <a:endParaRPr lang="fr-FR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endParaRPr lang="fr-FR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endParaRPr lang="fr-FR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2571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8909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 smtClean="0"/>
              <a:t>Liens </a:t>
            </a:r>
            <a:r>
              <a:rPr lang="fr-FR" b="1" dirty="0" err="1" smtClean="0"/>
              <a:t>Spammy</a:t>
            </a:r>
            <a:endParaRPr lang="fr-FR" b="1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Audit-SEO-Aymeric-Sandoz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CF272-8E12-4056-A1BB-D9C81DD1199A}" type="slidenum">
              <a:rPr lang="fr-FR" smtClean="0"/>
              <a:t>6</a:t>
            </a:fld>
            <a:endParaRPr lang="fr-FR"/>
          </a:p>
        </p:txBody>
      </p:sp>
      <p:graphicFrame>
        <p:nvGraphicFramePr>
          <p:cNvPr id="8" name="Espace réservé du contenu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1082263"/>
              </p:ext>
            </p:extLst>
          </p:nvPr>
        </p:nvGraphicFramePr>
        <p:xfrm>
          <a:off x="1096963" y="1846263"/>
          <a:ext cx="10058400" cy="38038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3903002809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940473770"/>
                    </a:ext>
                  </a:extLst>
                </a:gridCol>
              </a:tblGrid>
              <a:tr h="420593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Problème</a:t>
                      </a:r>
                      <a:endParaRPr lang="fr-FR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BD582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Recommandation</a:t>
                      </a:r>
                      <a:endParaRPr lang="fr-FR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BD582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3620262"/>
                  </a:ext>
                </a:extLst>
              </a:tr>
              <a:tr h="2553338"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Présence de nombreux liens sans rapports</a:t>
                      </a:r>
                      <a:r>
                        <a:rPr lang="fr-FR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avec le site. </a:t>
                      </a:r>
                      <a:endParaRPr lang="fr-FR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endParaRPr lang="fr-FR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Risque</a:t>
                      </a:r>
                      <a:r>
                        <a:rPr lang="fr-FR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 pénalités. 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endParaRPr lang="fr-FR" sz="1800" b="0" i="0" kern="1200" baseline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r>
                        <a:rPr lang="fr-FR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Seul les liens pertinent de qualité permettent d’augmenter le référencement. </a:t>
                      </a:r>
                      <a:endParaRPr lang="fr-FR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endParaRPr lang="fr-FR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endParaRPr lang="fr-FR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Supprimer les liens de</a:t>
                      </a:r>
                      <a:r>
                        <a:rPr lang="fr-FR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mauvaises qualités</a:t>
                      </a:r>
                      <a:endParaRPr lang="fr-FR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endParaRPr lang="fr-FR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Remplacez</a:t>
                      </a:r>
                      <a:r>
                        <a:rPr lang="fr-FR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les par des liens de meilleures qualités. 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endParaRPr lang="fr-FR" sz="1800" b="0" i="0" kern="1200" baseline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r>
                        <a:rPr lang="fr-FR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Mettez en valeur vos réseaux sociaux à l’aide des balises twitter </a:t>
                      </a:r>
                      <a:r>
                        <a:rPr lang="fr-FR" sz="1800" b="0" i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Cards</a:t>
                      </a:r>
                      <a:r>
                        <a:rPr lang="fr-FR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et Open graph.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endParaRPr lang="fr-FR" sz="1800" b="0" i="0" kern="1200" baseline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endParaRPr lang="fr-FR" sz="1800" b="0" i="0" kern="1200" baseline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endParaRPr lang="fr-FR" sz="1800" b="0" i="0" kern="1200" baseline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endParaRPr lang="fr-FR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endParaRPr lang="fr-FR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2571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5826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 smtClean="0"/>
              <a:t>Taille </a:t>
            </a:r>
            <a:r>
              <a:rPr lang="fr-FR" dirty="0" smtClean="0"/>
              <a:t>des images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Audit-SEO-Aymeric-Sandoz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CF272-8E12-4056-A1BB-D9C81DD1199A}" type="slidenum">
              <a:rPr lang="fr-FR" smtClean="0"/>
              <a:t>7</a:t>
            </a:fld>
            <a:endParaRPr lang="fr-FR"/>
          </a:p>
        </p:txBody>
      </p:sp>
      <p:graphicFrame>
        <p:nvGraphicFramePr>
          <p:cNvPr id="8" name="Espace réservé du contenu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353718"/>
              </p:ext>
            </p:extLst>
          </p:nvPr>
        </p:nvGraphicFramePr>
        <p:xfrm>
          <a:off x="1096963" y="1846263"/>
          <a:ext cx="10058400" cy="28433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3903002809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940473770"/>
                    </a:ext>
                  </a:extLst>
                </a:gridCol>
              </a:tblGrid>
              <a:tr h="557303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Problème</a:t>
                      </a:r>
                      <a:endParaRPr lang="fr-FR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BD582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Recommandation</a:t>
                      </a:r>
                      <a:endParaRPr lang="fr-FR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BD582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3620262"/>
                  </a:ext>
                </a:extLst>
              </a:tr>
              <a:tr h="2061731"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Les </a:t>
                      </a:r>
                      <a:r>
                        <a:rPr lang="fr-FR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images</a:t>
                      </a: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ne doivent pas être trop </a:t>
                      </a:r>
                      <a:r>
                        <a:rPr lang="fr-FR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lourdes</a:t>
                      </a: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endParaRPr lang="fr-FR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Certaines images sont</a:t>
                      </a:r>
                      <a:r>
                        <a:rPr lang="fr-FR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trop </a:t>
                      </a:r>
                      <a:r>
                        <a:rPr lang="fr-FR" sz="1800" b="1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grande</a:t>
                      </a:r>
                      <a:r>
                        <a:rPr lang="fr-FR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par rapport à leur </a:t>
                      </a:r>
                      <a:r>
                        <a:rPr lang="fr-FR" sz="1800" b="1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conteneur</a:t>
                      </a:r>
                      <a:r>
                        <a:rPr lang="fr-FR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marL="0" indent="0" algn="l">
                        <a:buFont typeface="Wingdings" panose="05000000000000000000" pitchFamily="2" charset="2"/>
                        <a:buNone/>
                      </a:pPr>
                      <a:endParaRPr lang="fr-FR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Les formats .</a:t>
                      </a:r>
                      <a:r>
                        <a:rPr lang="fr-FR" sz="18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bmb</a:t>
                      </a: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sont trop </a:t>
                      </a:r>
                      <a:r>
                        <a:rPr lang="fr-FR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volumineux</a:t>
                      </a: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endParaRPr lang="fr-FR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endParaRPr lang="fr-FR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r>
                        <a:rPr lang="fr-FR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Adapter</a:t>
                      </a: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la </a:t>
                      </a:r>
                      <a:r>
                        <a:rPr lang="fr-FR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taille</a:t>
                      </a: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des images aux contenu </a:t>
                      </a:r>
                      <a:r>
                        <a:rPr lang="fr-FR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avant insertion.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endParaRPr lang="fr-FR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r>
                        <a:rPr lang="fr-FR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Uniformiser</a:t>
                      </a:r>
                      <a:r>
                        <a:rPr lang="fr-FR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les formats. </a:t>
                      </a:r>
                      <a:endParaRPr lang="fr-FR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endParaRPr lang="fr-FR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r>
                        <a:rPr lang="fr-FR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Compresser</a:t>
                      </a: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les</a:t>
                      </a:r>
                      <a:r>
                        <a:rPr lang="fr-FR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images. </a:t>
                      </a:r>
                      <a:endParaRPr lang="fr-FR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endParaRPr lang="fr-FR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endParaRPr lang="fr-FR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2571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5903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 smtClean="0"/>
              <a:t>Cache navigateur 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Audit-SEO-Aymeric-Sandoz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CF272-8E12-4056-A1BB-D9C81DD1199A}" type="slidenum">
              <a:rPr lang="fr-FR" smtClean="0"/>
              <a:t>8</a:t>
            </a:fld>
            <a:endParaRPr lang="fr-FR"/>
          </a:p>
        </p:txBody>
      </p:sp>
      <p:graphicFrame>
        <p:nvGraphicFramePr>
          <p:cNvPr id="8" name="Espace réservé du contenu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5507728"/>
              </p:ext>
            </p:extLst>
          </p:nvPr>
        </p:nvGraphicFramePr>
        <p:xfrm>
          <a:off x="1096963" y="1846263"/>
          <a:ext cx="10058400" cy="36662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3903002809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940473770"/>
                    </a:ext>
                  </a:extLst>
                </a:gridCol>
              </a:tblGrid>
              <a:tr h="557303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Problème</a:t>
                      </a:r>
                      <a:endParaRPr lang="fr-FR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BD582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Recommandation</a:t>
                      </a:r>
                      <a:endParaRPr lang="fr-FR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BD582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3620262"/>
                  </a:ext>
                </a:extLst>
              </a:tr>
              <a:tr h="2061731"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 </a:t>
                      </a:r>
                      <a:r>
                        <a:rPr lang="fr-FR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cache navigateur </a:t>
                      </a: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n’est pas paramétré. 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endParaRPr lang="fr-FR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 cache est un </a:t>
                      </a:r>
                      <a:r>
                        <a:rPr lang="fr-FR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espace de stockage de données </a:t>
                      </a: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temporaire, permettant de réafficher ces données plus rapidement. 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endParaRPr lang="fr-FR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 mise en cache navigateur permet </a:t>
                      </a:r>
                      <a:r>
                        <a:rPr lang="fr-FR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d’accélérer le temps de chargement </a:t>
                      </a: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 vos pages pour vos visiteurs lorsqu’ils </a:t>
                      </a:r>
                      <a:r>
                        <a:rPr lang="fr-FR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reviennent sur votre site.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endParaRPr lang="fr-FR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endParaRPr lang="fr-FR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r>
                        <a:rPr lang="fr-FR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Configurez</a:t>
                      </a: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dans un fichier</a:t>
                      </a:r>
                      <a:r>
                        <a:rPr lang="fr-FR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800" b="1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fr-FR" sz="1800" b="1" i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htacces</a:t>
                      </a:r>
                      <a:r>
                        <a:rPr lang="fr-FR" sz="1800" b="1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 durée pendant laquelle les éléments resteront disponibles en cache. </a:t>
                      </a:r>
                      <a:endParaRPr lang="fr-FR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endParaRPr lang="fr-FR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endParaRPr lang="fr-FR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2571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3007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 smtClean="0"/>
              <a:t>Balises ALT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Audit-SEO-Aymeric-Sandoz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CF272-8E12-4056-A1BB-D9C81DD1199A}" type="slidenum">
              <a:rPr lang="fr-FR" smtClean="0"/>
              <a:t>9</a:t>
            </a:fld>
            <a:endParaRPr lang="fr-FR"/>
          </a:p>
        </p:txBody>
      </p:sp>
      <p:graphicFrame>
        <p:nvGraphicFramePr>
          <p:cNvPr id="8" name="Espace réservé du contenu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9388283"/>
              </p:ext>
            </p:extLst>
          </p:nvPr>
        </p:nvGraphicFramePr>
        <p:xfrm>
          <a:off x="1096963" y="1846263"/>
          <a:ext cx="10058400" cy="31176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3903002809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940473770"/>
                    </a:ext>
                  </a:extLst>
                </a:gridCol>
              </a:tblGrid>
              <a:tr h="557303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Problème</a:t>
                      </a:r>
                      <a:endParaRPr lang="fr-FR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BD582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Recommandation</a:t>
                      </a:r>
                      <a:endParaRPr lang="fr-FR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BD582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3620262"/>
                  </a:ext>
                </a:extLst>
              </a:tr>
              <a:tr h="2061731"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Les </a:t>
                      </a:r>
                      <a:r>
                        <a:rPr lang="fr-FR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balises « </a:t>
                      </a:r>
                      <a:r>
                        <a:rPr lang="fr-FR" sz="18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alt</a:t>
                      </a:r>
                      <a:r>
                        <a:rPr lang="fr-FR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» </a:t>
                      </a: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 images</a:t>
                      </a:r>
                      <a:r>
                        <a:rPr lang="fr-FR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sont mal renseignés. </a:t>
                      </a:r>
                      <a:endParaRPr lang="fr-FR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endParaRPr lang="fr-FR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Cette balise sert à expliquer le contenu de l'image aux moteurs de recherche.</a:t>
                      </a:r>
                      <a:r>
                        <a:rPr lang="fr-FR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(Il est conseillé d’y ajouter un mot-clé)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endParaRPr lang="fr-FR" sz="1800" b="0" i="0" kern="1200" baseline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Elle sert aussi à décrire l'image pour les personnes malvoyantes. </a:t>
                      </a:r>
                      <a:endParaRPr lang="fr-FR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Décrire correctement les images à l'aide de la </a:t>
                      </a:r>
                      <a:r>
                        <a:rPr lang="fr-FR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balise "</a:t>
                      </a:r>
                      <a:r>
                        <a:rPr lang="fr-FR" sz="18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alt</a:t>
                      </a:r>
                      <a:r>
                        <a:rPr lang="fr-FR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". 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endParaRPr lang="fr-FR" sz="1800" b="1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Les descriptions des images doivent être </a:t>
                      </a:r>
                      <a:r>
                        <a:rPr lang="fr-FR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précises</a:t>
                      </a: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et </a:t>
                      </a:r>
                      <a:r>
                        <a:rPr lang="fr-FR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adéquates</a:t>
                      </a: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pour les personnes n'ayant pas accès aux images par exemple les utilisateurs de lecteurs d'écran. 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endParaRPr lang="fr-FR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2571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5348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étrospective">
  <a:themeElements>
    <a:clrScheme name="#9356DC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TM03457503[[fn=Concis]]</Template>
  <TotalTime>12296</TotalTime>
  <Words>605</Words>
  <Application>Microsoft Office PowerPoint</Application>
  <PresentationFormat>Grand écran</PresentationFormat>
  <Paragraphs>146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Wingdings</vt:lpstr>
      <vt:lpstr>Rétrospective</vt:lpstr>
      <vt:lpstr>Rapport d’optimisation SEO </vt:lpstr>
      <vt:lpstr>Balises TITLE et DESCRIPTION</vt:lpstr>
      <vt:lpstr>Fichier CSS et JS</vt:lpstr>
      <vt:lpstr>Language</vt:lpstr>
      <vt:lpstr>Black Hat</vt:lpstr>
      <vt:lpstr>Liens Spammy</vt:lpstr>
      <vt:lpstr>Taille des images</vt:lpstr>
      <vt:lpstr>Cache navigateur </vt:lpstr>
      <vt:lpstr>Balises ALT</vt:lpstr>
      <vt:lpstr>Valoriser vos mots clés</vt:lpstr>
      <vt:lpstr>Navigation alternative</vt:lpstr>
      <vt:lpstr>Comparaison index </vt:lpstr>
      <vt:lpstr>Comparaison page Contact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Optimisation SEO</dc:title>
  <dc:creator>utilisateur</dc:creator>
  <cp:lastModifiedBy>utilisateur</cp:lastModifiedBy>
  <cp:revision>31</cp:revision>
  <dcterms:created xsi:type="dcterms:W3CDTF">2022-05-11T12:59:55Z</dcterms:created>
  <dcterms:modified xsi:type="dcterms:W3CDTF">2022-05-21T21:34:37Z</dcterms:modified>
</cp:coreProperties>
</file>