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68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27-Dec-18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27-Dec-18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27-Dec-18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27-Dec-18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27-Dec-18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Nets with TensorFlow and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3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: Using Pre-Trained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8342" y="2271558"/>
            <a:ext cx="4036423" cy="44166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Pre-trained Models available in </a:t>
            </a:r>
            <a:r>
              <a:rPr lang="en-US" dirty="0" err="1" smtClean="0"/>
              <a:t>Keras</a:t>
            </a:r>
            <a:r>
              <a:rPr lang="en-US" dirty="0" smtClean="0"/>
              <a:t>:</a:t>
            </a:r>
          </a:p>
          <a:p>
            <a:r>
              <a:rPr lang="en-US" dirty="0" err="1">
                <a:solidFill>
                  <a:srgbClr val="FFFF00"/>
                </a:solidFill>
              </a:rPr>
              <a:t>Xception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VGG16</a:t>
            </a:r>
          </a:p>
          <a:p>
            <a:r>
              <a:rPr lang="en-US" dirty="0">
                <a:solidFill>
                  <a:srgbClr val="FFFF00"/>
                </a:solidFill>
              </a:rPr>
              <a:t>VGG19</a:t>
            </a:r>
          </a:p>
          <a:p>
            <a:r>
              <a:rPr lang="en-US" dirty="0">
                <a:solidFill>
                  <a:srgbClr val="FFFF00"/>
                </a:solidFill>
              </a:rPr>
              <a:t>ResNet50</a:t>
            </a:r>
          </a:p>
          <a:p>
            <a:r>
              <a:rPr lang="en-US" dirty="0">
                <a:solidFill>
                  <a:srgbClr val="FFFF00"/>
                </a:solidFill>
              </a:rPr>
              <a:t>InceptionV3</a:t>
            </a:r>
          </a:p>
          <a:p>
            <a:r>
              <a:rPr lang="en-US" dirty="0">
                <a:solidFill>
                  <a:srgbClr val="FFFF00"/>
                </a:solidFill>
              </a:rPr>
              <a:t>InceptionResNetV2</a:t>
            </a:r>
          </a:p>
          <a:p>
            <a:r>
              <a:rPr lang="en-US" dirty="0" err="1">
                <a:solidFill>
                  <a:srgbClr val="FFFF00"/>
                </a:solidFill>
              </a:rPr>
              <a:t>MobileNet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DenseNet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NASNet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MobileNetV2</a:t>
            </a:r>
          </a:p>
          <a:p>
            <a:pPr marL="0" indent="0">
              <a:buNone/>
            </a:pPr>
            <a:r>
              <a:rPr lang="en-US" dirty="0" smtClean="0"/>
              <a:t>Availability may vary depending on the version of </a:t>
            </a:r>
            <a:r>
              <a:rPr lang="en-US" dirty="0" err="1" smtClean="0"/>
              <a:t>Keras</a:t>
            </a:r>
            <a:r>
              <a:rPr lang="en-US" dirty="0" smtClean="0"/>
              <a:t> used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7566" y="2271558"/>
            <a:ext cx="7733211" cy="42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use (import) a model in </a:t>
            </a:r>
            <a:r>
              <a:rPr lang="en-US" dirty="0" err="1" smtClean="0"/>
              <a:t>Keras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from </a:t>
            </a:r>
            <a:r>
              <a:rPr lang="en-US" dirty="0" smtClean="0">
                <a:solidFill>
                  <a:srgbClr val="FFFF00"/>
                </a:solidFill>
              </a:rPr>
              <a:t>keras.applications.inception_v3 </a:t>
            </a:r>
            <a:r>
              <a:rPr lang="en-US" dirty="0">
                <a:solidFill>
                  <a:srgbClr val="FFFF00"/>
                </a:solidFill>
              </a:rPr>
              <a:t>import </a:t>
            </a:r>
            <a:r>
              <a:rPr lang="en-US" dirty="0" smtClean="0">
                <a:solidFill>
                  <a:srgbClr val="FFFF00"/>
                </a:solidFill>
              </a:rPr>
              <a:t>Inceptionv3 </a:t>
            </a:r>
            <a:r>
              <a:rPr lang="en-US" dirty="0" smtClean="0">
                <a:solidFill>
                  <a:srgbClr val="FFFF00"/>
                </a:solidFill>
              </a:rPr>
              <a:t>as inception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f</a:t>
            </a:r>
            <a:r>
              <a:rPr lang="en-US" dirty="0" smtClean="0">
                <a:solidFill>
                  <a:srgbClr val="FFFF00"/>
                </a:solidFill>
              </a:rPr>
              <a:t>rom </a:t>
            </a:r>
            <a:r>
              <a:rPr lang="en-US" dirty="0" smtClean="0">
                <a:solidFill>
                  <a:srgbClr val="FFFF00"/>
                </a:solidFill>
              </a:rPr>
              <a:t>keras.applications.inception_resnet_v2 </a:t>
            </a:r>
            <a:r>
              <a:rPr lang="en-US" dirty="0" smtClean="0">
                <a:solidFill>
                  <a:srgbClr val="FFFF00"/>
                </a:solidFill>
              </a:rPr>
              <a:t>import </a:t>
            </a:r>
            <a:r>
              <a:rPr lang="en-US" dirty="0" smtClean="0">
                <a:solidFill>
                  <a:srgbClr val="FFFF00"/>
                </a:solidFill>
              </a:rPr>
              <a:t>InceptionResNetV2 as </a:t>
            </a:r>
            <a:r>
              <a:rPr lang="en-US" dirty="0" err="1" smtClean="0">
                <a:solidFill>
                  <a:srgbClr val="FFFF00"/>
                </a:solidFill>
              </a:rPr>
              <a:t>incpt</a:t>
            </a:r>
            <a:endParaRPr lang="en-US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To “load” specific weights: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00"/>
                </a:solidFill>
              </a:rPr>
              <a:t>m</a:t>
            </a:r>
            <a:r>
              <a:rPr lang="en-US" dirty="0" err="1" smtClean="0">
                <a:solidFill>
                  <a:srgbClr val="FFFF00"/>
                </a:solidFill>
              </a:rPr>
              <a:t>y_model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incpt</a:t>
            </a:r>
            <a:r>
              <a:rPr lang="en-US" dirty="0" smtClean="0">
                <a:solidFill>
                  <a:srgbClr val="FFFF00"/>
                </a:solidFill>
              </a:rPr>
              <a:t>(weights = ‘</a:t>
            </a:r>
            <a:r>
              <a:rPr lang="en-US" dirty="0" err="1" smtClean="0">
                <a:solidFill>
                  <a:srgbClr val="FFFF00"/>
                </a:solidFill>
              </a:rPr>
              <a:t>imagenet</a:t>
            </a:r>
            <a:r>
              <a:rPr lang="en-US" dirty="0" smtClean="0">
                <a:solidFill>
                  <a:srgbClr val="FFFF00"/>
                </a:solidFill>
              </a:rPr>
              <a:t>’)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To make a prediction: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00"/>
                </a:solidFill>
              </a:rPr>
              <a:t>m</a:t>
            </a:r>
            <a:r>
              <a:rPr lang="en-US" dirty="0" err="1" smtClean="0">
                <a:solidFill>
                  <a:srgbClr val="FFFF00"/>
                </a:solidFill>
              </a:rPr>
              <a:t>y_predictions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my_model.predict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batch_of_images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: Retraining Pre-Trained Models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7383" y="2193180"/>
            <a:ext cx="10176616" cy="42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For retraining, the top/last layer has to be removed</a:t>
            </a:r>
          </a:p>
          <a:p>
            <a:endParaRPr lang="en-US" dirty="0"/>
          </a:p>
          <a:p>
            <a:r>
              <a:rPr lang="en-US" dirty="0" smtClean="0"/>
              <a:t>Either the last layer or a specific number of layers can be “retrained”</a:t>
            </a:r>
          </a:p>
          <a:p>
            <a:endParaRPr lang="en-US" dirty="0"/>
          </a:p>
          <a:p>
            <a:r>
              <a:rPr lang="en-US" dirty="0" smtClean="0"/>
              <a:t>The layer which is to be retrained is marked as “trainable”</a:t>
            </a:r>
          </a:p>
          <a:p>
            <a:endParaRPr lang="en-US" dirty="0"/>
          </a:p>
          <a:p>
            <a:r>
              <a:rPr lang="en-US" dirty="0" smtClean="0"/>
              <a:t>The layers which are not retrained use the weights of </a:t>
            </a:r>
            <a:r>
              <a:rPr lang="en-US" dirty="0" err="1" smtClean="0"/>
              <a:t>imagenet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6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: Retraining Pre-Trained </a:t>
            </a:r>
            <a:r>
              <a:rPr lang="en-US" dirty="0" smtClean="0"/>
              <a:t>Models (Cont’d)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1257" y="2180118"/>
            <a:ext cx="11599817" cy="42206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model needs to be imported first (as before):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from </a:t>
            </a:r>
            <a:r>
              <a:rPr lang="en-US" dirty="0" smtClean="0">
                <a:solidFill>
                  <a:srgbClr val="FFFF00"/>
                </a:solidFill>
              </a:rPr>
              <a:t>keras.applications.inception_resnet_v2 </a:t>
            </a:r>
            <a:r>
              <a:rPr lang="en-US" dirty="0" smtClean="0">
                <a:solidFill>
                  <a:srgbClr val="FFFF00"/>
                </a:solidFill>
              </a:rPr>
              <a:t>import </a:t>
            </a:r>
            <a:r>
              <a:rPr lang="en-US" dirty="0" smtClean="0">
                <a:solidFill>
                  <a:srgbClr val="FFFF00"/>
                </a:solidFill>
              </a:rPr>
              <a:t>InceptionResNetv2 as </a:t>
            </a:r>
            <a:r>
              <a:rPr lang="en-US" dirty="0" err="1" smtClean="0">
                <a:solidFill>
                  <a:srgbClr val="FFFF00"/>
                </a:solidFill>
              </a:rPr>
              <a:t>incpt</a:t>
            </a:r>
            <a:endParaRPr lang="en-US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Last layer is removed and the input shape is redefined: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incpt_reduced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incpt</a:t>
            </a:r>
            <a:r>
              <a:rPr lang="en-US" dirty="0" smtClean="0">
                <a:solidFill>
                  <a:srgbClr val="FFFF00"/>
                </a:solidFill>
              </a:rPr>
              <a:t>(weights = ‘</a:t>
            </a:r>
            <a:r>
              <a:rPr lang="en-US" dirty="0" err="1" smtClean="0">
                <a:solidFill>
                  <a:srgbClr val="FFFF00"/>
                </a:solidFill>
              </a:rPr>
              <a:t>imagenet</a:t>
            </a:r>
            <a:r>
              <a:rPr lang="en-US" dirty="0" smtClean="0">
                <a:solidFill>
                  <a:srgbClr val="FFFF00"/>
                </a:solidFill>
              </a:rPr>
              <a:t>’, </a:t>
            </a:r>
            <a:r>
              <a:rPr lang="en-US" dirty="0" err="1" smtClean="0">
                <a:solidFill>
                  <a:srgbClr val="FFFF00"/>
                </a:solidFill>
              </a:rPr>
              <a:t>include_top</a:t>
            </a:r>
            <a:r>
              <a:rPr lang="en-US" dirty="0" smtClean="0">
                <a:solidFill>
                  <a:srgbClr val="FFFF00"/>
                </a:solidFill>
              </a:rPr>
              <a:t> = False, </a:t>
            </a:r>
            <a:r>
              <a:rPr lang="en-US" dirty="0" err="1" smtClean="0">
                <a:solidFill>
                  <a:srgbClr val="FFFF00"/>
                </a:solidFill>
              </a:rPr>
              <a:t>input_shape</a:t>
            </a:r>
            <a:r>
              <a:rPr lang="en-US" dirty="0" smtClean="0">
                <a:solidFill>
                  <a:srgbClr val="FFFF00"/>
                </a:solidFill>
              </a:rPr>
              <a:t> = (</a:t>
            </a:r>
            <a:r>
              <a:rPr lang="en-US" dirty="0" err="1" smtClean="0">
                <a:solidFill>
                  <a:srgbClr val="FFFF00"/>
                </a:solidFill>
              </a:rPr>
              <a:t>length,width,channels</a:t>
            </a:r>
            <a:r>
              <a:rPr lang="en-US" dirty="0" smtClean="0">
                <a:solidFill>
                  <a:srgbClr val="FFFF00"/>
                </a:solidFill>
              </a:rPr>
              <a:t>))</a:t>
            </a:r>
          </a:p>
          <a:p>
            <a:pPr lvl="1"/>
            <a:r>
              <a:rPr lang="en-US" dirty="0" smtClean="0"/>
              <a:t>A custom input size can also be specified using </a:t>
            </a:r>
            <a:r>
              <a:rPr lang="en-US" dirty="0" err="1" smtClean="0">
                <a:solidFill>
                  <a:srgbClr val="FFFF00"/>
                </a:solidFill>
              </a:rPr>
              <a:t>input_tensor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layer.Input</a:t>
            </a:r>
            <a:r>
              <a:rPr lang="en-US" dirty="0" smtClean="0">
                <a:solidFill>
                  <a:srgbClr val="FFFF00"/>
                </a:solidFill>
              </a:rPr>
              <a:t>(shape = (</a:t>
            </a:r>
            <a:r>
              <a:rPr lang="en-US" dirty="0" err="1" smtClean="0">
                <a:solidFill>
                  <a:srgbClr val="FFFF00"/>
                </a:solidFill>
              </a:rPr>
              <a:t>row,cols,channels</a:t>
            </a:r>
            <a:r>
              <a:rPr lang="en-US" dirty="0" smtClean="0">
                <a:solidFill>
                  <a:srgbClr val="FFFF00"/>
                </a:solidFill>
              </a:rPr>
              <a:t>))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define which layers are “frozen” and which are “trainable”: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for layer in </a:t>
            </a:r>
            <a:r>
              <a:rPr lang="en-US" dirty="0" err="1" smtClean="0">
                <a:solidFill>
                  <a:srgbClr val="FFFF00"/>
                </a:solidFill>
              </a:rPr>
              <a:t>incpt_reduced.layers</a:t>
            </a:r>
            <a:r>
              <a:rPr lang="en-US" dirty="0" smtClean="0">
                <a:solidFill>
                  <a:srgbClr val="FFFF00"/>
                </a:solidFill>
              </a:rPr>
              <a:t>[:,-5]: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  <a:r>
              <a:rPr lang="en-US" dirty="0" err="1" smtClean="0">
                <a:solidFill>
                  <a:srgbClr val="FFFF00"/>
                </a:solidFill>
              </a:rPr>
              <a:t>layer.trainable</a:t>
            </a:r>
            <a:r>
              <a:rPr lang="en-US" dirty="0" smtClean="0">
                <a:solidFill>
                  <a:srgbClr val="FFFF00"/>
                </a:solidFill>
              </a:rPr>
              <a:t> =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32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: Retraining Pre-Trained </a:t>
            </a:r>
            <a:r>
              <a:rPr lang="en-US" dirty="0" smtClean="0"/>
              <a:t>Models (Cont’d)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1257" y="2180118"/>
            <a:ext cx="11599817" cy="42206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</a:t>
            </a:r>
            <a:r>
              <a:rPr lang="en-US" dirty="0" smtClean="0"/>
              <a:t>inal layers need to be added to our reduced network (We do need to import some extra stuff from </a:t>
            </a:r>
            <a:r>
              <a:rPr lang="en-US" dirty="0" err="1" smtClean="0"/>
              <a:t>Keras</a:t>
            </a:r>
            <a:r>
              <a:rPr lang="en-US" dirty="0" smtClean="0"/>
              <a:t>):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my_model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model.Sequential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my_model.add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incpt_reduced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my_model.add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layers.Flatted</a:t>
            </a:r>
            <a:r>
              <a:rPr lang="en-US" dirty="0" smtClean="0">
                <a:solidFill>
                  <a:srgbClr val="FFFF00"/>
                </a:solidFill>
              </a:rPr>
              <a:t>())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My_model.add</a:t>
            </a:r>
            <a:r>
              <a:rPr lang="en-US" dirty="0" smtClean="0">
                <a:solidFill>
                  <a:srgbClr val="FFFF00"/>
                </a:solidFill>
              </a:rPr>
              <a:t>(Dense(1024, activation = “</a:t>
            </a:r>
            <a:r>
              <a:rPr lang="en-US" dirty="0" err="1" smtClean="0">
                <a:solidFill>
                  <a:srgbClr val="FFFF00"/>
                </a:solidFill>
              </a:rPr>
              <a:t>relu</a:t>
            </a:r>
            <a:r>
              <a:rPr lang="en-US" dirty="0" smtClean="0">
                <a:solidFill>
                  <a:srgbClr val="FFFF00"/>
                </a:solidFill>
              </a:rPr>
              <a:t>”)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00"/>
                </a:solidFill>
              </a:rPr>
              <a:t>m</a:t>
            </a:r>
            <a:r>
              <a:rPr lang="en-US" dirty="0" err="1" smtClean="0">
                <a:solidFill>
                  <a:srgbClr val="FFFF00"/>
                </a:solidFill>
              </a:rPr>
              <a:t>y_model.add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layers.Dense</a:t>
            </a:r>
            <a:r>
              <a:rPr lang="en-US" dirty="0" smtClean="0">
                <a:solidFill>
                  <a:srgbClr val="FFFF00"/>
                </a:solidFill>
              </a:rPr>
              <a:t>(3, activation = “</a:t>
            </a:r>
            <a:r>
              <a:rPr lang="en-US" dirty="0" err="1" smtClean="0">
                <a:solidFill>
                  <a:srgbClr val="FFFF00"/>
                </a:solidFill>
              </a:rPr>
              <a:t>softmax</a:t>
            </a:r>
            <a:r>
              <a:rPr lang="en-US" dirty="0" smtClean="0">
                <a:solidFill>
                  <a:srgbClr val="FFFF00"/>
                </a:solidFill>
              </a:rPr>
              <a:t>”)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To check whether the model has been created as planned: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00"/>
                </a:solidFill>
              </a:rPr>
              <a:t>m</a:t>
            </a:r>
            <a:r>
              <a:rPr lang="en-US" dirty="0" err="1" smtClean="0">
                <a:solidFill>
                  <a:srgbClr val="FFFF00"/>
                </a:solidFill>
              </a:rPr>
              <a:t>y_model.summary</a:t>
            </a:r>
            <a:r>
              <a:rPr lang="en-US" dirty="0" smtClean="0">
                <a:solidFill>
                  <a:srgbClr val="FFFF00"/>
                </a:solidFill>
              </a:rPr>
              <a:t>()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The model architecture has been defined, now it needs to be compiled: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my_model.compile</a:t>
            </a:r>
            <a:r>
              <a:rPr lang="en-US" dirty="0">
                <a:solidFill>
                  <a:srgbClr val="FFFF00"/>
                </a:solidFill>
              </a:rPr>
              <a:t>(loss = </a:t>
            </a:r>
            <a:r>
              <a:rPr lang="en-US" dirty="0" smtClean="0">
                <a:solidFill>
                  <a:srgbClr val="FFFF00"/>
                </a:solidFill>
              </a:rPr>
              <a:t>“</a:t>
            </a:r>
            <a:r>
              <a:rPr lang="en-US" dirty="0" err="1" smtClean="0">
                <a:solidFill>
                  <a:srgbClr val="FFFF00"/>
                </a:solidFill>
              </a:rPr>
              <a:t>categorical_crossentropy</a:t>
            </a:r>
            <a:r>
              <a:rPr lang="en-US" dirty="0" smtClean="0">
                <a:solidFill>
                  <a:srgbClr val="FFFF00"/>
                </a:solidFill>
              </a:rPr>
              <a:t>”, optimizer = </a:t>
            </a:r>
            <a:r>
              <a:rPr lang="en-US" dirty="0" err="1" smtClean="0">
                <a:solidFill>
                  <a:srgbClr val="FFFF00"/>
                </a:solidFill>
              </a:rPr>
              <a:t>optimizers.Adam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lr</a:t>
            </a:r>
            <a:r>
              <a:rPr lang="en-US" dirty="0" smtClean="0">
                <a:solidFill>
                  <a:srgbClr val="FFFF00"/>
                </a:solidFill>
              </a:rPr>
              <a:t> = 1e-4), </a:t>
            </a:r>
            <a:r>
              <a:rPr lang="en-US" dirty="0" smtClean="0">
                <a:solidFill>
                  <a:srgbClr val="FFFF00"/>
                </a:solidFill>
              </a:rPr>
              <a:t>metrics = </a:t>
            </a:r>
            <a:r>
              <a:rPr lang="en-US" dirty="0" smtClean="0">
                <a:solidFill>
                  <a:srgbClr val="FFFF00"/>
                </a:solidFill>
              </a:rPr>
              <a:t>[‘</a:t>
            </a:r>
            <a:r>
              <a:rPr lang="en-US" dirty="0" err="1" smtClean="0">
                <a:solidFill>
                  <a:srgbClr val="FFFF00"/>
                </a:solidFill>
              </a:rPr>
              <a:t>acc</a:t>
            </a:r>
            <a:r>
              <a:rPr lang="en-US" dirty="0" smtClean="0">
                <a:solidFill>
                  <a:srgbClr val="FFFF00"/>
                </a:solidFill>
              </a:rPr>
              <a:t>’])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7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: Retraining Pre-Trained </a:t>
            </a:r>
            <a:r>
              <a:rPr lang="en-US" dirty="0" smtClean="0"/>
              <a:t>Models (Cont’d)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61257" y="2180118"/>
            <a:ext cx="11599817" cy="42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Now comes the easy </a:t>
            </a:r>
            <a:r>
              <a:rPr lang="en-US" dirty="0" smtClean="0"/>
              <a:t>part: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my_model.fit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training_data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training_labels</a:t>
            </a:r>
            <a:r>
              <a:rPr lang="en-US" dirty="0" smtClean="0">
                <a:solidFill>
                  <a:srgbClr val="FFFF00"/>
                </a:solidFill>
              </a:rPr>
              <a:t>, epochs = 10, </a:t>
            </a:r>
            <a:r>
              <a:rPr lang="en-US" dirty="0" err="1" smtClean="0">
                <a:solidFill>
                  <a:srgbClr val="FFFF00"/>
                </a:solidFill>
              </a:rPr>
              <a:t>batch_size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smtClean="0">
                <a:solidFill>
                  <a:srgbClr val="FFFF00"/>
                </a:solidFill>
              </a:rPr>
              <a:t>32, </a:t>
            </a:r>
            <a:r>
              <a:rPr lang="en-US" dirty="0" err="1" smtClean="0">
                <a:solidFill>
                  <a:srgbClr val="FFFF00"/>
                </a:solidFill>
              </a:rPr>
              <a:t>validation_split</a:t>
            </a:r>
            <a:r>
              <a:rPr lang="en-US" dirty="0" smtClean="0">
                <a:solidFill>
                  <a:srgbClr val="FFFF00"/>
                </a:solidFill>
              </a:rPr>
              <a:t> = 0.2)</a:t>
            </a:r>
            <a:endParaRPr lang="en-US" dirty="0" smtClean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Make a prediction on new data: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00"/>
                </a:solidFill>
              </a:rPr>
              <a:t>m</a:t>
            </a:r>
            <a:r>
              <a:rPr lang="en-US" dirty="0" err="1" smtClean="0">
                <a:solidFill>
                  <a:srgbClr val="FFFF00"/>
                </a:solidFill>
              </a:rPr>
              <a:t>y_predictions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my_model.predict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test_data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The prediction part of the pipeline can be complemented with evaluation: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loss_and_metrics</a:t>
            </a:r>
            <a:r>
              <a:rPr lang="en-US" dirty="0" smtClean="0">
                <a:solidFill>
                  <a:srgbClr val="FFFF00"/>
                </a:solidFill>
              </a:rPr>
              <a:t> = </a:t>
            </a:r>
            <a:r>
              <a:rPr lang="en-US" dirty="0" err="1" smtClean="0">
                <a:solidFill>
                  <a:srgbClr val="FFFF00"/>
                </a:solidFill>
              </a:rPr>
              <a:t>my_model.evaluate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validation_data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validation_labels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err="1" smtClean="0">
                <a:solidFill>
                  <a:srgbClr val="FFFF00"/>
                </a:solidFill>
              </a:rPr>
              <a:t>batch_size</a:t>
            </a:r>
            <a:r>
              <a:rPr lang="en-US" dirty="0" smtClean="0">
                <a:solidFill>
                  <a:srgbClr val="FFFF00"/>
                </a:solidFill>
              </a:rPr>
              <a:t> = 128)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7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: Training a Model from Scratch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7383" y="2193180"/>
            <a:ext cx="11155680" cy="42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if I want to implement my own novel architecture?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 err="1" smtClean="0"/>
              <a:t>Kears</a:t>
            </a:r>
            <a:r>
              <a:rPr lang="en-US" dirty="0" smtClean="0"/>
              <a:t>, any architecture can be built from scratch by adding the required layers one after </a:t>
            </a:r>
            <a:r>
              <a:rPr lang="en-US" dirty="0" smtClean="0"/>
              <a:t>another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46" y="3530645"/>
            <a:ext cx="93249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0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: Training a Model from Scratch (Cont’d)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7383" y="2193180"/>
            <a:ext cx="11155680" cy="4481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Several utilities/classes need to be imported first: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from </a:t>
            </a:r>
            <a:r>
              <a:rPr lang="en-US" dirty="0" err="1" smtClean="0">
                <a:solidFill>
                  <a:srgbClr val="FFFF00"/>
                </a:solidFill>
              </a:rPr>
              <a:t>keras.models</a:t>
            </a:r>
            <a:r>
              <a:rPr lang="en-US" dirty="0" smtClean="0">
                <a:solidFill>
                  <a:srgbClr val="FFFF00"/>
                </a:solidFill>
              </a:rPr>
              <a:t> import Sequential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from </a:t>
            </a:r>
            <a:r>
              <a:rPr lang="en-US" dirty="0" err="1" smtClean="0">
                <a:solidFill>
                  <a:srgbClr val="FFFF00"/>
                </a:solidFill>
              </a:rPr>
              <a:t>keras.layers</a:t>
            </a:r>
            <a:r>
              <a:rPr lang="en-US" dirty="0" smtClean="0">
                <a:solidFill>
                  <a:srgbClr val="FFFF00"/>
                </a:solidFill>
              </a:rPr>
              <a:t> import Dense, Conv2D, Flatten, MaxPooling2D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An instance of Sequential class is then initiated (our model):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my_model</a:t>
            </a:r>
            <a:r>
              <a:rPr lang="en-US" dirty="0" smtClean="0">
                <a:solidFill>
                  <a:srgbClr val="FFFF00"/>
                </a:solidFill>
              </a:rPr>
              <a:t> = Sequential()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Now, the layers can be added as we please: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my_model.add</a:t>
            </a:r>
            <a:r>
              <a:rPr lang="en-US" dirty="0" smtClean="0">
                <a:solidFill>
                  <a:srgbClr val="FFFF00"/>
                </a:solidFill>
              </a:rPr>
              <a:t>(Conv2D(64, </a:t>
            </a:r>
            <a:r>
              <a:rPr lang="en-US" dirty="0" err="1" smtClean="0">
                <a:solidFill>
                  <a:srgbClr val="FFFF00"/>
                </a:solidFill>
              </a:rPr>
              <a:t>kernel_size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= 3, activation = “</a:t>
            </a:r>
            <a:r>
              <a:rPr lang="en-US" dirty="0" err="1" smtClean="0">
                <a:solidFill>
                  <a:srgbClr val="FFFF00"/>
                </a:solidFill>
              </a:rPr>
              <a:t>relu</a:t>
            </a:r>
            <a:r>
              <a:rPr lang="en-US" dirty="0" smtClean="0">
                <a:solidFill>
                  <a:srgbClr val="FFFF00"/>
                </a:solidFill>
              </a:rPr>
              <a:t>”, </a:t>
            </a:r>
            <a:r>
              <a:rPr lang="en-US" dirty="0" err="1" smtClean="0">
                <a:solidFill>
                  <a:srgbClr val="FFFF00"/>
                </a:solidFill>
              </a:rPr>
              <a:t>input_shape</a:t>
            </a:r>
            <a:r>
              <a:rPr lang="en-US" dirty="0" smtClean="0">
                <a:solidFill>
                  <a:srgbClr val="FFFF00"/>
                </a:solidFill>
              </a:rPr>
              <a:t>=(</a:t>
            </a:r>
            <a:r>
              <a:rPr lang="en-US" dirty="0" err="1" smtClean="0">
                <a:solidFill>
                  <a:srgbClr val="FFFF00"/>
                </a:solidFill>
              </a:rPr>
              <a:t>len,width,depth</a:t>
            </a:r>
            <a:r>
              <a:rPr lang="en-US" dirty="0" smtClean="0">
                <a:solidFill>
                  <a:srgbClr val="FFFF00"/>
                </a:solidFill>
              </a:rPr>
              <a:t>)))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my_model.add</a:t>
            </a:r>
            <a:r>
              <a:rPr lang="en-US" dirty="0" smtClean="0">
                <a:solidFill>
                  <a:srgbClr val="FFFF00"/>
                </a:solidFill>
              </a:rPr>
              <a:t>(Conv2D (32, </a:t>
            </a:r>
            <a:r>
              <a:rPr lang="en-US" dirty="0" err="1" smtClean="0">
                <a:solidFill>
                  <a:srgbClr val="FFFF00"/>
                </a:solidFill>
              </a:rPr>
              <a:t>kernel_size</a:t>
            </a:r>
            <a:r>
              <a:rPr lang="en-US" dirty="0" smtClean="0">
                <a:solidFill>
                  <a:srgbClr val="FFFF00"/>
                </a:solidFill>
              </a:rPr>
              <a:t> = 3, activation = “</a:t>
            </a:r>
            <a:r>
              <a:rPr lang="en-US" dirty="0" err="1" smtClean="0">
                <a:solidFill>
                  <a:srgbClr val="FFFF00"/>
                </a:solidFill>
              </a:rPr>
              <a:t>relu</a:t>
            </a:r>
            <a:r>
              <a:rPr lang="en-US" dirty="0" smtClean="0">
                <a:solidFill>
                  <a:srgbClr val="FFFF00"/>
                </a:solidFill>
              </a:rPr>
              <a:t>”))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my_model.add</a:t>
            </a:r>
            <a:r>
              <a:rPr lang="en-US" dirty="0" smtClean="0">
                <a:solidFill>
                  <a:srgbClr val="FFFF00"/>
                </a:solidFill>
              </a:rPr>
              <a:t>(MaxPooling2D(</a:t>
            </a:r>
            <a:r>
              <a:rPr lang="en-US" dirty="0" err="1" smtClean="0">
                <a:solidFill>
                  <a:srgbClr val="FFFF00"/>
                </a:solidFill>
              </a:rPr>
              <a:t>pool_size</a:t>
            </a:r>
            <a:r>
              <a:rPr lang="en-US" dirty="0" smtClean="0">
                <a:solidFill>
                  <a:srgbClr val="FFFF00"/>
                </a:solidFill>
              </a:rPr>
              <a:t>=(2,2)))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my_model.add</a:t>
            </a:r>
            <a:r>
              <a:rPr lang="en-US" dirty="0" smtClean="0">
                <a:solidFill>
                  <a:srgbClr val="FFFF00"/>
                </a:solidFill>
              </a:rPr>
              <a:t>(Flatten())</a:t>
            </a:r>
          </a:p>
          <a:p>
            <a:pPr marL="457200" lvl="1" indent="0">
              <a:buNone/>
            </a:pPr>
            <a:r>
              <a:rPr lang="en-US" dirty="0" err="1" smtClean="0">
                <a:solidFill>
                  <a:srgbClr val="FFFF00"/>
                </a:solidFill>
              </a:rPr>
              <a:t>my_model.add</a:t>
            </a:r>
            <a:r>
              <a:rPr lang="en-US" dirty="0" smtClean="0">
                <a:solidFill>
                  <a:srgbClr val="FFFF00"/>
                </a:solidFill>
              </a:rPr>
              <a:t>(Dense(3, activation = “</a:t>
            </a:r>
            <a:r>
              <a:rPr lang="en-US" dirty="0" err="1" smtClean="0">
                <a:solidFill>
                  <a:srgbClr val="FFFF00"/>
                </a:solidFill>
              </a:rPr>
              <a:t>softmax</a:t>
            </a:r>
            <a:r>
              <a:rPr lang="en-US" dirty="0" smtClean="0">
                <a:solidFill>
                  <a:srgbClr val="FFFF00"/>
                </a:solidFill>
              </a:rPr>
              <a:t>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5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: Training a Model from Scratch (Cont’d)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7383" y="2193180"/>
            <a:ext cx="11155680" cy="42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next steps are compilation, training and making new predictions: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00"/>
                </a:solidFill>
              </a:rPr>
              <a:t>my_model.compile</a:t>
            </a:r>
            <a:r>
              <a:rPr lang="en-US" dirty="0">
                <a:solidFill>
                  <a:srgbClr val="FFFF00"/>
                </a:solidFill>
              </a:rPr>
              <a:t>(loss = “</a:t>
            </a:r>
            <a:r>
              <a:rPr lang="en-US" dirty="0" err="1">
                <a:solidFill>
                  <a:srgbClr val="FFFF00"/>
                </a:solidFill>
              </a:rPr>
              <a:t>categorical_crossentropy</a:t>
            </a:r>
            <a:r>
              <a:rPr lang="en-US" dirty="0">
                <a:solidFill>
                  <a:srgbClr val="FFFF00"/>
                </a:solidFill>
              </a:rPr>
              <a:t>”, optimizer = </a:t>
            </a:r>
            <a:r>
              <a:rPr lang="en-US" dirty="0" err="1">
                <a:solidFill>
                  <a:srgbClr val="FFFF00"/>
                </a:solidFill>
              </a:rPr>
              <a:t>optimizers.Adam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lr</a:t>
            </a:r>
            <a:r>
              <a:rPr lang="en-US" dirty="0">
                <a:solidFill>
                  <a:srgbClr val="FFFF00"/>
                </a:solidFill>
              </a:rPr>
              <a:t> = 1e-4), </a:t>
            </a:r>
            <a:r>
              <a:rPr lang="en-US" dirty="0" smtClean="0">
                <a:solidFill>
                  <a:srgbClr val="FFFF00"/>
                </a:solidFill>
              </a:rPr>
              <a:t>metrics = </a:t>
            </a:r>
            <a:r>
              <a:rPr lang="en-US" dirty="0">
                <a:solidFill>
                  <a:srgbClr val="FFFF00"/>
                </a:solidFill>
              </a:rPr>
              <a:t>[‘</a:t>
            </a:r>
            <a:r>
              <a:rPr lang="en-US" dirty="0" err="1">
                <a:solidFill>
                  <a:srgbClr val="FFFF00"/>
                </a:solidFill>
              </a:rPr>
              <a:t>acc</a:t>
            </a:r>
            <a:r>
              <a:rPr lang="en-US" dirty="0">
                <a:solidFill>
                  <a:srgbClr val="FFFF00"/>
                </a:solidFill>
              </a:rPr>
              <a:t>’])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00"/>
                </a:solidFill>
              </a:rPr>
              <a:t>my_model.fit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training_data</a:t>
            </a:r>
            <a:r>
              <a:rPr lang="en-US" dirty="0">
                <a:solidFill>
                  <a:srgbClr val="FFFF00"/>
                </a:solidFill>
              </a:rPr>
              <a:t>, </a:t>
            </a:r>
            <a:r>
              <a:rPr lang="en-US" dirty="0" err="1">
                <a:solidFill>
                  <a:srgbClr val="FFFF00"/>
                </a:solidFill>
              </a:rPr>
              <a:t>training_labels</a:t>
            </a:r>
            <a:r>
              <a:rPr lang="en-US" dirty="0">
                <a:solidFill>
                  <a:srgbClr val="FFFF00"/>
                </a:solidFill>
              </a:rPr>
              <a:t>, epochs = 10, </a:t>
            </a:r>
            <a:r>
              <a:rPr lang="en-US" dirty="0" err="1">
                <a:solidFill>
                  <a:srgbClr val="FFFF00"/>
                </a:solidFill>
              </a:rPr>
              <a:t>batch_size</a:t>
            </a:r>
            <a:r>
              <a:rPr lang="en-US" dirty="0">
                <a:solidFill>
                  <a:srgbClr val="FFFF00"/>
                </a:solidFill>
              </a:rPr>
              <a:t> = 32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FF00"/>
                </a:solidFill>
              </a:rPr>
              <a:t>my_predictions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my_model.predict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test_data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4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You should:</a:t>
            </a:r>
          </a:p>
          <a:p>
            <a:pPr lvl="1"/>
            <a:r>
              <a:rPr lang="en-US" sz="3200" dirty="0" smtClean="0"/>
              <a:t>Have at least some coding experience (preferably MATLAB or Python)</a:t>
            </a:r>
          </a:p>
          <a:p>
            <a:pPr lvl="1"/>
            <a:r>
              <a:rPr lang="en-US" sz="3200" dirty="0" smtClean="0"/>
              <a:t>Have a basic idea of data structures/types in Python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90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TensorFlow?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7510090" cy="3658978"/>
          </a:xfrm>
        </p:spPr>
        <p:txBody>
          <a:bodyPr/>
          <a:lstStyle/>
          <a:p>
            <a:r>
              <a:rPr lang="en-US" dirty="0" smtClean="0"/>
              <a:t> Large user base</a:t>
            </a:r>
          </a:p>
          <a:p>
            <a:pPr lvl="1"/>
            <a:r>
              <a:rPr lang="en-US" dirty="0" smtClean="0"/>
              <a:t>Someone has (most probably) already faced the error that you are facing</a:t>
            </a:r>
          </a:p>
          <a:p>
            <a:pPr lvl="1"/>
            <a:r>
              <a:rPr lang="en-US" dirty="0" smtClean="0"/>
              <a:t>Better answers</a:t>
            </a:r>
          </a:p>
          <a:p>
            <a:pPr lvl="1"/>
            <a:endParaRPr lang="en-US" dirty="0"/>
          </a:p>
          <a:p>
            <a:r>
              <a:rPr lang="en-US" dirty="0" smtClean="0"/>
              <a:t>Backed by Google</a:t>
            </a:r>
          </a:p>
          <a:p>
            <a:pPr lvl="1"/>
            <a:r>
              <a:rPr lang="en-US" dirty="0" smtClean="0"/>
              <a:t>Regular stable releases and maintenance </a:t>
            </a:r>
          </a:p>
          <a:p>
            <a:pPr lvl="1"/>
            <a:r>
              <a:rPr lang="en-US" dirty="0" smtClean="0"/>
              <a:t>Feature enhancements/improvements with every release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AutoShape 4" descr="data:image/jpeg;base64,/9j/4AAQSkZJRgABAQAAAQABAAD/2wCEAAkGBwgHBgkIBwgKCgkLDRYPDQwMDRsUFRAWIB0iIiAdHx8kKDQsJCYxJx8fLT0tMTU3Ojo6Iys/RD84QzQ5OjcBCgoKDQwNGg8PGjclHyU3Nzc3Nzc3Nzc3Nzc3Nzc3Nzc3Nzc3Nzc3Nzc3Nzc3Nzc3Nzc3Nzc3Nzc3Nzc3Nzc3N//AABEIALoAugMBEQACEQEDEQH/xAAbAAEAAgMBAQAAAAAAAAAAAAAABgcBBAUCA//EADoQAAIBAgMEBgcIAQUAAAAAAAABAgMEBREhBhIxQRMiUXGBoQcUMmGRscEVI0JSYnLR4YIWM0Oy8f/EABoBAQACAwEAAAAAAAAAAAAAAAAEBQEDBgL/xAAxEQEAAgIBAwIFAwMDBQAAAAAAAQIDBBEFEjETITJBUWFxFCKBM6GxI0KRFTRSwfH/2gAMAwEAAhEDEQA/ALxAAAAAAAAAAAAABhtLiBGsb2ss8LxalYzg6mbXTVIvSlnw/v3G2uK1q8t1MFr17kkjKMoqUWmms01zNTS9AAAAAAAAAAAAAAAAAAABjMBvIDIADTxa9hh+H17ueqpQcsu18kZrHM8PVK91ohSVevUua9SvXlv1KsnKcu1t6ljEREcLWsRWOIWZ6PMVle4T6rXe9VtWopvnB+z8NV4EPNTttygbNO23MJaaUcAAAAAAAAAAAAAAAAAAGlit7DD7KvdVFnGnDPL8z5LxZ5vaK1mWzDinLkrSPmgWE7XX8MRjUvqqqW1SWU4ZLqJ813Fbj27xbm3h0Wz0rDOHjHH7o/useElJJrg1miz5cy9mRF/SLv8A+m6qg8l0kN7uz/8ADbg+Nv1uPU91VdxPWKXejRz+26qj7Lo9f4rL6kfY47YRdqP2Qs8hoIAAAAAAAAAAAAAAAAAAIN6Rr9roLCm9X97NZ8uC88/gQN2/tFF50bB72zT8vaEIeunFdhXOhlaGxd873A6Km86lB9FLP3cPIuNbJ344ch1LB6WxPHifdICQgte+taV7bVLe4gp0qkd2SMxMx7wzE8e8IFcejq46du1xCn0Lb/3YPeivDj5EmNmPnCXG1HHvCU7NbP0MBt5RhN1a9RrpKslln7l2I0ZMk3nlHyZZyT7u4eGsAAAAAAAAAAAAAAAAAPM2ks3w7TBxyqHH714hi9zcN5xct2H7Voilz377zLs9LF6OCtXP4GpLS70d3nRYhXsnwqw34/ujx+fkTdK3FpqpOtYecdcn0/8AawkWbnABkgMZLsAyAAAAAAAAAAAAAAAAAAOPtZfeoYJcVYvKpKPRw75afyzTsX7McymaGH1titfl5VOtOBSuxAy3sDuvUsYtLjlCok+56PyZsxW7ckSjbmL1Ne9fst+nlyLxxMPYZAAAAAAAAAAAAAAAAAAAAw3kBAfSLfqpc2tlB5qnF1Jrv0XlmV29f3iroei4f22yT+EOIC84AyaPjogT4W5s3eevYPa13rJ00pd60fmi7w27qRLidvF6We1fu6htRwDy5JA+7Kkm8gMgAAAAAAAAAAAAAAAPM2lHN6Lm+wCncYvHf4pdXTbaqVHu/tWkfLIo81++82dtqYvRwVp9mma0gAw9ECU69HV993c2EpaxfSQXfoyx0b8xNXO9aw8Wrl+qbLgT1GyBGdscblhdoqNrPduq2e6/yx5si7Wb068R5WXTNP8AUZJtb4YcjZTaqqrhWeK1XUU3lTrS4p9jNGtszz23TOodNrFfUwx+YTuLz4lioHoMgAAAAAAAAAAAAAOLtffOxwKvOLynU+7j3v8ArM0bF+zHMpvT8PrbFa/T3VTyKZ2IAAAb2CYhLC8ToXS1jF5Tj2xejRsw5PTvEo25gjPhmi3berCtRjVpSUoTWcZLmi7iYmOYcZas1ntny+V7d0rK3qXFxUUKVNZtsxa0VrzLOPHbJeKVj3lU2M4hUxTEKt5VzTk8oR7I8kU2XJ6lpl2WrrxgxRSP5aS46Gr7pM8fNZmxmMvEsO6KrPO4odWTfGS5Mt9bL314ny5LqWr6GXur4lI4vNElXMgAAAAAAAAAAABiXACAekS9dS6t7KEurSTqTX6novgs/iV29f3iroeiYeK2y/wh5AXoAAAM8gOxg20l/hNHoaMo1KPKFTVR7mnmSMe1bHHEK/Z6dhzz3TzE/Z8cWxu+xaS9bqrci8404aRT+viecme+T2mfZs1dHFrzzTy5ppTADo7PYi8Lxajct/dt7tVdsXx+HHwN2DJOO8Sib2t+owzWPPyW5SkpRTTzT5l1DjHsAAAAAAAAAAAAPM2oxbbySAp3GL37QxO5us3lOb3f2rReRR5b995l22ph9HDWjTNaQAAAAAAAAAHetALP2JxD13BKcKkm6tB9HJvi0uD+HyLfVyd+P8OR6ngjFsTx4n3SEkq8AAAAAAAAAAAHF2tvvUsCuZJ5TqR6OHe9DTsX7McymaGL1disKp+RSuyAAAAlmA5cgAOQAAAASj0f3nQ4tUtZPq3ENO9f1mTNO/Fu36qbrOHnFGSPMLHjwRaOaZAAAAAAAAAAAFf+kS93rq2sYvNQh0k+96L6ldu35mKOg6Lh9rZZ/CHkBfAADoYTgt7i02rWn1E8pVJ6RXibcWC+TwibO7i1o/fPv9EusNhLSMU765qVZ9lPqRX1JtNKsfFKlyday2n9kcOg9jMFccugqZ9vSvM2/pMX0R/+q7XPn+zmYjsJQ3W8Pup05flrLei/FarzNV9Kv+2UrF1q8T/qV5/CIYphd5hVbo7yluZ+zJaxl3Mg5MVsfxLvX2sWxXnHLTNaQAANnDLl2eJWtytOjqxb7s9fLM947dt4lo2aephtX7Lli00mtUXriHoAAAAAAAAAAxJpJt8EBT2N3nr+LXVy22pz6v7VoikzX77zZ2unh9LBWjRNSSAdvZfA5YxdN1M421JrfkvxP8qJOvgnJPM+Fd1De/TV4r8UrPtbejbUIUrenGnTisoxissi2rWKxxDk7Wtee608y+uSMsMgYaT4gat9Y299bzt7mnGpTnxTXA82pFomLPePJfFaLUn3VdtDg9XBr7oZdajNb1Kp2rsfvRUZ8M4rcfJ1ujuV2cfPz+blmhOAHPPsAuLBK3rGEWdbPPeox+Re455pEuH2Kdma1fpLePbSAAAAAAAAAOTtNd+pYHe14PrqG7Hven1NWe3bjmUnSx+rsVr91SlI7QDL1ThKpNU4LOU2lFe8zEczwxaYrHM+FvYHh8MMwyhaw1cI9Z9subLvFTspFXE7Oec+Wbz83QNjQAAAADibU4Z9pYRWhGLdamnUpd65ePA0bGOL45TNDYnDniflPlVWeaKZ2PmOYAzAuIFo7FVOl2ctP0KUfgy41Z/0och1OvbtXd8kIAAAAAAAAAAivpCquGCRgv8AkrxT7kmyJuTxiWnR687PP0hXJVOqAOpsxQVxtDY05cOk3n/im/obtevOWEPqF+zWvMLbjwLpxrIAAAAAYeqYFNYrQjbYndUY+zCrJLuz0KLJHF5h2+rbvw1t9mqeG8AsrYF57PQ91SfzLbU/pR/Lk+rf91P4hJiUrQAAAAAAAABEvSLFvCKL5K4X/WRD3f6f8rbo0x+omPsrwq3UAHX2QmobS2Lk8k5SXi4s3608ZYQepxzq3WxHgi58OPZAAAAAA+AFOY3UVTGb6UXo68ijyzzkmXa6cduCkfZpGtJALN2Fg4bOUc/xTnLzLfVjjFDkuqzztW/hIySrgAAAAAAAABwNtrZ3Gzt1u+1S3ai8Hr5ZkfZr3YpTumZIptVmfwq4p3YAH2tK8ra6pV4aypTU14M9Ut22iWvLSMlJpPzhclnXhcWtKvSacKkVKLXYy9rPdHLh70mlprPyfYy8gAAAA0cYv44dh1xczy6kHurtlyXizXkv20mW3XxTly1pHzU65OUnKWspPNvtZRzPM8u4iOIiAMnFZLjyAt7Z+29VwWyotNONKLafa9fqXmGvbSIcRtX9TPazpGxoAAAAAAAAAHzrUoVaU6c1nGaakvczExzHDNZmsxaFOYjaTsb2vbVFrTm4p9q5P4FHkr2Wmrt9fNGbHW8fOP8A61jw3AJTLYfHlSX2VdTyWedu2+38Px4d5Yamf/ZZz/VtKZn1qR+U9T0LBQiAyAA8yllzyArfbTHViFz6lay3rak+tJfjl/C/nsKvbzd09seHTdK0vSj1b/FPj8IyQ1wAlvYHYvEcWtrZezKec/2rV+WnibcNO+8Qibmb0cFr/wALghkkktEXfHDjHoAAAAAAAAAAAQvbrBZ3FJYlQhnUpRyrJc49vgQdzF3R3wuek7fp29K/ifCBrVZrgVrpgMAOOfaUswHbGdtCNvianVprRVorOSXvXMnYduY9rqTc6RF57sXtP0TSxxawvoqVtd0Z6ezvZSXeidXLS3iVFk1suKeL1brqQ/PH4nvmGriXOxHHcNw+LlcXdNNL2Ivek/BGu+alPMt+LUz5p4pVCNoNra+JRlb2kZULaXF59aff2Ir821N44r4X+j0uuGe/J72RoiLYDJ38AefZYOweDytbSV/XjlVrrKGmqh/ZaamLtjulzHVtqMuT06+I/wApbHgTFQ9AAAAAAAAAAADxUipQcXwejzH5OePCttrNnJ4dUleWkJStJPVJZ9F/RVbGvNJ7q+HT9O6hGWPTyT+7/KNkRbgAAtNefJ9giZJ9/L0pz51J/FnqbT9Xnsr9HlaNteL7Ty9AAByzDCS7I7OTxOtG8uouNnB5qLWXSv8Aj5kvW1++e6fCo6lvxir6dPi/wsmnHcio8EuCLVzL0AAAAAAAAAAAAB6oD51KcZxcZLOLWTT5mOCPaeYQraHYzrTuMJaWert5cP8AF/QgZ9Tn91F7p9W7Yimb/lC61GrQqypV6cqdSPtRksmiBaJieJX1L1yR3UnmHgw9gAAAA90qVStVjSo05VKkuEIrNszETM8Veb3rSvdeeITLZ/YuTnC4xdrJaqgub/U/oT8Op87qHc6tzzTD/wApxSpxpRUYJKKWSSWSRYRHCimZmeZewwAAAAAAAAAAAAAAAYlFSyz5Bjhp3+F2WIU9y9t4VUuDktV3M8XpW8cTDdizZMM80nhGL/YW3nnKxup0X+Wot5fyRL6VZ+GVpi63kr/UiJce42Jxem/u/V6q5btTJvwaXzNE6eSPCfTrOvPnmGv/AKRxvPL1Rd/Sw/k8/pMv0bf+q6v/AJf2bFDYnF6j+9dtRj+qo2/gl9T1XTyT5ar9Z14+HmXXsthLeGTvbqdTXNxpdVPx4m+ulWPilBzdavMcY68flKMPwuyw6nuWVvCknxaWr73xZLpjrSP2wqsubJmnm88txRSeZ7amQAAAAAAAAAAAAAAAAABhgYAZBhnJZBljmGJORhl6MgAAAAAAAAA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8498038" y="2336873"/>
            <a:ext cx="3592287" cy="3789607"/>
            <a:chOff x="8498038" y="2336873"/>
            <a:chExt cx="3592287" cy="3789607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8498038" y="2336873"/>
              <a:ext cx="3592287" cy="365897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 smtClean="0"/>
                <a:t>Alternatives</a:t>
              </a:r>
            </a:p>
            <a:p>
              <a:pPr marL="0" indent="0" algn="ctr">
                <a:buNone/>
              </a:pPr>
              <a:endParaRPr lang="en-US" dirty="0" smtClean="0"/>
            </a:p>
            <a:p>
              <a:pPr marL="457200" lvl="1" indent="0">
                <a:buFont typeface="Arial" panose="020B0604020202020204" pitchFamily="34" charset="0"/>
                <a:buNone/>
              </a:pPr>
              <a:endParaRPr lang="en-US" dirty="0" smtClean="0"/>
            </a:p>
            <a:p>
              <a:pPr lvl="1"/>
              <a:endParaRPr lang="en-US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87870" y="3017520"/>
              <a:ext cx="1506312" cy="13364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65798" y="2990442"/>
              <a:ext cx="1373850" cy="1390650"/>
            </a:xfrm>
            <a:prstGeom prst="rect">
              <a:avLst/>
            </a:prstGeom>
          </p:spPr>
        </p:pic>
        <p:pic>
          <p:nvPicPr>
            <p:cNvPr id="10" name="Content Placeholder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49332" y="4856721"/>
              <a:ext cx="1544850" cy="1269759"/>
            </a:xfrm>
            <a:prstGeom prst="rect">
              <a:avLst/>
            </a:prstGeom>
          </p:spPr>
        </p:pic>
        <p:pic>
          <p:nvPicPr>
            <p:cNvPr id="11" name="Content Placeholder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65798" y="4856721"/>
              <a:ext cx="1403759" cy="1269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878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with TensorFlow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9809152" cy="3658978"/>
          </a:xfrm>
        </p:spPr>
        <p:txBody>
          <a:bodyPr/>
          <a:lstStyle/>
          <a:p>
            <a:r>
              <a:rPr lang="en-US" dirty="0" smtClean="0"/>
              <a:t>Available for both CPU and GPU </a:t>
            </a:r>
          </a:p>
          <a:p>
            <a:pPr lvl="1"/>
            <a:r>
              <a:rPr lang="en-US" dirty="0" smtClean="0"/>
              <a:t>Only some </a:t>
            </a:r>
            <a:r>
              <a:rPr lang="en-US" dirty="0" err="1" smtClean="0"/>
              <a:t>Nvidia</a:t>
            </a:r>
            <a:r>
              <a:rPr lang="en-US" dirty="0" smtClean="0"/>
              <a:t> GPUs supported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Detailed installation instruction available online</a:t>
            </a:r>
          </a:p>
          <a:p>
            <a:endParaRPr lang="en-US" dirty="0"/>
          </a:p>
          <a:p>
            <a:r>
              <a:rPr lang="en-US" dirty="0" smtClean="0"/>
              <a:t>Google is your friend (“install </a:t>
            </a:r>
            <a:r>
              <a:rPr lang="en-US" dirty="0" err="1" smtClean="0"/>
              <a:t>tensorflow</a:t>
            </a:r>
            <a:r>
              <a:rPr lang="en-US" dirty="0" smtClean="0"/>
              <a:t>”)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3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a Name?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7746275" y="2219234"/>
            <a:ext cx="4271554" cy="442278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TensorFlow works on static computation graphs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Defining a graph and running a graph are two separate things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480025" y="6438896"/>
            <a:ext cx="9613861" cy="2031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 smtClean="0"/>
              <a:t>Image credits: Learning TensorFlow A Guide to Building Deep Learning Systems by Hope, </a:t>
            </a:r>
            <a:r>
              <a:rPr lang="en-US" sz="1100" dirty="0" err="1" smtClean="0"/>
              <a:t>Resheff</a:t>
            </a:r>
            <a:r>
              <a:rPr lang="en-US" sz="1100" dirty="0" smtClean="0"/>
              <a:t> &amp; </a:t>
            </a:r>
            <a:r>
              <a:rPr lang="en-US" sz="1100" dirty="0" err="1" smtClean="0"/>
              <a:t>Leider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76" y="2219235"/>
            <a:ext cx="6854558" cy="35988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080" y="2886788"/>
            <a:ext cx="4025749" cy="264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6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Neural Network Pipeline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 rot="5400000">
            <a:off x="1101741" y="1736933"/>
            <a:ext cx="930349" cy="22076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Defining Network Architecture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 rot="5400000">
            <a:off x="3814354" y="3030580"/>
            <a:ext cx="952561" cy="22076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Train Network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 rot="5400000">
            <a:off x="6570729" y="4150545"/>
            <a:ext cx="953364" cy="22076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Evaluate Network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 rot="5400000">
            <a:off x="9653452" y="5133700"/>
            <a:ext cx="1012947" cy="22076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Use for Predictions</a:t>
            </a:r>
            <a:endParaRPr lang="en-US" dirty="0"/>
          </a:p>
        </p:txBody>
      </p:sp>
      <p:cxnSp>
        <p:nvCxnSpPr>
          <p:cNvPr id="14" name="Elbow Connector 13"/>
          <p:cNvCxnSpPr>
            <a:stCxn id="6" idx="0"/>
            <a:endCxn id="8" idx="1"/>
          </p:cNvCxnSpPr>
          <p:nvPr/>
        </p:nvCxnSpPr>
        <p:spPr>
          <a:xfrm>
            <a:off x="2670727" y="2840745"/>
            <a:ext cx="1619907" cy="81736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>
            <a:off x="5394446" y="3960308"/>
            <a:ext cx="1619907" cy="817366"/>
          </a:xfrm>
          <a:prstGeom prst="bent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0"/>
            <a:endCxn id="10" idx="1"/>
          </p:cNvCxnSpPr>
          <p:nvPr/>
        </p:nvCxnSpPr>
        <p:spPr>
          <a:xfrm>
            <a:off x="8151223" y="5254357"/>
            <a:ext cx="2008702" cy="476681"/>
          </a:xfrm>
          <a:prstGeom prst="bentConnector4">
            <a:avLst>
              <a:gd name="adj1" fmla="val 53003"/>
              <a:gd name="adj2" fmla="val 0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965269" y="3305919"/>
            <a:ext cx="5408022" cy="2931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8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a Deep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done either via:</a:t>
            </a:r>
          </a:p>
          <a:p>
            <a:pPr lvl="1"/>
            <a:r>
              <a:rPr lang="en-US" dirty="0" smtClean="0"/>
              <a:t>“Native” TensorFlow</a:t>
            </a:r>
            <a:endParaRPr lang="en-US" dirty="0"/>
          </a:p>
          <a:p>
            <a:pPr lvl="1"/>
            <a:r>
              <a:rPr lang="en-US" dirty="0" smtClean="0"/>
              <a:t>Abstraction library</a:t>
            </a:r>
          </a:p>
          <a:p>
            <a:pPr lvl="1"/>
            <a:endParaRPr lang="en-US" dirty="0"/>
          </a:p>
          <a:p>
            <a:r>
              <a:rPr lang="en-US" dirty="0" smtClean="0"/>
              <a:t>Both offer their own advantages and disadvantages</a:t>
            </a:r>
          </a:p>
          <a:p>
            <a:endParaRPr lang="en-US" dirty="0"/>
          </a:p>
          <a:p>
            <a:r>
              <a:rPr lang="en-US" dirty="0" smtClean="0"/>
              <a:t>Native </a:t>
            </a:r>
            <a:r>
              <a:rPr lang="en-US" dirty="0" smtClean="0"/>
              <a:t>TF has a </a:t>
            </a:r>
            <a:r>
              <a:rPr lang="en-US" dirty="0" smtClean="0"/>
              <a:t>steeper learning curve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 Deep </a:t>
            </a:r>
            <a:r>
              <a:rPr lang="en-US" dirty="0" smtClean="0"/>
              <a:t>Network: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makes it really easy to get started with deep learning</a:t>
            </a:r>
          </a:p>
          <a:p>
            <a:endParaRPr lang="en-US" dirty="0"/>
          </a:p>
          <a:p>
            <a:r>
              <a:rPr lang="en-US" dirty="0" smtClean="0"/>
              <a:t>Can run with TensorFlow, CNTK and </a:t>
            </a:r>
            <a:r>
              <a:rPr lang="en-US" dirty="0" err="1" smtClean="0"/>
              <a:t>Theano</a:t>
            </a:r>
            <a:r>
              <a:rPr lang="en-US" dirty="0" smtClean="0"/>
              <a:t> </a:t>
            </a:r>
            <a:r>
              <a:rPr lang="en-US" dirty="0" err="1" smtClean="0"/>
              <a:t>backends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ton of helper functions/utilities at your disposal</a:t>
            </a:r>
          </a:p>
          <a:p>
            <a:endParaRPr lang="en-US" dirty="0"/>
          </a:p>
          <a:p>
            <a:r>
              <a:rPr lang="en-US" dirty="0" smtClean="0"/>
              <a:t>Famous, pre-trained architectures also available for testing or retraining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2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: Using Pre-Trained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926719" cy="3599316"/>
          </a:xfrm>
        </p:spPr>
        <p:txBody>
          <a:bodyPr/>
          <a:lstStyle/>
          <a:p>
            <a:r>
              <a:rPr lang="en-US" dirty="0" smtClean="0"/>
              <a:t>The weights are downloaded when a model is used for the first time</a:t>
            </a:r>
          </a:p>
          <a:p>
            <a:endParaRPr lang="en-US" dirty="0"/>
          </a:p>
          <a:p>
            <a:r>
              <a:rPr lang="en-US" dirty="0" smtClean="0"/>
              <a:t>A pre-trained model can be used directly for prediction i.e. testing a new image </a:t>
            </a:r>
          </a:p>
          <a:p>
            <a:endParaRPr lang="en-US" dirty="0"/>
          </a:p>
          <a:p>
            <a:r>
              <a:rPr lang="en-US" dirty="0" smtClean="0"/>
              <a:t>Pre-trained models can be retrained to some extent (transfer learning)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175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1604</TotalTime>
  <Words>840</Words>
  <Application>Microsoft Office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Trebuchet MS</vt:lpstr>
      <vt:lpstr>Berlin</vt:lpstr>
      <vt:lpstr>Neural Nets with TensorFlow and Keras</vt:lpstr>
      <vt:lpstr>Before We Start</vt:lpstr>
      <vt:lpstr>Why TensorFlow?</vt:lpstr>
      <vt:lpstr>Getting Started with TensorFlow</vt:lpstr>
      <vt:lpstr>What’s in a Name?</vt:lpstr>
      <vt:lpstr>A Neural Network Pipeline</vt:lpstr>
      <vt:lpstr>Coding a Deep Network</vt:lpstr>
      <vt:lpstr>Coding a Deep Network: Keras</vt:lpstr>
      <vt:lpstr>Keras: Using Pre-Trained Models</vt:lpstr>
      <vt:lpstr>Keras: Using Pre-Trained Models</vt:lpstr>
      <vt:lpstr>Keras: Retraining Pre-Trained Models</vt:lpstr>
      <vt:lpstr>Keras: Retraining Pre-Trained Models (Cont’d)</vt:lpstr>
      <vt:lpstr>Keras: Retraining Pre-Trained Models (Cont’d)</vt:lpstr>
      <vt:lpstr>Keras: Retraining Pre-Trained Models (Cont’d)</vt:lpstr>
      <vt:lpstr>Keras: Training a Model from Scratch</vt:lpstr>
      <vt:lpstr>Keras: Training a Model from Scratch (Cont’d)</vt:lpstr>
      <vt:lpstr>Keras: Training a Model from Scratch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Nets with TensorFlow and Keras</dc:title>
  <dc:creator>Asad</dc:creator>
  <cp:lastModifiedBy>Asad</cp:lastModifiedBy>
  <cp:revision>60</cp:revision>
  <dcterms:created xsi:type="dcterms:W3CDTF">2018-12-25T08:42:35Z</dcterms:created>
  <dcterms:modified xsi:type="dcterms:W3CDTF">2018-12-27T13:21:08Z</dcterms:modified>
</cp:coreProperties>
</file>