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8" r:id="rId5"/>
    <p:sldId id="262" r:id="rId6"/>
    <p:sldId id="263" r:id="rId7"/>
    <p:sldId id="265" r:id="rId8"/>
    <p:sldId id="266" r:id="rId9"/>
    <p:sldId id="267" r:id="rId10"/>
    <p:sldId id="275" r:id="rId11"/>
    <p:sldId id="273" r:id="rId12"/>
    <p:sldId id="269" r:id="rId13"/>
    <p:sldId id="270" r:id="rId14"/>
    <p:sldId id="271" r:id="rId15"/>
    <p:sldId id="272" r:id="rId16"/>
    <p:sldId id="276" r:id="rId17"/>
    <p:sldId id="27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40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9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378" y="96"/>
      </p:cViewPr>
      <p:guideLst>
        <p:guide orient="horz" pos="686"/>
        <p:guide pos="4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58ED42-BC43-C576-9F33-08D589527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A5349D-C914-A3DF-5FEF-524032A08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5FF726-6BB4-51B4-1763-67AADE2A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A536-E51C-4782-B62D-CF162D0ECF0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09095D-3758-97E1-D17C-FCDCA97A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D5029B-6B2D-A967-657D-97533D3F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7E72-835C-461B-A59B-E3CD4AEAC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2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07BC8-88A3-6FFA-8D39-BDF8466A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42DDA6-E2CB-4BF7-F801-2892F494B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80830E-3F83-3F71-1C07-CB6EA642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A536-E51C-4782-B62D-CF162D0ECF0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1BFC37-BEC6-D470-E580-3548CBFF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864A7D-46EB-5C4F-464C-E926E55C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7E72-835C-461B-A59B-E3CD4AEAC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4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DAE44EF-7932-3918-2C85-9427355DF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26FCBD-0270-C320-035F-F26BD488A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9F18D0-4DC2-D19E-E0D5-683C4E3F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A536-E51C-4782-B62D-CF162D0ECF0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065001-E273-CF08-1E4E-4ABF2FA0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BCE2D4-8C8D-9058-2770-F9FB06C7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7E72-835C-461B-A59B-E3CD4AEAC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6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BD31F-254C-6BA3-F636-CF2B85CC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D6C9C4-0682-9C8D-E2D0-E4F3BA3B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B7393C-3840-C962-AFDA-EAB101BC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A536-E51C-4782-B62D-CF162D0ECF0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99539A-E6FF-86ED-9E0F-61AD44AF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1DD67D-E38C-B0EF-BD1A-D92C9E0A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7E72-835C-461B-A59B-E3CD4AEAC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66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E7907-9BD7-5D48-0BEE-CB48A1FFA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89F50F-44D3-DCC1-0FF8-74192814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488C73-24D2-0351-1E21-1D317156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A536-E51C-4782-B62D-CF162D0ECF0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6D6B2-B808-84B0-5EFB-81F7FC13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68216E-2CF4-97B4-00E8-8907FA1D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7E72-835C-461B-A59B-E3CD4AEAC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0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392D7-9C4C-6BC4-5D1B-A1CFE410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3D17F7-671C-755E-6FCC-1EB57BE3D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3E6AE5-B317-3A11-DB2E-C19B7181B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69A8C8-080F-D719-D592-8E4048A6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A536-E51C-4782-B62D-CF162D0ECF0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5F3473-348A-B3DC-B966-64A09986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768B9F-4FE1-71FF-D172-A4057524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7E72-835C-461B-A59B-E3CD4AEAC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98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C59A5-32D9-AB04-6F87-B852787E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B8A31A-94DB-8002-99AB-288B2C1C4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AA9EDE-F386-4C2B-BE0A-54F09F875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FA5F67-742B-AD34-DE85-88F8CD4AD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F1D525-5F4C-FEC3-7D7C-0CC272D10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EDFE24-C260-E1B6-865C-947EC9F2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A536-E51C-4782-B62D-CF162D0ECF0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FB7268-21FF-400C-F9C5-9421202B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EFBD514-6E14-2706-127F-070F1373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7E72-835C-461B-A59B-E3CD4AEAC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15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08B39-A72F-C169-439D-8614E582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0595DE-FD1B-7E1E-73A5-01E80B14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A536-E51C-4782-B62D-CF162D0ECF0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1BD663-1E2A-8238-27D3-4DB1D6E6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678B75-C73F-D88A-680B-080C6A5A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7E72-835C-461B-A59B-E3CD4AEAC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07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3FEE9F-91FE-A4A4-B95E-CB59A320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A536-E51C-4782-B62D-CF162D0ECF0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086172-3018-4756-5A24-DBDD70F8B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BBBBF0-0F1A-457E-1925-C47D66D7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7E72-835C-461B-A59B-E3CD4AEAC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1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89D5D-B43E-3397-42D5-0D06E8FA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5CD99-C253-1E0A-477A-1F4DAD6DB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3DBA73-CF9C-DAFB-208C-34FA36D8A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F33452-2839-4116-5382-6005F0BF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A536-E51C-4782-B62D-CF162D0ECF0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32BC7D-12A9-940C-0ED7-681337E0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665540-5A9D-1323-AED6-6EB7F2CD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7E72-835C-461B-A59B-E3CD4AEAC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31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2DFBD-18F1-E3E4-8370-7348F5C4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DF48F29-1C67-5AF0-F230-ED3C91A0D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012144-C6FA-9E30-1A29-5C34B3153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FEC949-9B8A-78E0-59B2-DC1A4057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A536-E51C-4782-B62D-CF162D0ECF0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20153E-C2CC-AB0C-99A1-D0D04B59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76B1D1-D754-D970-3B9E-91AA22E8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47E72-835C-461B-A59B-E3CD4AEAC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59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9689F-CC54-F707-9AAE-C26D5AB3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D1EF79-7B68-5144-C9AA-959300856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9AEB30-B809-3257-2DBF-9163B1FE4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DAA536-E51C-4782-B62D-CF162D0ECF0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77102D-942A-433A-A02A-667D1B18C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DD41BC-DEA2-8DB9-5000-51ED645D6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B47E72-835C-461B-A59B-E3CD4AEAC4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19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1E5D453-51C1-7C3A-D1BF-28DC217814C1}"/>
              </a:ext>
            </a:extLst>
          </p:cNvPr>
          <p:cNvSpPr/>
          <p:nvPr/>
        </p:nvSpPr>
        <p:spPr>
          <a:xfrm>
            <a:off x="102000" y="99000"/>
            <a:ext cx="11988000" cy="6660000"/>
          </a:xfrm>
          <a:prstGeom prst="rect">
            <a:avLst/>
          </a:prstGeom>
          <a:noFill/>
          <a:ln w="34925">
            <a:solidFill>
              <a:srgbClr val="C39B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C94BB5-586A-B3C4-1F24-D99F5F22F8E6}"/>
              </a:ext>
            </a:extLst>
          </p:cNvPr>
          <p:cNvSpPr txBox="1"/>
          <p:nvPr/>
        </p:nvSpPr>
        <p:spPr>
          <a:xfrm>
            <a:off x="3159940" y="584906"/>
            <a:ext cx="5788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 на тему: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CAFA6-F80D-8C93-992C-71764702FF1B}"/>
              </a:ext>
            </a:extLst>
          </p:cNvPr>
          <p:cNvSpPr txBox="1"/>
          <p:nvPr/>
        </p:nvSpPr>
        <p:spPr>
          <a:xfrm>
            <a:off x="2345039" y="1103224"/>
            <a:ext cx="75019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«РАЗРАБОТКА</a:t>
            </a:r>
            <a:r>
              <a:rPr lang="ru-RU" sz="2000" spc="-25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МОДУЛЯ</a:t>
            </a:r>
            <a:r>
              <a:rPr lang="ru-RU" sz="2000" spc="-35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КЛИЕНТСКОЙ ЧАСТИ</a:t>
            </a:r>
            <a:r>
              <a:rPr lang="ru-RU" sz="2000" spc="-25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ru-RU" sz="2000" spc="-3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УЧЁТА</a:t>
            </a:r>
            <a:r>
              <a:rPr lang="ru-RU" sz="2000" spc="-35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РАБОЧЕГО</a:t>
            </a:r>
            <a:r>
              <a:rPr lang="ru-RU" sz="2000" spc="-2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ВРЕМЕНИ</a:t>
            </a:r>
            <a:r>
              <a:rPr lang="ru-RU" sz="2000" spc="-3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ГРАФИКА РАБОТ СОТРУДНИКОВ ОРГАНИЗАЦИИ (НА ПРИМЕРЕ РАБОТЫ ИНФОРМАЦИОННОГО ЦЕНТРА УМВД РОССИИ ПО БРЯНСКОЙ ОБЛАСТИ)»</a:t>
            </a:r>
            <a:endParaRPr lang="ru-RU" sz="20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C28D9-AB62-20B8-2D5E-0D0AC503046B}"/>
              </a:ext>
            </a:extLst>
          </p:cNvPr>
          <p:cNvSpPr txBox="1"/>
          <p:nvPr/>
        </p:nvSpPr>
        <p:spPr>
          <a:xfrm>
            <a:off x="1521640" y="4097727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Выполнил студент 2 группы:</a:t>
            </a:r>
            <a:br>
              <a:rPr lang="ru-RU" sz="1600" dirty="0">
                <a:latin typeface="Montserrat" panose="00000500000000000000" pitchFamily="2" charset="-52"/>
              </a:rPr>
            </a:br>
            <a:r>
              <a:rPr lang="ru-RU" dirty="0">
                <a:latin typeface="Arial Black" panose="020B0A04020102020204" pitchFamily="34" charset="0"/>
              </a:rPr>
              <a:t>Леженников Даниил Олегович</a:t>
            </a:r>
            <a:endParaRPr lang="ru-RU" sz="160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608396-3C0E-4F60-93D5-E7918A9100EC}"/>
              </a:ext>
            </a:extLst>
          </p:cNvPr>
          <p:cNvSpPr txBox="1"/>
          <p:nvPr/>
        </p:nvSpPr>
        <p:spPr>
          <a:xfrm>
            <a:off x="1521640" y="4938587"/>
            <a:ext cx="6022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руководитель:</a:t>
            </a:r>
            <a:br>
              <a:rPr lang="ru-RU" sz="1600" dirty="0">
                <a:latin typeface="Montserrat" panose="00000500000000000000" pitchFamily="2" charset="-52"/>
              </a:rPr>
            </a:br>
            <a:r>
              <a:rPr lang="ru-RU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д.т.н., доц. </a:t>
            </a:r>
            <a:r>
              <a:rPr lang="ru-RU" dirty="0">
                <a:latin typeface="Arial Black" panose="020B0A04020102020204" pitchFamily="34" charset="0"/>
                <a:ea typeface="Times New Roman" panose="02020603050405020304" pitchFamily="18" charset="0"/>
              </a:rPr>
              <a:t>Гончаров Кирилл Александрович</a:t>
            </a:r>
            <a:endParaRPr lang="ru-RU" sz="1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4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5E806D-0EF7-7F37-DF81-896B5C3DAC05}"/>
              </a:ext>
            </a:extLst>
          </p:cNvPr>
          <p:cNvSpPr/>
          <p:nvPr/>
        </p:nvSpPr>
        <p:spPr>
          <a:xfrm>
            <a:off x="-13396" y="-1"/>
            <a:ext cx="12198698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559901-9C92-8113-043E-A7B831F7F5CB}"/>
              </a:ext>
            </a:extLst>
          </p:cNvPr>
          <p:cNvSpPr/>
          <p:nvPr/>
        </p:nvSpPr>
        <p:spPr>
          <a:xfrm>
            <a:off x="6698" y="133350"/>
            <a:ext cx="12192000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Структура </a:t>
            </a:r>
            <a:r>
              <a:rPr lang="en-US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web-</a:t>
            </a:r>
            <a:r>
              <a:rPr lang="ru-RU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приложения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E2E581A-D270-13B1-BC5C-8DA68478D924}"/>
              </a:ext>
            </a:extLst>
          </p:cNvPr>
          <p:cNvSpPr/>
          <p:nvPr/>
        </p:nvSpPr>
        <p:spPr>
          <a:xfrm>
            <a:off x="102000" y="99000"/>
            <a:ext cx="11988000" cy="6660000"/>
          </a:xfrm>
          <a:prstGeom prst="rect">
            <a:avLst/>
          </a:prstGeom>
          <a:noFill/>
          <a:ln w="34925">
            <a:solidFill>
              <a:srgbClr val="C39B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495B8-76B3-6CA6-BBE0-A1CA57492FC0}"/>
              </a:ext>
            </a:extLst>
          </p:cNvPr>
          <p:cNvSpPr txBox="1"/>
          <p:nvPr/>
        </p:nvSpPr>
        <p:spPr>
          <a:xfrm>
            <a:off x="4076777" y="5441949"/>
            <a:ext cx="5295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Montserrat" panose="00000500000000000000" pitchFamily="2" charset="-52"/>
                <a:cs typeface="Arial" panose="020B0604020202020204" pitchFamily="34" charset="0"/>
              </a:rPr>
              <a:t>Диаграмма классов </a:t>
            </a:r>
            <a:r>
              <a:rPr lang="en-US" sz="2000" dirty="0">
                <a:latin typeface="Montserrat" panose="00000500000000000000" pitchFamily="2" charset="-52"/>
                <a:cs typeface="Arial" panose="020B0604020202020204" pitchFamily="34" charset="0"/>
              </a:rPr>
              <a:t>web-</a:t>
            </a:r>
            <a:r>
              <a:rPr lang="ru-RU" sz="2000" dirty="0">
                <a:latin typeface="Montserrat" panose="00000500000000000000" pitchFamily="2" charset="-52"/>
                <a:cs typeface="Arial" panose="020B0604020202020204" pitchFamily="34" charset="0"/>
              </a:rPr>
              <a:t>приложения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362043-2A12-D881-083E-ECB7A43E2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491" y="931575"/>
            <a:ext cx="8104923" cy="446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102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5E806D-0EF7-7F37-DF81-896B5C3DAC05}"/>
              </a:ext>
            </a:extLst>
          </p:cNvPr>
          <p:cNvSpPr/>
          <p:nvPr/>
        </p:nvSpPr>
        <p:spPr>
          <a:xfrm>
            <a:off x="-13396" y="-1"/>
            <a:ext cx="12198698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559901-9C92-8113-043E-A7B831F7F5CB}"/>
              </a:ext>
            </a:extLst>
          </p:cNvPr>
          <p:cNvSpPr/>
          <p:nvPr/>
        </p:nvSpPr>
        <p:spPr>
          <a:xfrm>
            <a:off x="6698" y="133350"/>
            <a:ext cx="12192000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Структура </a:t>
            </a:r>
            <a:r>
              <a:rPr lang="en-US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web-</a:t>
            </a:r>
            <a:r>
              <a:rPr lang="ru-RU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приложения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E2E581A-D270-13B1-BC5C-8DA68478D924}"/>
              </a:ext>
            </a:extLst>
          </p:cNvPr>
          <p:cNvSpPr/>
          <p:nvPr/>
        </p:nvSpPr>
        <p:spPr>
          <a:xfrm>
            <a:off x="102000" y="99000"/>
            <a:ext cx="11988000" cy="6660000"/>
          </a:xfrm>
          <a:prstGeom prst="rect">
            <a:avLst/>
          </a:prstGeom>
          <a:noFill/>
          <a:ln w="34925">
            <a:solidFill>
              <a:srgbClr val="C39B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7495B8-76B3-6CA6-BBE0-A1CA57492FC0}"/>
              </a:ext>
            </a:extLst>
          </p:cNvPr>
          <p:cNvSpPr txBox="1"/>
          <p:nvPr/>
        </p:nvSpPr>
        <p:spPr>
          <a:xfrm>
            <a:off x="3455178" y="5313454"/>
            <a:ext cx="5295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Montserrat" panose="00000500000000000000" pitchFamily="2" charset="-52"/>
                <a:cs typeface="Arial" panose="020B0604020202020204" pitchFamily="34" charset="0"/>
              </a:rPr>
              <a:t>Диаграмма классов </a:t>
            </a:r>
            <a:r>
              <a:rPr lang="en-US" sz="2000" dirty="0">
                <a:latin typeface="Montserrat" panose="00000500000000000000" pitchFamily="2" charset="-52"/>
                <a:cs typeface="Arial" panose="020B0604020202020204" pitchFamily="34" charset="0"/>
              </a:rPr>
              <a:t>web-</a:t>
            </a:r>
            <a:r>
              <a:rPr lang="ru-RU" sz="2000" dirty="0">
                <a:latin typeface="Montserrat" panose="00000500000000000000" pitchFamily="2" charset="-52"/>
                <a:cs typeface="Arial" panose="020B0604020202020204" pitchFamily="34" charset="0"/>
              </a:rPr>
              <a:t>приложения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B87C36-4093-9F5F-AE2F-8CDE46CB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588" y="1208418"/>
            <a:ext cx="9186729" cy="400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59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5E806D-0EF7-7F37-DF81-896B5C3DAC05}"/>
              </a:ext>
            </a:extLst>
          </p:cNvPr>
          <p:cNvSpPr/>
          <p:nvPr/>
        </p:nvSpPr>
        <p:spPr>
          <a:xfrm>
            <a:off x="-13396" y="-1"/>
            <a:ext cx="12198698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559901-9C92-8113-043E-A7B831F7F5CB}"/>
              </a:ext>
            </a:extLst>
          </p:cNvPr>
          <p:cNvSpPr/>
          <p:nvPr/>
        </p:nvSpPr>
        <p:spPr>
          <a:xfrm>
            <a:off x="-13396" y="133350"/>
            <a:ext cx="12205396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Реализация функций </a:t>
            </a:r>
            <a:r>
              <a:rPr lang="en-US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web-</a:t>
            </a:r>
            <a:r>
              <a:rPr lang="ru-RU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приложения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E2E581A-D270-13B1-BC5C-8DA68478D924}"/>
              </a:ext>
            </a:extLst>
          </p:cNvPr>
          <p:cNvSpPr/>
          <p:nvPr/>
        </p:nvSpPr>
        <p:spPr>
          <a:xfrm>
            <a:off x="102000" y="99000"/>
            <a:ext cx="11988000" cy="6660000"/>
          </a:xfrm>
          <a:prstGeom prst="rect">
            <a:avLst/>
          </a:prstGeom>
          <a:noFill/>
          <a:ln w="34925">
            <a:solidFill>
              <a:srgbClr val="C39B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8ECA2F-42F6-56E4-4154-9FD532E9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30" y="882075"/>
            <a:ext cx="9496425" cy="10382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7DEFBA-BFD6-187E-5E1D-0D4E5469A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805834"/>
            <a:ext cx="7716254" cy="58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7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5E806D-0EF7-7F37-DF81-896B5C3DAC05}"/>
              </a:ext>
            </a:extLst>
          </p:cNvPr>
          <p:cNvSpPr/>
          <p:nvPr/>
        </p:nvSpPr>
        <p:spPr>
          <a:xfrm>
            <a:off x="-13396" y="-1"/>
            <a:ext cx="12198698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559901-9C92-8113-043E-A7B831F7F5CB}"/>
              </a:ext>
            </a:extLst>
          </p:cNvPr>
          <p:cNvSpPr/>
          <p:nvPr/>
        </p:nvSpPr>
        <p:spPr>
          <a:xfrm>
            <a:off x="-13396" y="5014"/>
            <a:ext cx="12205396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Реализация функций </a:t>
            </a:r>
            <a:r>
              <a:rPr lang="en-US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web-</a:t>
            </a:r>
            <a:r>
              <a:rPr lang="ru-RU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приложения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E2E581A-D270-13B1-BC5C-8DA68478D924}"/>
              </a:ext>
            </a:extLst>
          </p:cNvPr>
          <p:cNvSpPr/>
          <p:nvPr/>
        </p:nvSpPr>
        <p:spPr>
          <a:xfrm>
            <a:off x="102000" y="99000"/>
            <a:ext cx="11988000" cy="6660000"/>
          </a:xfrm>
          <a:prstGeom prst="rect">
            <a:avLst/>
          </a:prstGeom>
          <a:noFill/>
          <a:ln w="34925">
            <a:solidFill>
              <a:srgbClr val="C39B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DA01BA-A14C-5C3B-CC64-6523F90F1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648" y="685323"/>
            <a:ext cx="6460704" cy="602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42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5E806D-0EF7-7F37-DF81-896B5C3DAC05}"/>
              </a:ext>
            </a:extLst>
          </p:cNvPr>
          <p:cNvSpPr/>
          <p:nvPr/>
        </p:nvSpPr>
        <p:spPr>
          <a:xfrm>
            <a:off x="-13396" y="-1"/>
            <a:ext cx="12198698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559901-9C92-8113-043E-A7B831F7F5CB}"/>
              </a:ext>
            </a:extLst>
          </p:cNvPr>
          <p:cNvSpPr/>
          <p:nvPr/>
        </p:nvSpPr>
        <p:spPr>
          <a:xfrm>
            <a:off x="-13396" y="45119"/>
            <a:ext cx="12205396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Реализация функций </a:t>
            </a:r>
            <a:r>
              <a:rPr lang="en-US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web-</a:t>
            </a:r>
            <a:r>
              <a:rPr lang="ru-RU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приложения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E2E581A-D270-13B1-BC5C-8DA68478D924}"/>
              </a:ext>
            </a:extLst>
          </p:cNvPr>
          <p:cNvSpPr/>
          <p:nvPr/>
        </p:nvSpPr>
        <p:spPr>
          <a:xfrm>
            <a:off x="102000" y="99000"/>
            <a:ext cx="11988000" cy="6660000"/>
          </a:xfrm>
          <a:prstGeom prst="rect">
            <a:avLst/>
          </a:prstGeom>
          <a:noFill/>
          <a:ln w="34925">
            <a:solidFill>
              <a:srgbClr val="C39B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6EEEDC-E46E-83BC-2792-43D018F3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800" y="682815"/>
            <a:ext cx="6518399" cy="597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6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5E806D-0EF7-7F37-DF81-896B5C3DAC05}"/>
              </a:ext>
            </a:extLst>
          </p:cNvPr>
          <p:cNvSpPr/>
          <p:nvPr/>
        </p:nvSpPr>
        <p:spPr>
          <a:xfrm>
            <a:off x="-13396" y="-1"/>
            <a:ext cx="12198698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559901-9C92-8113-043E-A7B831F7F5CB}"/>
              </a:ext>
            </a:extLst>
          </p:cNvPr>
          <p:cNvSpPr/>
          <p:nvPr/>
        </p:nvSpPr>
        <p:spPr>
          <a:xfrm>
            <a:off x="-13396" y="133350"/>
            <a:ext cx="12205396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Реализация функций </a:t>
            </a:r>
            <a:r>
              <a:rPr lang="en-US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web-</a:t>
            </a:r>
            <a:r>
              <a:rPr lang="ru-RU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приложения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E2E581A-D270-13B1-BC5C-8DA68478D924}"/>
              </a:ext>
            </a:extLst>
          </p:cNvPr>
          <p:cNvSpPr/>
          <p:nvPr/>
        </p:nvSpPr>
        <p:spPr>
          <a:xfrm>
            <a:off x="102000" y="99000"/>
            <a:ext cx="11988000" cy="6660000"/>
          </a:xfrm>
          <a:prstGeom prst="rect">
            <a:avLst/>
          </a:prstGeom>
          <a:noFill/>
          <a:ln w="34925">
            <a:solidFill>
              <a:srgbClr val="C39B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69E6FE-9D22-12FA-E83C-09FDC6E5A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105" y="847725"/>
            <a:ext cx="8015789" cy="555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9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5E806D-0EF7-7F37-DF81-896B5C3DAC05}"/>
              </a:ext>
            </a:extLst>
          </p:cNvPr>
          <p:cNvSpPr/>
          <p:nvPr/>
        </p:nvSpPr>
        <p:spPr>
          <a:xfrm>
            <a:off x="-13396" y="-1"/>
            <a:ext cx="12198698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559901-9C92-8113-043E-A7B831F7F5CB}"/>
              </a:ext>
            </a:extLst>
          </p:cNvPr>
          <p:cNvSpPr/>
          <p:nvPr/>
        </p:nvSpPr>
        <p:spPr>
          <a:xfrm>
            <a:off x="-13396" y="133350"/>
            <a:ext cx="12205396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Тестирование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E2E581A-D270-13B1-BC5C-8DA68478D924}"/>
              </a:ext>
            </a:extLst>
          </p:cNvPr>
          <p:cNvSpPr/>
          <p:nvPr/>
        </p:nvSpPr>
        <p:spPr>
          <a:xfrm>
            <a:off x="102000" y="99000"/>
            <a:ext cx="11988000" cy="6660000"/>
          </a:xfrm>
          <a:prstGeom prst="rect">
            <a:avLst/>
          </a:prstGeom>
          <a:noFill/>
          <a:ln w="34925">
            <a:solidFill>
              <a:srgbClr val="C39B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AA0A0-1E95-47F8-1009-5DBCAF707808}"/>
              </a:ext>
            </a:extLst>
          </p:cNvPr>
          <p:cNvSpPr txBox="1"/>
          <p:nvPr/>
        </p:nvSpPr>
        <p:spPr>
          <a:xfrm>
            <a:off x="6878542" y="994998"/>
            <a:ext cx="5067657" cy="5379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ModelTests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TestCase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):</a:t>
            </a:r>
            <a:endParaRPr lang="ru-RU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def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setUp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(self):</a:t>
            </a:r>
            <a:endParaRPr lang="ru-RU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self.user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CustomUser.objects.create_user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endParaRPr lang="ru-RU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username='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testuser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</a:t>
            </a:r>
            <a:endParaRPr lang="ru-RU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password='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testpassword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',</a:t>
            </a:r>
            <a:endParaRPr lang="ru-RU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email='test@example.com')</a:t>
            </a:r>
            <a:endParaRPr lang="ru-RU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def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test_custom_user_creation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(self):</a:t>
            </a:r>
            <a:endParaRPr lang="ru-RU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self.assertEqual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self.user.username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'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testuser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')</a:t>
            </a:r>
            <a:endParaRPr lang="ru-RU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self.assertEqual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self.user.email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'test@example.com')</a:t>
            </a:r>
            <a:endParaRPr lang="ru-RU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self.assertTrue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self.user.check_password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('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testpassword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'))</a:t>
            </a:r>
            <a:endParaRPr lang="ru-RU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def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test_duty_creation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(self):</a:t>
            </a:r>
            <a:endParaRPr lang="ru-RU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duty =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Duty.objects.create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endParaRPr lang="ru-RU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user=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self.user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endParaRPr lang="ru-RU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date=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timezone.now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().date(),</a:t>
            </a:r>
            <a:endParaRPr lang="ru-RU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status='</a:t>
            </a:r>
            <a:r>
              <a:rPr lang="ru-RU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Активно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')</a:t>
            </a:r>
            <a:endParaRPr lang="ru-RU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self.assertEqual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duty.user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self.user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ru-RU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self.assertEqual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duty.status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'</a:t>
            </a:r>
            <a:r>
              <a:rPr lang="ru-RU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Активно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')</a:t>
            </a:r>
            <a:endParaRPr lang="ru-RU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self.assertIsInstance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duty.date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date)</a:t>
            </a:r>
            <a:endParaRPr lang="ru-RU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C7B668-5E6C-058C-742C-97473A98C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56" y="1928354"/>
            <a:ext cx="6194785" cy="300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91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5E806D-0EF7-7F37-DF81-896B5C3DAC05}"/>
              </a:ext>
            </a:extLst>
          </p:cNvPr>
          <p:cNvSpPr/>
          <p:nvPr/>
        </p:nvSpPr>
        <p:spPr>
          <a:xfrm>
            <a:off x="-13396" y="-1"/>
            <a:ext cx="12198698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559901-9C92-8113-043E-A7B831F7F5CB}"/>
              </a:ext>
            </a:extLst>
          </p:cNvPr>
          <p:cNvSpPr/>
          <p:nvPr/>
        </p:nvSpPr>
        <p:spPr>
          <a:xfrm>
            <a:off x="-13396" y="133350"/>
            <a:ext cx="12205396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Тестирование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E2E581A-D270-13B1-BC5C-8DA68478D924}"/>
              </a:ext>
            </a:extLst>
          </p:cNvPr>
          <p:cNvSpPr/>
          <p:nvPr/>
        </p:nvSpPr>
        <p:spPr>
          <a:xfrm>
            <a:off x="102000" y="99000"/>
            <a:ext cx="11988000" cy="6660000"/>
          </a:xfrm>
          <a:prstGeom prst="rect">
            <a:avLst/>
          </a:prstGeom>
          <a:noFill/>
          <a:ln w="34925">
            <a:solidFill>
              <a:srgbClr val="C39B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9629B3-72D5-55EA-DC42-D2FB65E01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868" y="1438275"/>
            <a:ext cx="3362325" cy="19240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F76208-1687-43DC-4AF5-BB8719E3B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267" y="1419225"/>
            <a:ext cx="5334000" cy="19621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BFB363-B74F-C5D6-DE78-8E9C62F89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552" y="3749675"/>
            <a:ext cx="49815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7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3384A0-1B9A-61BC-99C2-A7114B33D62C}"/>
              </a:ext>
            </a:extLst>
          </p:cNvPr>
          <p:cNvSpPr/>
          <p:nvPr/>
        </p:nvSpPr>
        <p:spPr>
          <a:xfrm>
            <a:off x="102000" y="99000"/>
            <a:ext cx="11988000" cy="6660000"/>
          </a:xfrm>
          <a:prstGeom prst="rect">
            <a:avLst/>
          </a:prstGeom>
          <a:noFill/>
          <a:ln w="34925">
            <a:solidFill>
              <a:srgbClr val="C39B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8EBAD-F146-4F36-FA45-17B9CDA11C27}"/>
              </a:ext>
            </a:extLst>
          </p:cNvPr>
          <p:cNvSpPr txBox="1"/>
          <p:nvPr/>
        </p:nvSpPr>
        <p:spPr>
          <a:xfrm>
            <a:off x="4539916" y="200526"/>
            <a:ext cx="2693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ial Black" panose="020B0A04020102020204" pitchFamily="34" charset="0"/>
              </a:rPr>
              <a:t>СОДЕРЖАНИЕ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F316F-92B5-0E1F-B4B3-7A98D3B0D755}"/>
              </a:ext>
            </a:extLst>
          </p:cNvPr>
          <p:cNvSpPr txBox="1"/>
          <p:nvPr/>
        </p:nvSpPr>
        <p:spPr>
          <a:xfrm>
            <a:off x="1146157" y="662191"/>
            <a:ext cx="94808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Montserrat" panose="00000500000000000000" pitchFamily="2" charset="-52"/>
                <a:cs typeface="Arial" panose="020B0604020202020204" pitchFamily="34" charset="0"/>
              </a:rPr>
              <a:t>ВВЕДЕНИЕ</a:t>
            </a:r>
          </a:p>
          <a:p>
            <a:pPr algn="just"/>
            <a:r>
              <a:rPr lang="ru-RU" b="1" dirty="0">
                <a:latin typeface="Montserrat" panose="00000500000000000000" pitchFamily="2" charset="-52"/>
                <a:cs typeface="Arial" panose="020B0604020202020204" pitchFamily="34" charset="0"/>
              </a:rPr>
              <a:t>ГЛАВА 1. АНАЛИЗ И ЗНАЧИМОСТЬ УЧЕТА РАБОЧЕГО ВРЕМЕНИ В ОРГАНИЗАЦИИ</a:t>
            </a:r>
          </a:p>
          <a:p>
            <a:pPr algn="just"/>
            <a:r>
              <a:rPr lang="ru-RU" b="1" dirty="0">
                <a:latin typeface="Montserrat" panose="00000500000000000000" pitchFamily="2" charset="-52"/>
                <a:cs typeface="Arial" panose="020B0604020202020204" pitchFamily="34" charset="0"/>
              </a:rPr>
              <a:t>1.1.	Значение учета рабочего времени для организаций</a:t>
            </a:r>
          </a:p>
          <a:p>
            <a:pPr algn="just"/>
            <a:r>
              <a:rPr lang="ru-RU" b="1" dirty="0">
                <a:latin typeface="Montserrat" panose="00000500000000000000" pitchFamily="2" charset="-52"/>
                <a:cs typeface="Arial" panose="020B0604020202020204" pitchFamily="34" charset="0"/>
              </a:rPr>
              <a:t>1.2	Обзор существующих систем учета рабочего времени</a:t>
            </a:r>
          </a:p>
          <a:p>
            <a:pPr algn="just"/>
            <a:r>
              <a:rPr lang="ru-RU" b="1" dirty="0">
                <a:latin typeface="Montserrat" panose="00000500000000000000" pitchFamily="2" charset="-52"/>
                <a:cs typeface="Arial" panose="020B0604020202020204" pitchFamily="34" charset="0"/>
              </a:rPr>
              <a:t>1.2.1	Системы на основе бумажных носителей</a:t>
            </a:r>
          </a:p>
          <a:p>
            <a:pPr algn="just"/>
            <a:r>
              <a:rPr lang="ru-RU" b="1" dirty="0">
                <a:latin typeface="Montserrat" panose="00000500000000000000" pitchFamily="2" charset="-52"/>
                <a:cs typeface="Arial" panose="020B0604020202020204" pitchFamily="34" charset="0"/>
              </a:rPr>
              <a:t>1.2.2	Автоматизированные системы учета времени</a:t>
            </a:r>
          </a:p>
          <a:p>
            <a:pPr algn="just"/>
            <a:r>
              <a:rPr lang="ru-RU" b="1" dirty="0">
                <a:latin typeface="Montserrat" panose="00000500000000000000" pitchFamily="2" charset="-52"/>
                <a:cs typeface="Arial" panose="020B0604020202020204" pitchFamily="34" charset="0"/>
              </a:rPr>
              <a:t>1.2.3	Мобильные приложения для учета рабочего времени</a:t>
            </a:r>
          </a:p>
          <a:p>
            <a:pPr algn="just"/>
            <a:r>
              <a:rPr lang="ru-RU" b="1" dirty="0">
                <a:latin typeface="Montserrat" panose="00000500000000000000" pitchFamily="2" charset="-52"/>
                <a:cs typeface="Arial" panose="020B0604020202020204" pitchFamily="34" charset="0"/>
              </a:rPr>
              <a:t>1.2.4	Анализ готовых решений для учета рабочего времени</a:t>
            </a:r>
          </a:p>
          <a:p>
            <a:pPr algn="just"/>
            <a:r>
              <a:rPr lang="ru-RU" b="1" dirty="0">
                <a:latin typeface="Montserrat" panose="00000500000000000000" pitchFamily="2" charset="-52"/>
                <a:cs typeface="Arial" panose="020B0604020202020204" pitchFamily="34" charset="0"/>
              </a:rPr>
              <a:t>1.3	Выбор инструментов и технологий</a:t>
            </a:r>
          </a:p>
          <a:p>
            <a:pPr algn="just"/>
            <a:r>
              <a:rPr lang="ru-RU" b="1" dirty="0">
                <a:latin typeface="Montserrat" panose="00000500000000000000" pitchFamily="2" charset="-52"/>
                <a:cs typeface="Arial" panose="020B0604020202020204" pitchFamily="34" charset="0"/>
              </a:rPr>
              <a:t>1.3.1	Выбор языка программирования</a:t>
            </a:r>
          </a:p>
          <a:p>
            <a:pPr algn="just"/>
            <a:r>
              <a:rPr lang="ru-RU" b="1" dirty="0">
                <a:latin typeface="Montserrat" panose="00000500000000000000" pitchFamily="2" charset="-52"/>
                <a:cs typeface="Arial" panose="020B0604020202020204" pitchFamily="34" charset="0"/>
              </a:rPr>
              <a:t>1.3.2	Выбор фреймворка для разработки</a:t>
            </a:r>
          </a:p>
          <a:p>
            <a:pPr algn="just"/>
            <a:r>
              <a:rPr lang="ru-RU" b="1" dirty="0">
                <a:latin typeface="Montserrat" panose="00000500000000000000" pitchFamily="2" charset="-52"/>
                <a:cs typeface="Arial" panose="020B0604020202020204" pitchFamily="34" charset="0"/>
              </a:rPr>
              <a:t>1.3.3	Выбор СУБД для разработки	</a:t>
            </a:r>
          </a:p>
          <a:p>
            <a:pPr algn="just"/>
            <a:r>
              <a:rPr lang="ru-RU" b="1" dirty="0">
                <a:latin typeface="Montserrat" panose="00000500000000000000" pitchFamily="2" charset="-52"/>
                <a:cs typeface="Arial" panose="020B0604020202020204" pitchFamily="34" charset="0"/>
              </a:rPr>
              <a:t>ВЫВОДЫ ПО ГЛАВЕ 1	</a:t>
            </a:r>
          </a:p>
          <a:p>
            <a:pPr algn="just"/>
            <a:r>
              <a:rPr lang="ru-RU" b="1" dirty="0">
                <a:latin typeface="Montserrat" panose="00000500000000000000" pitchFamily="2" charset="-52"/>
                <a:cs typeface="Arial" panose="020B0604020202020204" pitchFamily="34" charset="0"/>
              </a:rPr>
              <a:t>ГЛАВА 2. РЕАЛИЗАЦИЯ ПРАКТИЧЕСКОЙ ЧАСТИ ПРОЕКТА</a:t>
            </a:r>
          </a:p>
          <a:p>
            <a:pPr algn="just"/>
            <a:r>
              <a:rPr lang="ru-RU" b="1" dirty="0">
                <a:latin typeface="Montserrat" panose="00000500000000000000" pitchFamily="2" charset="-52"/>
                <a:cs typeface="Arial" panose="020B0604020202020204" pitchFamily="34" charset="0"/>
              </a:rPr>
              <a:t>2.1. Структура </a:t>
            </a:r>
            <a:r>
              <a:rPr lang="ru-RU" b="1" dirty="0" err="1">
                <a:latin typeface="Montserrat" panose="00000500000000000000" pitchFamily="2" charset="-52"/>
                <a:cs typeface="Arial" panose="020B0604020202020204" pitchFamily="34" charset="0"/>
              </a:rPr>
              <a:t>web</a:t>
            </a:r>
            <a:r>
              <a:rPr lang="ru-RU" b="1" dirty="0">
                <a:latin typeface="Montserrat" panose="00000500000000000000" pitchFamily="2" charset="-52"/>
                <a:cs typeface="Arial" panose="020B0604020202020204" pitchFamily="34" charset="0"/>
              </a:rPr>
              <a:t>-приложения</a:t>
            </a:r>
          </a:p>
          <a:p>
            <a:pPr algn="just"/>
            <a:r>
              <a:rPr lang="ru-RU" b="1" dirty="0">
                <a:latin typeface="Montserrat" panose="00000500000000000000" pitchFamily="2" charset="-52"/>
                <a:cs typeface="Arial" panose="020B0604020202020204" pitchFamily="34" charset="0"/>
              </a:rPr>
              <a:t>2.2. Реализация функций </a:t>
            </a:r>
            <a:r>
              <a:rPr lang="ru-RU" b="1" dirty="0" err="1">
                <a:latin typeface="Montserrat" panose="00000500000000000000" pitchFamily="2" charset="-52"/>
                <a:cs typeface="Arial" panose="020B0604020202020204" pitchFamily="34" charset="0"/>
              </a:rPr>
              <a:t>web</a:t>
            </a:r>
            <a:r>
              <a:rPr lang="ru-RU" b="1" dirty="0">
                <a:latin typeface="Montserrat" panose="00000500000000000000" pitchFamily="2" charset="-52"/>
                <a:cs typeface="Arial" panose="020B0604020202020204" pitchFamily="34" charset="0"/>
              </a:rPr>
              <a:t>-приложения</a:t>
            </a:r>
          </a:p>
          <a:p>
            <a:pPr algn="just"/>
            <a:r>
              <a:rPr lang="ru-RU" b="1" dirty="0">
                <a:latin typeface="Montserrat" panose="00000500000000000000" pitchFamily="2" charset="-52"/>
                <a:cs typeface="Arial" panose="020B0604020202020204" pitchFamily="34" charset="0"/>
              </a:rPr>
              <a:t>2.3 Тестирование</a:t>
            </a:r>
          </a:p>
          <a:p>
            <a:pPr algn="just"/>
            <a:r>
              <a:rPr lang="ru-RU" b="1" dirty="0">
                <a:latin typeface="Montserrat" panose="00000500000000000000" pitchFamily="2" charset="-52"/>
                <a:cs typeface="Arial" panose="020B0604020202020204" pitchFamily="34" charset="0"/>
              </a:rPr>
              <a:t>ВЫВОДЫ ПО ГЛАВЕ 2</a:t>
            </a:r>
          </a:p>
          <a:p>
            <a:pPr algn="just"/>
            <a:r>
              <a:rPr lang="ru-RU" b="1" dirty="0">
                <a:latin typeface="Montserrat" panose="00000500000000000000" pitchFamily="2" charset="-52"/>
                <a:cs typeface="Arial" panose="020B0604020202020204" pitchFamily="34" charset="0"/>
              </a:rPr>
              <a:t>ЗАКЛЮЧЕНИЕ</a:t>
            </a:r>
          </a:p>
          <a:p>
            <a:pPr algn="just"/>
            <a:r>
              <a:rPr lang="ru-RU" b="1" dirty="0">
                <a:latin typeface="Montserrat" panose="00000500000000000000" pitchFamily="2" charset="-52"/>
                <a:cs typeface="Arial" panose="020B0604020202020204" pitchFamily="34" charset="0"/>
              </a:rPr>
              <a:t>СПИСОК ИСПОЛЬЗОВАННОЙ ЛИТЕРАТУРЫ</a:t>
            </a:r>
          </a:p>
        </p:txBody>
      </p:sp>
    </p:spTree>
    <p:extLst>
      <p:ext uri="{BB962C8B-B14F-4D97-AF65-F5344CB8AC3E}">
        <p14:creationId xmlns:p14="http://schemas.microsoft.com/office/powerpoint/2010/main" val="227214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DA1B159-1A11-BBCF-21C2-F2EEC0669F69}"/>
              </a:ext>
            </a:extLst>
          </p:cNvPr>
          <p:cNvSpPr/>
          <p:nvPr/>
        </p:nvSpPr>
        <p:spPr>
          <a:xfrm>
            <a:off x="0" y="0"/>
            <a:ext cx="12192000" cy="714375"/>
          </a:xfrm>
          <a:prstGeom prst="rect">
            <a:avLst/>
          </a:prstGeom>
          <a:solidFill>
            <a:srgbClr val="C39B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Montserrat Black" panose="00000A00000000000000" pitchFamily="2" charset="-52"/>
              </a:rPr>
              <a:t>ОБЪЕКТ ИССЛЕДОВАНИЯ: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25FC97F-0B57-F980-6FD5-3D40CB9A5EEF}"/>
              </a:ext>
            </a:extLst>
          </p:cNvPr>
          <p:cNvSpPr/>
          <p:nvPr/>
        </p:nvSpPr>
        <p:spPr>
          <a:xfrm>
            <a:off x="0" y="661987"/>
            <a:ext cx="12192000" cy="1614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3CC7CA0-A110-33F2-402D-E6099E66B6A7}"/>
              </a:ext>
            </a:extLst>
          </p:cNvPr>
          <p:cNvSpPr/>
          <p:nvPr/>
        </p:nvSpPr>
        <p:spPr>
          <a:xfrm>
            <a:off x="0" y="2276475"/>
            <a:ext cx="12192000" cy="714375"/>
          </a:xfrm>
          <a:prstGeom prst="rect">
            <a:avLst/>
          </a:prstGeom>
          <a:solidFill>
            <a:srgbClr val="C39B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Montserrat Black" panose="00000A00000000000000" pitchFamily="2" charset="-52"/>
              </a:rPr>
              <a:t>ПРЕДМЕТ ИССЛЕДОВАНИЯ: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C714753-7883-6058-959F-082170D8B0EF}"/>
              </a:ext>
            </a:extLst>
          </p:cNvPr>
          <p:cNvSpPr/>
          <p:nvPr/>
        </p:nvSpPr>
        <p:spPr>
          <a:xfrm>
            <a:off x="0" y="2967038"/>
            <a:ext cx="12192000" cy="1614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7F38847-2E53-D339-C37F-01398217F15B}"/>
              </a:ext>
            </a:extLst>
          </p:cNvPr>
          <p:cNvSpPr/>
          <p:nvPr/>
        </p:nvSpPr>
        <p:spPr>
          <a:xfrm>
            <a:off x="0" y="4552950"/>
            <a:ext cx="12192000" cy="714375"/>
          </a:xfrm>
          <a:prstGeom prst="rect">
            <a:avLst/>
          </a:prstGeom>
          <a:solidFill>
            <a:srgbClr val="C39B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Montserrat Black" panose="00000A00000000000000" pitchFamily="2" charset="-52"/>
              </a:rPr>
              <a:t>ЦЕЛЬ ДИПЛОМНОЙ РАБОТЫ: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B44A82E-83E7-6BB8-00D7-046177F25CB6}"/>
              </a:ext>
            </a:extLst>
          </p:cNvPr>
          <p:cNvSpPr/>
          <p:nvPr/>
        </p:nvSpPr>
        <p:spPr>
          <a:xfrm>
            <a:off x="0" y="5267325"/>
            <a:ext cx="12192000" cy="1614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BB538-F7A2-E66E-A619-7DF7C04EC746}"/>
              </a:ext>
            </a:extLst>
          </p:cNvPr>
          <p:cNvSpPr txBox="1"/>
          <p:nvPr/>
        </p:nvSpPr>
        <p:spPr>
          <a:xfrm>
            <a:off x="947468" y="916514"/>
            <a:ext cx="10856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Arial" panose="020B0604020202020204" pitchFamily="34" charset="0"/>
              </a:rPr>
              <a:t>Объектом исследования является система учета рабочего времени и графика сотрудников организации.</a:t>
            </a:r>
          </a:p>
          <a:p>
            <a:endParaRPr lang="ru-RU" sz="2400" dirty="0">
              <a:latin typeface="Montserrat" panose="00000500000000000000" pitchFamily="2" charset="-52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07A89-25FC-9EB0-F671-F4A9956CA74B}"/>
              </a:ext>
            </a:extLst>
          </p:cNvPr>
          <p:cNvSpPr txBox="1"/>
          <p:nvPr/>
        </p:nvSpPr>
        <p:spPr>
          <a:xfrm>
            <a:off x="947468" y="3150482"/>
            <a:ext cx="10856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Arial" panose="020B0604020202020204" pitchFamily="34" charset="0"/>
              </a:rPr>
              <a:t>Предметом исследования является разработка модуля клиентской части системы учёта рабочего времени и графика работ сотрудников организации.</a:t>
            </a:r>
            <a:endParaRPr lang="ru-RU" sz="2400" dirty="0">
              <a:latin typeface="Montserrat" panose="00000500000000000000" pitchFamily="2" charset="-52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0C19C5-B211-3C10-E726-43C641048802}"/>
              </a:ext>
            </a:extLst>
          </p:cNvPr>
          <p:cNvSpPr txBox="1"/>
          <p:nvPr/>
        </p:nvSpPr>
        <p:spPr>
          <a:xfrm>
            <a:off x="746320" y="5288340"/>
            <a:ext cx="11258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Arial" panose="020B0604020202020204" pitchFamily="34" charset="0"/>
              </a:rPr>
              <a:t>Разработка пользовательского модуля системы учета рабочего времени и графика дежурств, обеспечивающего удобное взаимодействие сотрудников с системой для просмотра, анализа и управления их расписанием.</a:t>
            </a:r>
            <a:endParaRPr lang="ru-RU" sz="2400" dirty="0">
              <a:latin typeface="Montserrat" panose="00000500000000000000" pitchFamily="2" charset="-5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11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559901-9C92-8113-043E-A7B831F7F5CB}"/>
              </a:ext>
            </a:extLst>
          </p:cNvPr>
          <p:cNvSpPr/>
          <p:nvPr/>
        </p:nvSpPr>
        <p:spPr>
          <a:xfrm>
            <a:off x="0" y="0"/>
            <a:ext cx="12192000" cy="714375"/>
          </a:xfrm>
          <a:prstGeom prst="rect">
            <a:avLst/>
          </a:prstGeom>
          <a:solidFill>
            <a:srgbClr val="C39B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Montserrat Black" panose="00000A00000000000000" pitchFamily="2" charset="-52"/>
              </a:rPr>
              <a:t>Задачи ВКР: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5E806D-0EF7-7F37-DF81-896B5C3DAC05}"/>
              </a:ext>
            </a:extLst>
          </p:cNvPr>
          <p:cNvSpPr/>
          <p:nvPr/>
        </p:nvSpPr>
        <p:spPr>
          <a:xfrm>
            <a:off x="0" y="661987"/>
            <a:ext cx="12198698" cy="6196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FE232-BDB9-1DA3-DF23-B2B22E157DC5}"/>
              </a:ext>
            </a:extLst>
          </p:cNvPr>
          <p:cNvSpPr txBox="1"/>
          <p:nvPr/>
        </p:nvSpPr>
        <p:spPr>
          <a:xfrm>
            <a:off x="574004" y="1320493"/>
            <a:ext cx="9812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Black" panose="00000A00000000000000" pitchFamily="2" charset="-52"/>
                <a:cs typeface="Arial" panose="020B0604020202020204" pitchFamily="34" charset="0"/>
              </a:rPr>
              <a:t>1. </a:t>
            </a:r>
            <a:r>
              <a:rPr lang="ru-RU" dirty="0">
                <a:effectLst/>
                <a:latin typeface="Montserrat Black" panose="00000A00000000000000" pitchFamily="2" charset="-52"/>
                <a:ea typeface="Calibri" panose="020F0502020204030204" pitchFamily="34" charset="0"/>
                <a:cs typeface="Arial" panose="020B0604020202020204" pitchFamily="34" charset="0"/>
              </a:rPr>
              <a:t>Проанализировать требования к функционалу </a:t>
            </a:r>
            <a:r>
              <a:rPr lang="ru-RU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Arial" panose="020B0604020202020204" pitchFamily="34" charset="0"/>
              </a:rPr>
              <a:t>клиентской части системы учета рабочего времени и графика дежурств.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DF1E6-CB67-F3D0-D637-DC90D91416D6}"/>
              </a:ext>
            </a:extLst>
          </p:cNvPr>
          <p:cNvSpPr txBox="1"/>
          <p:nvPr/>
        </p:nvSpPr>
        <p:spPr>
          <a:xfrm>
            <a:off x="574003" y="1979727"/>
            <a:ext cx="963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Black" panose="00000A00000000000000" pitchFamily="2" charset="-52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ru-RU" dirty="0">
                <a:effectLst/>
                <a:latin typeface="Montserrat Black" panose="00000A00000000000000" pitchFamily="2" charset="-52"/>
                <a:ea typeface="Calibri" panose="020F0502020204030204" pitchFamily="34" charset="0"/>
                <a:cs typeface="Arial" panose="020B0604020202020204" pitchFamily="34" charset="0"/>
              </a:rPr>
              <a:t>Разработать интерфейс </a:t>
            </a:r>
            <a:r>
              <a:rPr lang="ru-RU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Arial" panose="020B0604020202020204" pitchFamily="34" charset="0"/>
              </a:rPr>
              <a:t>для просмотра графика дежурств, аналитики и экспорта данных.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9BECA-C745-8EB3-9CF6-3E00C8039549}"/>
              </a:ext>
            </a:extLst>
          </p:cNvPr>
          <p:cNvSpPr txBox="1"/>
          <p:nvPr/>
        </p:nvSpPr>
        <p:spPr>
          <a:xfrm>
            <a:off x="574003" y="2626058"/>
            <a:ext cx="9335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Black" panose="00000A00000000000000" pitchFamily="2" charset="-52"/>
                <a:cs typeface="Arial" panose="020B0604020202020204" pitchFamily="34" charset="0"/>
              </a:rPr>
              <a:t>3. Разработать интерфейс</a:t>
            </a:r>
            <a:r>
              <a:rPr lang="ru-RU" dirty="0">
                <a:latin typeface="Montserrat" panose="00000500000000000000" pitchFamily="2" charset="-52"/>
                <a:cs typeface="Arial" panose="020B0604020202020204" pitchFamily="34" charset="0"/>
              </a:rPr>
              <a:t> для отслеживания рабочего времени и отметки посещений с возможностью экспорта в табель.</a:t>
            </a:r>
            <a:endParaRPr lang="ru-RU" dirty="0">
              <a:effectLst/>
              <a:latin typeface="Montserrat" panose="00000500000000000000" pitchFamily="2" charset="-52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B84E6-FBE1-2241-F2D5-DC155548D1AA}"/>
              </a:ext>
            </a:extLst>
          </p:cNvPr>
          <p:cNvSpPr txBox="1"/>
          <p:nvPr/>
        </p:nvSpPr>
        <p:spPr>
          <a:xfrm>
            <a:off x="574004" y="3251207"/>
            <a:ext cx="917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Black" panose="00000A00000000000000" pitchFamily="2" charset="-52"/>
                <a:cs typeface="Arial" panose="020B0604020202020204" pitchFamily="34" charset="0"/>
              </a:rPr>
              <a:t>4. Реализовать механизм уведомлений</a:t>
            </a:r>
            <a:r>
              <a:rPr lang="ru-RU" dirty="0">
                <a:latin typeface="Montserrat" panose="00000500000000000000" pitchFamily="2" charset="-52"/>
                <a:cs typeface="Arial" panose="020B0604020202020204" pitchFamily="34" charset="0"/>
              </a:rPr>
              <a:t>, информирующих пользователей о предстоящих дежурствах.</a:t>
            </a:r>
            <a:endParaRPr lang="ru-RU" dirty="0">
              <a:effectLst/>
              <a:latin typeface="Montserrat" panose="00000500000000000000" pitchFamily="2" charset="-52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F3C4F8-EB50-D017-621E-6B98E08D5A93}"/>
              </a:ext>
            </a:extLst>
          </p:cNvPr>
          <p:cNvSpPr txBox="1"/>
          <p:nvPr/>
        </p:nvSpPr>
        <p:spPr>
          <a:xfrm>
            <a:off x="574002" y="3936947"/>
            <a:ext cx="917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Black" panose="00000A00000000000000" pitchFamily="2" charset="-52"/>
                <a:cs typeface="Arial" panose="020B0604020202020204" pitchFamily="34" charset="0"/>
              </a:rPr>
              <a:t>5. Реализовать в виде чата возможность коммуникации </a:t>
            </a:r>
            <a:r>
              <a:rPr lang="ru-RU" dirty="0">
                <a:latin typeface="Montserrat" panose="00000500000000000000" pitchFamily="2" charset="-52"/>
                <a:cs typeface="Arial" panose="020B0604020202020204" pitchFamily="34" charset="0"/>
              </a:rPr>
              <a:t>между пользователем и администратором.</a:t>
            </a:r>
            <a:endParaRPr lang="ru-RU" dirty="0">
              <a:effectLst/>
              <a:latin typeface="Montserrat" panose="00000500000000000000" pitchFamily="2" charset="-52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572B6-17FA-B007-F032-672F1D4995E7}"/>
              </a:ext>
            </a:extLst>
          </p:cNvPr>
          <p:cNvSpPr txBox="1"/>
          <p:nvPr/>
        </p:nvSpPr>
        <p:spPr>
          <a:xfrm>
            <a:off x="577935" y="4559525"/>
            <a:ext cx="948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Black" panose="00000A00000000000000" pitchFamily="2" charset="-52"/>
                <a:cs typeface="Arial" panose="020B0604020202020204" pitchFamily="34" charset="0"/>
              </a:rPr>
              <a:t>6. Обеспечить возможность редактирования личных данных </a:t>
            </a:r>
            <a:r>
              <a:rPr lang="ru-RU" dirty="0">
                <a:latin typeface="Montserrat" panose="00000500000000000000" pitchFamily="2" charset="-52"/>
                <a:cs typeface="Arial" panose="020B0604020202020204" pitchFamily="34" charset="0"/>
              </a:rPr>
              <a:t>пользователей через личный кабинет.</a:t>
            </a:r>
            <a:endParaRPr lang="ru-RU" dirty="0">
              <a:effectLst/>
              <a:latin typeface="Montserrat" panose="00000500000000000000" pitchFamily="2" charset="-52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65BFD-DD3C-C9CA-7711-B3697EC1AB05}"/>
              </a:ext>
            </a:extLst>
          </p:cNvPr>
          <p:cNvSpPr txBox="1"/>
          <p:nvPr/>
        </p:nvSpPr>
        <p:spPr>
          <a:xfrm>
            <a:off x="577935" y="5182103"/>
            <a:ext cx="9484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 Black" panose="00000A00000000000000" pitchFamily="2" charset="-52"/>
                <a:cs typeface="Arial" panose="020B0604020202020204" pitchFamily="34" charset="0"/>
              </a:rPr>
              <a:t>7. Протестировать разработанный модуль </a:t>
            </a:r>
            <a:r>
              <a:rPr lang="ru-RU" dirty="0">
                <a:latin typeface="Montserrat" panose="00000500000000000000" pitchFamily="2" charset="-52"/>
                <a:cs typeface="Arial" panose="020B0604020202020204" pitchFamily="34" charset="0"/>
              </a:rPr>
              <a:t>на соответствие требованиям удобства, производительности и корректности работы.</a:t>
            </a:r>
            <a:endParaRPr lang="ru-RU" dirty="0">
              <a:effectLst/>
              <a:latin typeface="Montserrat" panose="00000500000000000000" pitchFamily="2" charset="-52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5E806D-0EF7-7F37-DF81-896B5C3DAC05}"/>
              </a:ext>
            </a:extLst>
          </p:cNvPr>
          <p:cNvSpPr/>
          <p:nvPr/>
        </p:nvSpPr>
        <p:spPr>
          <a:xfrm>
            <a:off x="0" y="0"/>
            <a:ext cx="12198698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tserrat" panose="00000500000000000000" pitchFamily="2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F369F-E259-B1D5-BE49-8F446073C160}"/>
              </a:ext>
            </a:extLst>
          </p:cNvPr>
          <p:cNvSpPr txBox="1"/>
          <p:nvPr/>
        </p:nvSpPr>
        <p:spPr>
          <a:xfrm>
            <a:off x="4299504" y="847725"/>
            <a:ext cx="74199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Montserrat" panose="00000500000000000000" pitchFamily="2" charset="-52"/>
                <a:cs typeface="Arial" panose="020B0604020202020204" pitchFamily="34" charset="0"/>
              </a:rPr>
              <a:t>Повышение производительности и мотивации сотрудников, снижение переработок, настройка графиков. Эти качества являются преимуществом, которое дает учет рабочего времени.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36E65-30C1-5F6E-5FA2-1F8D15650DAD}"/>
              </a:ext>
            </a:extLst>
          </p:cNvPr>
          <p:cNvSpPr txBox="1"/>
          <p:nvPr/>
        </p:nvSpPr>
        <p:spPr>
          <a:xfrm>
            <a:off x="4299504" y="2124254"/>
            <a:ext cx="7426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Montserrat" panose="00000500000000000000" pitchFamily="2" charset="-52"/>
                <a:cs typeface="Arial" panose="020B0604020202020204" pitchFamily="34" charset="0"/>
              </a:rPr>
              <a:t>Но также есть минусы в виде устаревших методов учета (бумажные журналы) и отсутствие интеграции и автоматизации.</a:t>
            </a:r>
          </a:p>
        </p:txBody>
      </p:sp>
      <p:pic>
        <p:nvPicPr>
          <p:cNvPr id="16" name="Рисунок 15" descr="Изображение выглядит как мультфильм, Танец, искусство, иллюстрац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86F1FC2-304B-1C7D-C10B-BBEE5D06FF0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14375"/>
            <a:ext cx="4800600" cy="4800600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часы, Графика, графический дизайн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75F5704-195E-2D4E-2ED8-9F0A5D7CD806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74" y="2917746"/>
            <a:ext cx="4162425" cy="416242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559901-9C92-8113-043E-A7B831F7F5CB}"/>
              </a:ext>
            </a:extLst>
          </p:cNvPr>
          <p:cNvSpPr/>
          <p:nvPr/>
        </p:nvSpPr>
        <p:spPr>
          <a:xfrm>
            <a:off x="6698" y="133350"/>
            <a:ext cx="12192000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Значение учета рабочего времени для организаций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E2E581A-D270-13B1-BC5C-8DA68478D924}"/>
              </a:ext>
            </a:extLst>
          </p:cNvPr>
          <p:cNvSpPr/>
          <p:nvPr/>
        </p:nvSpPr>
        <p:spPr>
          <a:xfrm>
            <a:off x="102000" y="99000"/>
            <a:ext cx="11988000" cy="6660000"/>
          </a:xfrm>
          <a:prstGeom prst="rect">
            <a:avLst/>
          </a:prstGeom>
          <a:noFill/>
          <a:ln w="34925">
            <a:solidFill>
              <a:srgbClr val="C39B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97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5E806D-0EF7-7F37-DF81-896B5C3DAC05}"/>
              </a:ext>
            </a:extLst>
          </p:cNvPr>
          <p:cNvSpPr/>
          <p:nvPr/>
        </p:nvSpPr>
        <p:spPr>
          <a:xfrm>
            <a:off x="-13396" y="-1"/>
            <a:ext cx="12198698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559901-9C92-8113-043E-A7B831F7F5CB}"/>
              </a:ext>
            </a:extLst>
          </p:cNvPr>
          <p:cNvSpPr/>
          <p:nvPr/>
        </p:nvSpPr>
        <p:spPr>
          <a:xfrm>
            <a:off x="6698" y="133350"/>
            <a:ext cx="12192000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Обзор существующих систем учета рабочего времени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E2E581A-D270-13B1-BC5C-8DA68478D924}"/>
              </a:ext>
            </a:extLst>
          </p:cNvPr>
          <p:cNvSpPr/>
          <p:nvPr/>
        </p:nvSpPr>
        <p:spPr>
          <a:xfrm>
            <a:off x="102000" y="99000"/>
            <a:ext cx="11988000" cy="6660000"/>
          </a:xfrm>
          <a:prstGeom prst="rect">
            <a:avLst/>
          </a:prstGeom>
          <a:noFill/>
          <a:ln w="34925">
            <a:solidFill>
              <a:srgbClr val="C39B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E34C0EF-E1CE-769F-9D81-DF67A078B82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3368" y="847725"/>
            <a:ext cx="5367137" cy="28953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65EDA74-CAA5-3A51-2B79-218928FECAD1}"/>
              </a:ext>
            </a:extLst>
          </p:cNvPr>
          <p:cNvSpPr txBox="1"/>
          <p:nvPr/>
        </p:nvSpPr>
        <p:spPr>
          <a:xfrm>
            <a:off x="895203" y="3842059"/>
            <a:ext cx="4743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sz="2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Arial" panose="020B0604020202020204" pitchFamily="34" charset="0"/>
              </a:rPr>
              <a:t>Пользовательский интерфейс сервиса </a:t>
            </a:r>
            <a:r>
              <a:rPr lang="ru-RU" sz="2000" dirty="0" err="1">
                <a:effectLst/>
                <a:latin typeface="Montserrat" panose="00000500000000000000" pitchFamily="2" charset="-52"/>
                <a:ea typeface="Calibri" panose="020F0502020204030204" pitchFamily="34" charset="0"/>
                <a:cs typeface="Arial" panose="020B0604020202020204" pitchFamily="34" charset="0"/>
              </a:rPr>
              <a:t>When</a:t>
            </a:r>
            <a:r>
              <a:rPr lang="ru-RU" sz="2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Arial" panose="020B0604020202020204" pitchFamily="34" charset="0"/>
              </a:rPr>
              <a:t> I Work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A7BB43D-761C-2093-4D29-AE71497F0B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45807" y="2416148"/>
            <a:ext cx="5939137" cy="3185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C89555-EE73-CD53-E6DF-3CCC418CE08E}"/>
              </a:ext>
            </a:extLst>
          </p:cNvPr>
          <p:cNvSpPr txBox="1"/>
          <p:nvPr/>
        </p:nvSpPr>
        <p:spPr>
          <a:xfrm>
            <a:off x="6643642" y="5700888"/>
            <a:ext cx="47434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Arial" panose="020B0604020202020204" pitchFamily="34" charset="0"/>
              </a:rPr>
              <a:t>Пользовательский интерфейс сервиса </a:t>
            </a:r>
            <a:r>
              <a:rPr lang="en-US" sz="2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Arial" panose="020B0604020202020204" pitchFamily="34" charset="0"/>
              </a:rPr>
              <a:t>TimeCamp</a:t>
            </a:r>
            <a:endParaRPr lang="ru-RU" sz="2000" dirty="0">
              <a:latin typeface="Montserrat" panose="00000500000000000000" pitchFamily="2" charset="-5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1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5E806D-0EF7-7F37-DF81-896B5C3DAC05}"/>
              </a:ext>
            </a:extLst>
          </p:cNvPr>
          <p:cNvSpPr/>
          <p:nvPr/>
        </p:nvSpPr>
        <p:spPr>
          <a:xfrm>
            <a:off x="-13396" y="-1"/>
            <a:ext cx="12198698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559901-9C92-8113-043E-A7B831F7F5CB}"/>
              </a:ext>
            </a:extLst>
          </p:cNvPr>
          <p:cNvSpPr/>
          <p:nvPr/>
        </p:nvSpPr>
        <p:spPr>
          <a:xfrm>
            <a:off x="6698" y="133350"/>
            <a:ext cx="12192000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Обзор существующих систем учета рабочего времени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E2E581A-D270-13B1-BC5C-8DA68478D924}"/>
              </a:ext>
            </a:extLst>
          </p:cNvPr>
          <p:cNvSpPr/>
          <p:nvPr/>
        </p:nvSpPr>
        <p:spPr>
          <a:xfrm>
            <a:off x="102000" y="99000"/>
            <a:ext cx="11988000" cy="6660000"/>
          </a:xfrm>
          <a:prstGeom prst="rect">
            <a:avLst/>
          </a:prstGeom>
          <a:noFill/>
          <a:ln w="34925">
            <a:solidFill>
              <a:srgbClr val="C39B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FCA4D3-484C-D8D7-7D56-4C8DA2ECB8FA}"/>
              </a:ext>
            </a:extLst>
          </p:cNvPr>
          <p:cNvSpPr txBox="1"/>
          <p:nvPr/>
        </p:nvSpPr>
        <p:spPr>
          <a:xfrm>
            <a:off x="3190461" y="5800042"/>
            <a:ext cx="6925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Arial" panose="020B0604020202020204" pitchFamily="34" charset="0"/>
              </a:rPr>
              <a:t>Пользовательский интерфейс сервиса </a:t>
            </a:r>
            <a:r>
              <a:rPr lang="en-US" sz="2000" dirty="0">
                <a:effectLst/>
                <a:latin typeface="Montserrat" panose="00000500000000000000" pitchFamily="2" charset="-52"/>
                <a:ea typeface="Calibri" panose="020F0502020204030204" pitchFamily="34" charset="0"/>
                <a:cs typeface="Arial" panose="020B0604020202020204" pitchFamily="34" charset="0"/>
              </a:rPr>
              <a:t>TogglTrack</a:t>
            </a:r>
            <a:endParaRPr lang="ru-RU" sz="2000" dirty="0">
              <a:latin typeface="Montserrat" panose="00000500000000000000" pitchFamily="2" charset="-52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B707FF-2C26-3F1F-7277-26DECB4AE44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25895" y="946726"/>
            <a:ext cx="8940209" cy="482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9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5E806D-0EF7-7F37-DF81-896B5C3DAC05}"/>
              </a:ext>
            </a:extLst>
          </p:cNvPr>
          <p:cNvSpPr/>
          <p:nvPr/>
        </p:nvSpPr>
        <p:spPr>
          <a:xfrm>
            <a:off x="-13396" y="-1"/>
            <a:ext cx="12198698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559901-9C92-8113-043E-A7B831F7F5CB}"/>
              </a:ext>
            </a:extLst>
          </p:cNvPr>
          <p:cNvSpPr/>
          <p:nvPr/>
        </p:nvSpPr>
        <p:spPr>
          <a:xfrm>
            <a:off x="6698" y="133350"/>
            <a:ext cx="12192000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Выбор инструментов и технологий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E2E581A-D270-13B1-BC5C-8DA68478D924}"/>
              </a:ext>
            </a:extLst>
          </p:cNvPr>
          <p:cNvSpPr/>
          <p:nvPr/>
        </p:nvSpPr>
        <p:spPr>
          <a:xfrm>
            <a:off x="102000" y="99000"/>
            <a:ext cx="11988000" cy="6660000"/>
          </a:xfrm>
          <a:prstGeom prst="rect">
            <a:avLst/>
          </a:prstGeom>
          <a:noFill/>
          <a:ln w="34925">
            <a:solidFill>
              <a:srgbClr val="C39B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3F2FD39-790A-6D57-F492-E7A83633B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74" y="1993805"/>
            <a:ext cx="2869794" cy="2869794"/>
          </a:xfrm>
          <a:prstGeom prst="rect">
            <a:avLst/>
          </a:prstGeom>
        </p:spPr>
      </p:pic>
      <p:pic>
        <p:nvPicPr>
          <p:cNvPr id="10" name="Рисунок 9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1571F76-50A8-8686-5E14-10DD36990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382" y="1993805"/>
            <a:ext cx="2869200" cy="2869200"/>
          </a:xfrm>
          <a:prstGeom prst="rect">
            <a:avLst/>
          </a:prstGeom>
        </p:spPr>
      </p:pic>
      <p:pic>
        <p:nvPicPr>
          <p:cNvPr id="2050" name="Picture 2" descr="SQLite Icon - Free PNG &amp; SVG 3179014 - Noun Project">
            <a:extLst>
              <a:ext uri="{FF2B5EF4-FFF2-40B4-BE49-F238E27FC236}">
                <a16:creationId xmlns:a16="http://schemas.microsoft.com/office/drawing/2014/main" id="{0BDDF90D-73A7-A785-5664-74EBEE153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691" y="1993805"/>
            <a:ext cx="2869200" cy="286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3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5E806D-0EF7-7F37-DF81-896B5C3DAC05}"/>
              </a:ext>
            </a:extLst>
          </p:cNvPr>
          <p:cNvSpPr/>
          <p:nvPr/>
        </p:nvSpPr>
        <p:spPr>
          <a:xfrm>
            <a:off x="-13396" y="8545"/>
            <a:ext cx="12198698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E559901-9C92-8113-043E-A7B831F7F5CB}"/>
              </a:ext>
            </a:extLst>
          </p:cNvPr>
          <p:cNvSpPr/>
          <p:nvPr/>
        </p:nvSpPr>
        <p:spPr>
          <a:xfrm>
            <a:off x="6698" y="133350"/>
            <a:ext cx="12192000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Структура </a:t>
            </a:r>
            <a:r>
              <a:rPr lang="en-US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web-</a:t>
            </a:r>
            <a:r>
              <a:rPr lang="ru-RU" sz="2400" dirty="0">
                <a:solidFill>
                  <a:schemeClr val="tx1"/>
                </a:solidFill>
                <a:latin typeface="Montserrat Black" panose="00000A00000000000000" pitchFamily="2" charset="-52"/>
              </a:rPr>
              <a:t>приложения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E2E581A-D270-13B1-BC5C-8DA68478D924}"/>
              </a:ext>
            </a:extLst>
          </p:cNvPr>
          <p:cNvSpPr/>
          <p:nvPr/>
        </p:nvSpPr>
        <p:spPr>
          <a:xfrm>
            <a:off x="102000" y="99000"/>
            <a:ext cx="11988000" cy="6660000"/>
          </a:xfrm>
          <a:prstGeom prst="rect">
            <a:avLst/>
          </a:prstGeom>
          <a:noFill/>
          <a:ln w="34925">
            <a:solidFill>
              <a:srgbClr val="C39B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2BE1060-4A59-C5A5-BBD6-A9FF3609D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239" y="1089025"/>
            <a:ext cx="8271425" cy="43529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7495B8-76B3-6CA6-BBE0-A1CA57492FC0}"/>
              </a:ext>
            </a:extLst>
          </p:cNvPr>
          <p:cNvSpPr txBox="1"/>
          <p:nvPr/>
        </p:nvSpPr>
        <p:spPr>
          <a:xfrm>
            <a:off x="3438433" y="5441949"/>
            <a:ext cx="5295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Montserrat" panose="00000500000000000000" pitchFamily="2" charset="-52"/>
                <a:cs typeface="Arial" panose="020B0604020202020204" pitchFamily="34" charset="0"/>
              </a:rPr>
              <a:t>Диаграмма классов </a:t>
            </a:r>
            <a:r>
              <a:rPr lang="en-US" sz="2000" dirty="0">
                <a:latin typeface="Montserrat" panose="00000500000000000000" pitchFamily="2" charset="-52"/>
                <a:cs typeface="Arial" panose="020B0604020202020204" pitchFamily="34" charset="0"/>
              </a:rPr>
              <a:t>web-</a:t>
            </a:r>
            <a:r>
              <a:rPr lang="ru-RU" sz="2000" dirty="0">
                <a:latin typeface="Montserrat" panose="00000500000000000000" pitchFamily="2" charset="-52"/>
                <a:cs typeface="Arial" panose="020B0604020202020204" pitchFamily="34" charset="0"/>
              </a:rPr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6448463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632</Words>
  <Application>Microsoft Office PowerPoint</Application>
  <PresentationFormat>Широкоэкранный</PresentationFormat>
  <Paragraphs>78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Arial Black</vt:lpstr>
      <vt:lpstr>Montserrat</vt:lpstr>
      <vt:lpstr>Montserrat Black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Даниил Леженников</dc:creator>
  <cp:lastModifiedBy>Даниил Леженников</cp:lastModifiedBy>
  <cp:revision>7</cp:revision>
  <dcterms:created xsi:type="dcterms:W3CDTF">2025-04-20T09:05:36Z</dcterms:created>
  <dcterms:modified xsi:type="dcterms:W3CDTF">2025-04-24T21:01:27Z</dcterms:modified>
</cp:coreProperties>
</file>