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710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87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487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57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10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701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40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475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256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387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9BC53E-8B82-4484-9A2A-1394FF1C62FA}" type="datetimeFigureOut">
              <a:rPr lang="id-ID" smtClean="0"/>
              <a:t>09/09/2020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1597FFC-C4BF-4793-BDEA-CD370B32C0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604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CA50-C784-4951-9308-F3B607674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Association Rule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67B23-5B49-46D7-9A9E-D9DFC35EB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Machine Learning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964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6142-250D-4E55-929D-D3BF836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Apriori</a:t>
            </a:r>
            <a:endParaRPr lang="id-ID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5981E55E-11AD-4E9A-9D02-843AF2F37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604834"/>
              </p:ext>
            </p:extLst>
          </p:nvPr>
        </p:nvGraphicFramePr>
        <p:xfrm>
          <a:off x="4654868" y="1809596"/>
          <a:ext cx="2006600" cy="2208213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302244318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1794546953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Sp</a:t>
                      </a:r>
                      <a:endParaRPr kumimoji="0" lang="en-US" alt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229364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{roti}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231249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{selai}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385073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{mentega}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643703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{susu}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71637"/>
                  </a:ext>
                </a:extLst>
              </a:tr>
              <a:tr h="341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{coklat}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288315"/>
                  </a:ext>
                </a:extLst>
              </a:tr>
            </a:tbl>
          </a:graphicData>
        </a:graphic>
      </p:graphicFrame>
      <p:graphicFrame>
        <p:nvGraphicFramePr>
          <p:cNvPr id="5" name="Group 82">
            <a:extLst>
              <a:ext uri="{FF2B5EF4-FFF2-40B4-BE49-F238E27FC236}">
                <a16:creationId xmlns:a16="http://schemas.microsoft.com/office/drawing/2014/main" id="{532F65A7-D63A-4E88-ACB9-8C7DD97544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104634"/>
              </p:ext>
            </p:extLst>
          </p:nvPr>
        </p:nvGraphicFramePr>
        <p:xfrm>
          <a:off x="7279005" y="1728633"/>
          <a:ext cx="2703513" cy="2636840"/>
        </p:xfrm>
        <a:graphic>
          <a:graphicData uri="http://schemas.openxmlformats.org/drawingml/2006/table">
            <a:tbl>
              <a:tblPr/>
              <a:tblGrid>
                <a:gridCol w="1938338">
                  <a:extLst>
                    <a:ext uri="{9D8B030D-6E8A-4147-A177-3AD203B41FA5}">
                      <a16:colId xmlns:a16="http://schemas.microsoft.com/office/drawing/2014/main" val="398776746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938941498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Sp</a:t>
                      </a:r>
                      <a:endParaRPr kumimoji="0" lang="en-US" alt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91920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en-US" altLang="id-ID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roti,mentega</a:t>
                      </a:r>
                      <a:r>
                        <a:rPr kumimoji="0" lang="en-US" alt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802187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{roti,susu}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0530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{roti,coklat}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282665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{mentega,susu}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41059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{mentega,coklat}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525625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{susu,coklat}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1882"/>
                  </a:ext>
                </a:extLst>
              </a:tr>
            </a:tbl>
          </a:graphicData>
        </a:graphic>
      </p:graphicFrame>
      <p:graphicFrame>
        <p:nvGraphicFramePr>
          <p:cNvPr id="6" name="Group 55">
            <a:extLst>
              <a:ext uri="{FF2B5EF4-FFF2-40B4-BE49-F238E27FC236}">
                <a16:creationId xmlns:a16="http://schemas.microsoft.com/office/drawing/2014/main" id="{94A8E30B-6F31-4DD8-94F0-EC98317C3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142575"/>
              </p:ext>
            </p:extLst>
          </p:nvPr>
        </p:nvGraphicFramePr>
        <p:xfrm>
          <a:off x="1173480" y="1831821"/>
          <a:ext cx="2852738" cy="2152651"/>
        </p:xfrm>
        <a:graphic>
          <a:graphicData uri="http://schemas.openxmlformats.org/drawingml/2006/table">
            <a:tbl>
              <a:tblPr/>
              <a:tblGrid>
                <a:gridCol w="538163">
                  <a:extLst>
                    <a:ext uri="{9D8B030D-6E8A-4147-A177-3AD203B41FA5}">
                      <a16:colId xmlns:a16="http://schemas.microsoft.com/office/drawing/2014/main" val="1792664876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335227224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{roti, selai, mentega}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161346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{roti, mentega}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583531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{roti, susu, mentega}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11489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{coklat, roti}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802858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en-US" altLang="id-ID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coklat</a:t>
                      </a:r>
                      <a:r>
                        <a:rPr kumimoji="0" lang="en-US" alt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susu}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000506"/>
                  </a:ext>
                </a:extLst>
              </a:tr>
            </a:tbl>
          </a:graphicData>
        </a:graphic>
      </p:graphicFrame>
      <p:sp>
        <p:nvSpPr>
          <p:cNvPr id="7" name="Text Box 75">
            <a:extLst>
              <a:ext uri="{FF2B5EF4-FFF2-40B4-BE49-F238E27FC236}">
                <a16:creationId xmlns:a16="http://schemas.microsoft.com/office/drawing/2014/main" id="{54041D64-7FE9-4E9E-9256-919A7528C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443" y="5179858"/>
            <a:ext cx="6418262" cy="1200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id-ID" dirty="0"/>
              <a:t>Conf(</a:t>
            </a:r>
            <a:r>
              <a:rPr lang="en-US" altLang="id-ID" dirty="0" err="1"/>
              <a:t>roti</a:t>
            </a:r>
            <a:r>
              <a:rPr lang="en-US" altLang="id-ID" dirty="0" err="1">
                <a:sym typeface="Wingdings" panose="05000000000000000000" pitchFamily="2" charset="2"/>
              </a:rPr>
              <a:t>mentega</a:t>
            </a:r>
            <a:r>
              <a:rPr lang="en-US" altLang="id-ID" dirty="0">
                <a:sym typeface="Wingdings" panose="05000000000000000000" pitchFamily="2" charset="2"/>
              </a:rPr>
              <a:t>) = Supp({</a:t>
            </a:r>
            <a:r>
              <a:rPr lang="en-US" altLang="id-ID" dirty="0" err="1">
                <a:sym typeface="Wingdings" panose="05000000000000000000" pitchFamily="2" charset="2"/>
              </a:rPr>
              <a:t>roti,mentega</a:t>
            </a:r>
            <a:r>
              <a:rPr lang="en-US" altLang="id-ID" dirty="0">
                <a:sym typeface="Wingdings" panose="05000000000000000000" pitchFamily="2" charset="2"/>
              </a:rPr>
              <a:t>})/Supp({roti})</a:t>
            </a:r>
          </a:p>
          <a:p>
            <a:r>
              <a:rPr lang="en-US" altLang="id-ID" dirty="0">
                <a:sym typeface="Wingdings" panose="05000000000000000000" pitchFamily="2" charset="2"/>
              </a:rPr>
              <a:t>                                  = 0.6 / 0.8 = 0.75  75%</a:t>
            </a:r>
          </a:p>
          <a:p>
            <a:r>
              <a:rPr lang="en-US" altLang="id-ID" dirty="0">
                <a:sym typeface="Wingdings" panose="05000000000000000000" pitchFamily="2" charset="2"/>
              </a:rPr>
              <a:t>Conf(</a:t>
            </a:r>
            <a:r>
              <a:rPr lang="en-US" altLang="id-ID" dirty="0" err="1">
                <a:sym typeface="Wingdings" panose="05000000000000000000" pitchFamily="2" charset="2"/>
              </a:rPr>
              <a:t>mentegaroti</a:t>
            </a:r>
            <a:r>
              <a:rPr lang="en-US" altLang="id-ID" dirty="0">
                <a:sym typeface="Wingdings" panose="05000000000000000000" pitchFamily="2" charset="2"/>
              </a:rPr>
              <a:t>) = Supp({</a:t>
            </a:r>
            <a:r>
              <a:rPr lang="en-US" altLang="id-ID" dirty="0" err="1">
                <a:sym typeface="Wingdings" panose="05000000000000000000" pitchFamily="2" charset="2"/>
              </a:rPr>
              <a:t>mentega,roti</a:t>
            </a:r>
            <a:r>
              <a:rPr lang="en-US" altLang="id-ID" dirty="0">
                <a:sym typeface="Wingdings" panose="05000000000000000000" pitchFamily="2" charset="2"/>
              </a:rPr>
              <a:t>})/Supp({</a:t>
            </a:r>
            <a:r>
              <a:rPr lang="en-US" altLang="id-ID" dirty="0" err="1">
                <a:sym typeface="Wingdings" panose="05000000000000000000" pitchFamily="2" charset="2"/>
              </a:rPr>
              <a:t>mentega</a:t>
            </a:r>
            <a:r>
              <a:rPr lang="en-US" altLang="id-ID" dirty="0">
                <a:sym typeface="Wingdings" panose="05000000000000000000" pitchFamily="2" charset="2"/>
              </a:rPr>
              <a:t>})</a:t>
            </a:r>
          </a:p>
          <a:p>
            <a:r>
              <a:rPr lang="en-US" altLang="id-ID" dirty="0">
                <a:sym typeface="Wingdings" panose="05000000000000000000" pitchFamily="2" charset="2"/>
              </a:rPr>
              <a:t>                                  = 0.6 / 0.6 = 1  </a:t>
            </a:r>
            <a:r>
              <a:rPr lang="en-US" altLang="id-ID" b="1" dirty="0">
                <a:solidFill>
                  <a:srgbClr val="FF0000"/>
                </a:solidFill>
                <a:sym typeface="Wingdings" panose="05000000000000000000" pitchFamily="2" charset="2"/>
              </a:rPr>
              <a:t>100%</a:t>
            </a:r>
            <a:endParaRPr lang="en-US" altLang="id-ID" b="1" dirty="0">
              <a:solidFill>
                <a:srgbClr val="FF0000"/>
              </a:solidFill>
            </a:endParaRPr>
          </a:p>
        </p:txBody>
      </p:sp>
      <p:grpSp>
        <p:nvGrpSpPr>
          <p:cNvPr id="8" name="Group 76">
            <a:extLst>
              <a:ext uri="{FF2B5EF4-FFF2-40B4-BE49-F238E27FC236}">
                <a16:creationId xmlns:a16="http://schemas.microsoft.com/office/drawing/2014/main" id="{3BFEA2BF-CB04-4E34-BDA6-4280B17DE65F}"/>
              </a:ext>
            </a:extLst>
          </p:cNvPr>
          <p:cNvGrpSpPr>
            <a:grpSpLocks/>
          </p:cNvGrpSpPr>
          <p:nvPr/>
        </p:nvGrpSpPr>
        <p:grpSpPr bwMode="auto">
          <a:xfrm>
            <a:off x="3413443" y="4159096"/>
            <a:ext cx="1489075" cy="558800"/>
            <a:chOff x="1637" y="2527"/>
            <a:chExt cx="938" cy="352"/>
          </a:xfrm>
        </p:grpSpPr>
        <p:sp>
          <p:nvSpPr>
            <p:cNvPr id="9" name="Arc 77">
              <a:extLst>
                <a:ext uri="{FF2B5EF4-FFF2-40B4-BE49-F238E27FC236}">
                  <a16:creationId xmlns:a16="http://schemas.microsoft.com/office/drawing/2014/main" id="{9E832F3D-C4D5-4D83-B003-058CB805D321}"/>
                </a:ext>
              </a:extLst>
            </p:cNvPr>
            <p:cNvSpPr>
              <a:spLocks/>
            </p:cNvSpPr>
            <p:nvPr/>
          </p:nvSpPr>
          <p:spPr bwMode="auto">
            <a:xfrm rot="16140967" flipH="1">
              <a:off x="1706" y="2469"/>
              <a:ext cx="341" cy="47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" name="Arc 78">
              <a:extLst>
                <a:ext uri="{FF2B5EF4-FFF2-40B4-BE49-F238E27FC236}">
                  <a16:creationId xmlns:a16="http://schemas.microsoft.com/office/drawing/2014/main" id="{71CF14BA-F7C0-406F-A728-1BF68B37972A}"/>
                </a:ext>
              </a:extLst>
            </p:cNvPr>
            <p:cNvSpPr>
              <a:spLocks/>
            </p:cNvSpPr>
            <p:nvPr/>
          </p:nvSpPr>
          <p:spPr bwMode="auto">
            <a:xfrm rot="10789617" flipH="1">
              <a:off x="2111" y="2527"/>
              <a:ext cx="464" cy="3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11" name="Group 79">
            <a:extLst>
              <a:ext uri="{FF2B5EF4-FFF2-40B4-BE49-F238E27FC236}">
                <a16:creationId xmlns:a16="http://schemas.microsoft.com/office/drawing/2014/main" id="{0A1D4D4A-AAC7-46A5-8BD2-003CC0FAE01D}"/>
              </a:ext>
            </a:extLst>
          </p:cNvPr>
          <p:cNvGrpSpPr>
            <a:grpSpLocks/>
          </p:cNvGrpSpPr>
          <p:nvPr/>
        </p:nvGrpSpPr>
        <p:grpSpPr bwMode="auto">
          <a:xfrm>
            <a:off x="5618480" y="4179733"/>
            <a:ext cx="1489075" cy="558800"/>
            <a:chOff x="1637" y="2527"/>
            <a:chExt cx="938" cy="352"/>
          </a:xfrm>
        </p:grpSpPr>
        <p:sp>
          <p:nvSpPr>
            <p:cNvPr id="12" name="Arc 80">
              <a:extLst>
                <a:ext uri="{FF2B5EF4-FFF2-40B4-BE49-F238E27FC236}">
                  <a16:creationId xmlns:a16="http://schemas.microsoft.com/office/drawing/2014/main" id="{7263FA27-E4CC-4829-B9C2-35C4D888C487}"/>
                </a:ext>
              </a:extLst>
            </p:cNvPr>
            <p:cNvSpPr>
              <a:spLocks/>
            </p:cNvSpPr>
            <p:nvPr/>
          </p:nvSpPr>
          <p:spPr bwMode="auto">
            <a:xfrm rot="16140967" flipH="1">
              <a:off x="1706" y="2469"/>
              <a:ext cx="341" cy="47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" name="Arc 81">
              <a:extLst>
                <a:ext uri="{FF2B5EF4-FFF2-40B4-BE49-F238E27FC236}">
                  <a16:creationId xmlns:a16="http://schemas.microsoft.com/office/drawing/2014/main" id="{2C582AD8-5D46-4F3A-8733-C652BE9B6AB2}"/>
                </a:ext>
              </a:extLst>
            </p:cNvPr>
            <p:cNvSpPr>
              <a:spLocks/>
            </p:cNvSpPr>
            <p:nvPr/>
          </p:nvSpPr>
          <p:spPr bwMode="auto">
            <a:xfrm rot="10789617" flipH="1">
              <a:off x="2111" y="2527"/>
              <a:ext cx="464" cy="3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8142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27D42D-DDA5-4653-9004-3D492921E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569960"/>
              </p:ext>
            </p:extLst>
          </p:nvPr>
        </p:nvGraphicFramePr>
        <p:xfrm>
          <a:off x="1143000" y="2057400"/>
          <a:ext cx="2706329" cy="36634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4208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572121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7428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725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382062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65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6C1321-C992-4459-BF21-901AACDC9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944898"/>
              </p:ext>
            </p:extLst>
          </p:nvPr>
        </p:nvGraphicFramePr>
        <p:xfrm>
          <a:off x="4727595" y="1698428"/>
          <a:ext cx="2706329" cy="21980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4208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572121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Frequency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494D90-5104-4363-8CC2-8C71DF2EE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253538"/>
              </p:ext>
            </p:extLst>
          </p:nvPr>
        </p:nvGraphicFramePr>
        <p:xfrm>
          <a:off x="4742835" y="4092583"/>
          <a:ext cx="2706329" cy="24718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4208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572121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Ordered Frequency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1D2629B-9F29-458E-AF1E-C45A5FF7E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719039"/>
              </p:ext>
            </p:extLst>
          </p:nvPr>
        </p:nvGraphicFramePr>
        <p:xfrm>
          <a:off x="7769817" y="2064774"/>
          <a:ext cx="3778169" cy="42115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585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3272700969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Ordered Frequent Items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7428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725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382062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8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1D2629B-9F29-458E-AF1E-C45A5FF7E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793719"/>
              </p:ext>
            </p:extLst>
          </p:nvPr>
        </p:nvGraphicFramePr>
        <p:xfrm>
          <a:off x="646346" y="1881894"/>
          <a:ext cx="3778169" cy="42115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585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3272700969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Ordered Frequent Items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1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A,B,E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B,A,E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7428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725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382062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655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62B2556-ABEE-496A-9CCA-AB313654724F}"/>
              </a:ext>
            </a:extLst>
          </p:cNvPr>
          <p:cNvSpPr/>
          <p:nvPr/>
        </p:nvSpPr>
        <p:spPr>
          <a:xfrm>
            <a:off x="7411067" y="1754320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Root</a:t>
            </a:r>
            <a:endParaRPr lang="id-ID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6AA87D-FE27-4474-B08C-35FE85A273C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698807" y="2115611"/>
            <a:ext cx="816653" cy="27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5C1A142-D01F-4A5E-A2F3-CD413CA5F0B5}"/>
              </a:ext>
            </a:extLst>
          </p:cNvPr>
          <p:cNvSpPr/>
          <p:nvPr/>
        </p:nvSpPr>
        <p:spPr>
          <a:xfrm>
            <a:off x="6342387" y="2389239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B : 1</a:t>
            </a:r>
            <a:endParaRPr lang="id-ID" sz="12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6F80E-F260-4ECA-80E8-6797FD01CC2B}"/>
              </a:ext>
            </a:extLst>
          </p:cNvPr>
          <p:cNvSpPr/>
          <p:nvPr/>
        </p:nvSpPr>
        <p:spPr>
          <a:xfrm>
            <a:off x="5724340" y="3024157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A : 1</a:t>
            </a:r>
            <a:endParaRPr lang="id-ID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7B9F19-BB87-4603-8AC3-C2D0122AA03A}"/>
              </a:ext>
            </a:extLst>
          </p:cNvPr>
          <p:cNvSpPr/>
          <p:nvPr/>
        </p:nvSpPr>
        <p:spPr>
          <a:xfrm>
            <a:off x="4949521" y="3805195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E : 1</a:t>
            </a:r>
            <a:endParaRPr lang="id-ID" sz="12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3C827-66B5-4524-A509-7961FC318BBF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305941" y="3385448"/>
            <a:ext cx="522792" cy="4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61C001-5986-4E1B-98E1-68EE9022DBC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6080760" y="2750530"/>
            <a:ext cx="366020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4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1D2629B-9F29-458E-AF1E-C45A5FF7E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065193"/>
              </p:ext>
            </p:extLst>
          </p:nvPr>
        </p:nvGraphicFramePr>
        <p:xfrm>
          <a:off x="646346" y="1881894"/>
          <a:ext cx="3778169" cy="42115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585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3272700969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Ordered Frequent Items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2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B,D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B,D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7428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725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382062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655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62B2556-ABEE-496A-9CCA-AB313654724F}"/>
              </a:ext>
            </a:extLst>
          </p:cNvPr>
          <p:cNvSpPr/>
          <p:nvPr/>
        </p:nvSpPr>
        <p:spPr>
          <a:xfrm>
            <a:off x="7411067" y="1754320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Root</a:t>
            </a:r>
            <a:endParaRPr lang="id-ID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6AA87D-FE27-4474-B08C-35FE85A273C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698807" y="2115611"/>
            <a:ext cx="816653" cy="27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5C1A142-D01F-4A5E-A2F3-CD413CA5F0B5}"/>
              </a:ext>
            </a:extLst>
          </p:cNvPr>
          <p:cNvSpPr/>
          <p:nvPr/>
        </p:nvSpPr>
        <p:spPr>
          <a:xfrm>
            <a:off x="6342387" y="2389239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B : 2</a:t>
            </a:r>
            <a:endParaRPr lang="id-ID" sz="12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6F80E-F260-4ECA-80E8-6797FD01CC2B}"/>
              </a:ext>
            </a:extLst>
          </p:cNvPr>
          <p:cNvSpPr/>
          <p:nvPr/>
        </p:nvSpPr>
        <p:spPr>
          <a:xfrm>
            <a:off x="5724340" y="3024157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A : 1</a:t>
            </a:r>
            <a:endParaRPr lang="id-ID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7B9F19-BB87-4603-8AC3-C2D0122AA03A}"/>
              </a:ext>
            </a:extLst>
          </p:cNvPr>
          <p:cNvSpPr/>
          <p:nvPr/>
        </p:nvSpPr>
        <p:spPr>
          <a:xfrm>
            <a:off x="4949521" y="3805195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E : 1</a:t>
            </a:r>
            <a:endParaRPr lang="id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3C827-66B5-4524-A509-7961FC318BBF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305941" y="3385448"/>
            <a:ext cx="522792" cy="4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61C001-5986-4E1B-98E1-68EE9022DBC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6080760" y="2750530"/>
            <a:ext cx="366020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669EAB3-1058-436D-9514-242E248CDB39}"/>
              </a:ext>
            </a:extLst>
          </p:cNvPr>
          <p:cNvSpPr/>
          <p:nvPr/>
        </p:nvSpPr>
        <p:spPr>
          <a:xfrm>
            <a:off x="6564802" y="3564372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D: 1</a:t>
            </a:r>
            <a:endParaRPr lang="id-ID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0760AE-C8A7-4988-9B31-BF8F05900608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6698807" y="2812518"/>
            <a:ext cx="222415" cy="75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5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1D2629B-9F29-458E-AF1E-C45A5FF7E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246865"/>
              </p:ext>
            </p:extLst>
          </p:nvPr>
        </p:nvGraphicFramePr>
        <p:xfrm>
          <a:off x="646346" y="1881894"/>
          <a:ext cx="3778169" cy="42115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585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3272700969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Ordered Frequent Items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3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B,C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B,C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7428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725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382062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655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62B2556-ABEE-496A-9CCA-AB313654724F}"/>
              </a:ext>
            </a:extLst>
          </p:cNvPr>
          <p:cNvSpPr/>
          <p:nvPr/>
        </p:nvSpPr>
        <p:spPr>
          <a:xfrm>
            <a:off x="7411067" y="1754320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Root</a:t>
            </a:r>
            <a:endParaRPr lang="id-ID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6AA87D-FE27-4474-B08C-35FE85A273C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698807" y="2115611"/>
            <a:ext cx="816653" cy="27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5C1A142-D01F-4A5E-A2F3-CD413CA5F0B5}"/>
              </a:ext>
            </a:extLst>
          </p:cNvPr>
          <p:cNvSpPr/>
          <p:nvPr/>
        </p:nvSpPr>
        <p:spPr>
          <a:xfrm>
            <a:off x="6342387" y="2389239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B : 3</a:t>
            </a:r>
            <a:endParaRPr lang="id-ID" sz="12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6F80E-F260-4ECA-80E8-6797FD01CC2B}"/>
              </a:ext>
            </a:extLst>
          </p:cNvPr>
          <p:cNvSpPr/>
          <p:nvPr/>
        </p:nvSpPr>
        <p:spPr>
          <a:xfrm>
            <a:off x="5724340" y="3024157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A : 1</a:t>
            </a:r>
            <a:endParaRPr lang="id-ID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7B9F19-BB87-4603-8AC3-C2D0122AA03A}"/>
              </a:ext>
            </a:extLst>
          </p:cNvPr>
          <p:cNvSpPr/>
          <p:nvPr/>
        </p:nvSpPr>
        <p:spPr>
          <a:xfrm>
            <a:off x="4949521" y="3805195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E : 1</a:t>
            </a:r>
            <a:endParaRPr lang="id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3C827-66B5-4524-A509-7961FC318BBF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305941" y="3385448"/>
            <a:ext cx="522792" cy="4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61C001-5986-4E1B-98E1-68EE9022DBC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6080760" y="2750530"/>
            <a:ext cx="366020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669EAB3-1058-436D-9514-242E248CDB39}"/>
              </a:ext>
            </a:extLst>
          </p:cNvPr>
          <p:cNvSpPr/>
          <p:nvPr/>
        </p:nvSpPr>
        <p:spPr>
          <a:xfrm>
            <a:off x="6564802" y="3564372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D: 1</a:t>
            </a:r>
            <a:endParaRPr lang="id-ID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0760AE-C8A7-4988-9B31-BF8F05900608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6698807" y="2812518"/>
            <a:ext cx="222415" cy="75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16E911B-637F-44BC-8824-D32A41E59A8F}"/>
              </a:ext>
            </a:extLst>
          </p:cNvPr>
          <p:cNvSpPr/>
          <p:nvPr/>
        </p:nvSpPr>
        <p:spPr>
          <a:xfrm>
            <a:off x="7328982" y="306483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C : 1</a:t>
            </a:r>
            <a:endParaRPr lang="id-ID" sz="12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BAFD41-61E4-4A71-9120-874819D5D284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6950833" y="2750530"/>
            <a:ext cx="734569" cy="314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1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1D2629B-9F29-458E-AF1E-C45A5FF7E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832067"/>
              </p:ext>
            </p:extLst>
          </p:nvPr>
        </p:nvGraphicFramePr>
        <p:xfrm>
          <a:off x="646346" y="1881894"/>
          <a:ext cx="3778169" cy="42115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585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3272700969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Ordered Frequent Items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4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A,B,D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B,A,D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7428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725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382062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655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62B2556-ABEE-496A-9CCA-AB313654724F}"/>
              </a:ext>
            </a:extLst>
          </p:cNvPr>
          <p:cNvSpPr/>
          <p:nvPr/>
        </p:nvSpPr>
        <p:spPr>
          <a:xfrm>
            <a:off x="7411067" y="1754320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Root</a:t>
            </a:r>
            <a:endParaRPr lang="id-ID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6AA87D-FE27-4474-B08C-35FE85A273C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698807" y="2115611"/>
            <a:ext cx="816653" cy="27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5C1A142-D01F-4A5E-A2F3-CD413CA5F0B5}"/>
              </a:ext>
            </a:extLst>
          </p:cNvPr>
          <p:cNvSpPr/>
          <p:nvPr/>
        </p:nvSpPr>
        <p:spPr>
          <a:xfrm>
            <a:off x="6342387" y="2389239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B : 4</a:t>
            </a:r>
            <a:endParaRPr lang="id-ID" sz="12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6F80E-F260-4ECA-80E8-6797FD01CC2B}"/>
              </a:ext>
            </a:extLst>
          </p:cNvPr>
          <p:cNvSpPr/>
          <p:nvPr/>
        </p:nvSpPr>
        <p:spPr>
          <a:xfrm>
            <a:off x="5724340" y="3024157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A : 2</a:t>
            </a:r>
            <a:endParaRPr lang="id-ID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7B9F19-BB87-4603-8AC3-C2D0122AA03A}"/>
              </a:ext>
            </a:extLst>
          </p:cNvPr>
          <p:cNvSpPr/>
          <p:nvPr/>
        </p:nvSpPr>
        <p:spPr>
          <a:xfrm>
            <a:off x="4949521" y="3805195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E : 1</a:t>
            </a:r>
            <a:endParaRPr lang="id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3C827-66B5-4524-A509-7961FC318BBF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305941" y="3385448"/>
            <a:ext cx="522792" cy="4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61C001-5986-4E1B-98E1-68EE9022DBC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6080760" y="2750530"/>
            <a:ext cx="366020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669EAB3-1058-436D-9514-242E248CDB39}"/>
              </a:ext>
            </a:extLst>
          </p:cNvPr>
          <p:cNvSpPr/>
          <p:nvPr/>
        </p:nvSpPr>
        <p:spPr>
          <a:xfrm>
            <a:off x="6564802" y="3564372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D: 1</a:t>
            </a:r>
            <a:endParaRPr lang="id-ID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0760AE-C8A7-4988-9B31-BF8F05900608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6698807" y="2812518"/>
            <a:ext cx="222415" cy="75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16E911B-637F-44BC-8824-D32A41E59A8F}"/>
              </a:ext>
            </a:extLst>
          </p:cNvPr>
          <p:cNvSpPr/>
          <p:nvPr/>
        </p:nvSpPr>
        <p:spPr>
          <a:xfrm>
            <a:off x="7328982" y="306483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 : 1</a:t>
            </a:r>
            <a:endParaRPr lang="id-ID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BAFD41-61E4-4A71-9120-874819D5D284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6950833" y="2750530"/>
            <a:ext cx="734569" cy="314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078542A-7A4D-419D-8B84-7A3E7314C9D7}"/>
              </a:ext>
            </a:extLst>
          </p:cNvPr>
          <p:cNvSpPr/>
          <p:nvPr/>
        </p:nvSpPr>
        <p:spPr>
          <a:xfrm>
            <a:off x="5745560" y="404548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D : 1</a:t>
            </a:r>
            <a:endParaRPr lang="id-ID" sz="12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6AA1AB-543B-4325-9ACF-9EBBF2884179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6080760" y="3447436"/>
            <a:ext cx="21220" cy="598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3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1D2629B-9F29-458E-AF1E-C45A5FF7E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981960"/>
              </p:ext>
            </p:extLst>
          </p:nvPr>
        </p:nvGraphicFramePr>
        <p:xfrm>
          <a:off x="646346" y="1881894"/>
          <a:ext cx="3778169" cy="42115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585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3272700969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Ordered Frequent Items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5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A,C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A,C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7428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725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382062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655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62B2556-ABEE-496A-9CCA-AB313654724F}"/>
              </a:ext>
            </a:extLst>
          </p:cNvPr>
          <p:cNvSpPr/>
          <p:nvPr/>
        </p:nvSpPr>
        <p:spPr>
          <a:xfrm>
            <a:off x="7411067" y="1754320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Root</a:t>
            </a:r>
            <a:endParaRPr lang="id-ID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6AA87D-FE27-4474-B08C-35FE85A273C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698807" y="2115611"/>
            <a:ext cx="816653" cy="27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5C1A142-D01F-4A5E-A2F3-CD413CA5F0B5}"/>
              </a:ext>
            </a:extLst>
          </p:cNvPr>
          <p:cNvSpPr/>
          <p:nvPr/>
        </p:nvSpPr>
        <p:spPr>
          <a:xfrm>
            <a:off x="6342387" y="2389239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B : 4</a:t>
            </a:r>
            <a:endParaRPr lang="id-ID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6F80E-F260-4ECA-80E8-6797FD01CC2B}"/>
              </a:ext>
            </a:extLst>
          </p:cNvPr>
          <p:cNvSpPr/>
          <p:nvPr/>
        </p:nvSpPr>
        <p:spPr>
          <a:xfrm>
            <a:off x="5724340" y="3024157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A : 2</a:t>
            </a:r>
            <a:endParaRPr lang="id-ID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7B9F19-BB87-4603-8AC3-C2D0122AA03A}"/>
              </a:ext>
            </a:extLst>
          </p:cNvPr>
          <p:cNvSpPr/>
          <p:nvPr/>
        </p:nvSpPr>
        <p:spPr>
          <a:xfrm>
            <a:off x="4949521" y="3805195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E : 1</a:t>
            </a:r>
            <a:endParaRPr lang="id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3C827-66B5-4524-A509-7961FC318BBF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305941" y="3385448"/>
            <a:ext cx="522792" cy="4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61C001-5986-4E1B-98E1-68EE9022DBC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6080760" y="2750530"/>
            <a:ext cx="366020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669EAB3-1058-436D-9514-242E248CDB39}"/>
              </a:ext>
            </a:extLst>
          </p:cNvPr>
          <p:cNvSpPr/>
          <p:nvPr/>
        </p:nvSpPr>
        <p:spPr>
          <a:xfrm>
            <a:off x="6564802" y="3564372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D: 1</a:t>
            </a:r>
            <a:endParaRPr lang="id-ID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0760AE-C8A7-4988-9B31-BF8F05900608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6698807" y="2812518"/>
            <a:ext cx="222415" cy="75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16E911B-637F-44BC-8824-D32A41E59A8F}"/>
              </a:ext>
            </a:extLst>
          </p:cNvPr>
          <p:cNvSpPr/>
          <p:nvPr/>
        </p:nvSpPr>
        <p:spPr>
          <a:xfrm>
            <a:off x="7328982" y="306483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 : 1</a:t>
            </a:r>
            <a:endParaRPr lang="id-ID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BAFD41-61E4-4A71-9120-874819D5D284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6950833" y="2750530"/>
            <a:ext cx="734569" cy="314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078542A-7A4D-419D-8B84-7A3E7314C9D7}"/>
              </a:ext>
            </a:extLst>
          </p:cNvPr>
          <p:cNvSpPr/>
          <p:nvPr/>
        </p:nvSpPr>
        <p:spPr>
          <a:xfrm>
            <a:off x="5745560" y="404548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 : 1</a:t>
            </a:r>
            <a:endParaRPr lang="id-ID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6AA1AB-543B-4325-9ACF-9EBBF2884179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6080760" y="3447436"/>
            <a:ext cx="21220" cy="598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004D8F-10D3-4E2F-BB84-9AE61A107B3F}"/>
              </a:ext>
            </a:extLst>
          </p:cNvPr>
          <p:cNvCxnSpPr>
            <a:cxnSpLocks/>
            <a:stCxn id="9" idx="5"/>
            <a:endCxn id="23" idx="0"/>
          </p:cNvCxnSpPr>
          <p:nvPr/>
        </p:nvCxnSpPr>
        <p:spPr>
          <a:xfrm>
            <a:off x="8019513" y="2115611"/>
            <a:ext cx="935904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ED1A6C0-DA1F-4120-971B-A9D641D56B5C}"/>
              </a:ext>
            </a:extLst>
          </p:cNvPr>
          <p:cNvSpPr/>
          <p:nvPr/>
        </p:nvSpPr>
        <p:spPr>
          <a:xfrm>
            <a:off x="8598997" y="2389238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A : 1</a:t>
            </a:r>
            <a:endParaRPr lang="id-ID" sz="12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9D1A0-48B1-41A5-A79F-63C67DF459CA}"/>
              </a:ext>
            </a:extLst>
          </p:cNvPr>
          <p:cNvSpPr/>
          <p:nvPr/>
        </p:nvSpPr>
        <p:spPr>
          <a:xfrm>
            <a:off x="9311836" y="314109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C : 1</a:t>
            </a:r>
            <a:endParaRPr lang="id-ID" sz="12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B0A81-2A49-449A-AC4D-91ADCEDE5EE1}"/>
              </a:ext>
            </a:extLst>
          </p:cNvPr>
          <p:cNvCxnSpPr>
            <a:cxnSpLocks/>
            <a:stCxn id="23" idx="4"/>
            <a:endCxn id="4" idx="0"/>
          </p:cNvCxnSpPr>
          <p:nvPr/>
        </p:nvCxnSpPr>
        <p:spPr>
          <a:xfrm>
            <a:off x="8955417" y="2812517"/>
            <a:ext cx="712839" cy="328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3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1D2629B-9F29-458E-AF1E-C45A5FF7E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251050"/>
              </p:ext>
            </p:extLst>
          </p:nvPr>
        </p:nvGraphicFramePr>
        <p:xfrm>
          <a:off x="646346" y="1881894"/>
          <a:ext cx="3778169" cy="42115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585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3272700969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Ordered Frequent Items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6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B,C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B,C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7428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725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382062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655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62B2556-ABEE-496A-9CCA-AB313654724F}"/>
              </a:ext>
            </a:extLst>
          </p:cNvPr>
          <p:cNvSpPr/>
          <p:nvPr/>
        </p:nvSpPr>
        <p:spPr>
          <a:xfrm>
            <a:off x="7411067" y="1754320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Root</a:t>
            </a:r>
            <a:endParaRPr lang="id-ID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6AA87D-FE27-4474-B08C-35FE85A273C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698807" y="2115611"/>
            <a:ext cx="816653" cy="27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5C1A142-D01F-4A5E-A2F3-CD413CA5F0B5}"/>
              </a:ext>
            </a:extLst>
          </p:cNvPr>
          <p:cNvSpPr/>
          <p:nvPr/>
        </p:nvSpPr>
        <p:spPr>
          <a:xfrm>
            <a:off x="6342387" y="2389239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B : 5</a:t>
            </a:r>
            <a:endParaRPr lang="id-ID" sz="12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6F80E-F260-4ECA-80E8-6797FD01CC2B}"/>
              </a:ext>
            </a:extLst>
          </p:cNvPr>
          <p:cNvSpPr/>
          <p:nvPr/>
        </p:nvSpPr>
        <p:spPr>
          <a:xfrm>
            <a:off x="5724340" y="3024157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A : 2</a:t>
            </a:r>
            <a:endParaRPr lang="id-ID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7B9F19-BB87-4603-8AC3-C2D0122AA03A}"/>
              </a:ext>
            </a:extLst>
          </p:cNvPr>
          <p:cNvSpPr/>
          <p:nvPr/>
        </p:nvSpPr>
        <p:spPr>
          <a:xfrm>
            <a:off x="4949521" y="3805195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E : 1</a:t>
            </a:r>
            <a:endParaRPr lang="id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3C827-66B5-4524-A509-7961FC318BBF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305941" y="3385448"/>
            <a:ext cx="522792" cy="4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61C001-5986-4E1B-98E1-68EE9022DBC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6080760" y="2750530"/>
            <a:ext cx="366020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669EAB3-1058-436D-9514-242E248CDB39}"/>
              </a:ext>
            </a:extLst>
          </p:cNvPr>
          <p:cNvSpPr/>
          <p:nvPr/>
        </p:nvSpPr>
        <p:spPr>
          <a:xfrm>
            <a:off x="6564802" y="3564372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D: 1</a:t>
            </a:r>
            <a:endParaRPr lang="id-ID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0760AE-C8A7-4988-9B31-BF8F05900608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6698807" y="2812518"/>
            <a:ext cx="222415" cy="75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16E911B-637F-44BC-8824-D32A41E59A8F}"/>
              </a:ext>
            </a:extLst>
          </p:cNvPr>
          <p:cNvSpPr/>
          <p:nvPr/>
        </p:nvSpPr>
        <p:spPr>
          <a:xfrm>
            <a:off x="7328982" y="306483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C : 2</a:t>
            </a:r>
            <a:endParaRPr lang="id-ID" sz="12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BAFD41-61E4-4A71-9120-874819D5D284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6950833" y="2750530"/>
            <a:ext cx="734569" cy="314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078542A-7A4D-419D-8B84-7A3E7314C9D7}"/>
              </a:ext>
            </a:extLst>
          </p:cNvPr>
          <p:cNvSpPr/>
          <p:nvPr/>
        </p:nvSpPr>
        <p:spPr>
          <a:xfrm>
            <a:off x="5745560" y="404548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 : 1</a:t>
            </a:r>
            <a:endParaRPr lang="id-ID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6AA1AB-543B-4325-9ACF-9EBBF2884179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6080760" y="3447436"/>
            <a:ext cx="21220" cy="598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004D8F-10D3-4E2F-BB84-9AE61A107B3F}"/>
              </a:ext>
            </a:extLst>
          </p:cNvPr>
          <p:cNvCxnSpPr>
            <a:cxnSpLocks/>
            <a:stCxn id="9" idx="5"/>
            <a:endCxn id="23" idx="0"/>
          </p:cNvCxnSpPr>
          <p:nvPr/>
        </p:nvCxnSpPr>
        <p:spPr>
          <a:xfrm>
            <a:off x="8019513" y="2115611"/>
            <a:ext cx="935904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ED1A6C0-DA1F-4120-971B-A9D641D56B5C}"/>
              </a:ext>
            </a:extLst>
          </p:cNvPr>
          <p:cNvSpPr/>
          <p:nvPr/>
        </p:nvSpPr>
        <p:spPr>
          <a:xfrm>
            <a:off x="8598997" y="2389238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A : 1</a:t>
            </a:r>
            <a:endParaRPr lang="id-ID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9D1A0-48B1-41A5-A79F-63C67DF459CA}"/>
              </a:ext>
            </a:extLst>
          </p:cNvPr>
          <p:cNvSpPr/>
          <p:nvPr/>
        </p:nvSpPr>
        <p:spPr>
          <a:xfrm>
            <a:off x="9311836" y="314109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 : 1</a:t>
            </a:r>
            <a:endParaRPr lang="id-ID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B0A81-2A49-449A-AC4D-91ADCEDE5EE1}"/>
              </a:ext>
            </a:extLst>
          </p:cNvPr>
          <p:cNvCxnSpPr>
            <a:cxnSpLocks/>
            <a:stCxn id="23" idx="4"/>
            <a:endCxn id="4" idx="0"/>
          </p:cNvCxnSpPr>
          <p:nvPr/>
        </p:nvCxnSpPr>
        <p:spPr>
          <a:xfrm>
            <a:off x="8955417" y="2812517"/>
            <a:ext cx="712839" cy="328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1D2629B-9F29-458E-AF1E-C45A5FF7E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584848"/>
              </p:ext>
            </p:extLst>
          </p:nvPr>
        </p:nvGraphicFramePr>
        <p:xfrm>
          <a:off x="646346" y="1881894"/>
          <a:ext cx="3778169" cy="42115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585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3272700969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Ordered Frequent Items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7428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7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A,C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A,C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725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382062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655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62B2556-ABEE-496A-9CCA-AB313654724F}"/>
              </a:ext>
            </a:extLst>
          </p:cNvPr>
          <p:cNvSpPr/>
          <p:nvPr/>
        </p:nvSpPr>
        <p:spPr>
          <a:xfrm>
            <a:off x="7411067" y="1754320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Root</a:t>
            </a:r>
            <a:endParaRPr lang="id-ID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6AA87D-FE27-4474-B08C-35FE85A273C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698807" y="2115611"/>
            <a:ext cx="816653" cy="27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5C1A142-D01F-4A5E-A2F3-CD413CA5F0B5}"/>
              </a:ext>
            </a:extLst>
          </p:cNvPr>
          <p:cNvSpPr/>
          <p:nvPr/>
        </p:nvSpPr>
        <p:spPr>
          <a:xfrm>
            <a:off x="6342387" y="2389239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B : 5</a:t>
            </a:r>
            <a:endParaRPr lang="id-ID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6F80E-F260-4ECA-80E8-6797FD01CC2B}"/>
              </a:ext>
            </a:extLst>
          </p:cNvPr>
          <p:cNvSpPr/>
          <p:nvPr/>
        </p:nvSpPr>
        <p:spPr>
          <a:xfrm>
            <a:off x="5724340" y="3024157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A : 2</a:t>
            </a:r>
            <a:endParaRPr lang="id-ID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7B9F19-BB87-4603-8AC3-C2D0122AA03A}"/>
              </a:ext>
            </a:extLst>
          </p:cNvPr>
          <p:cNvSpPr/>
          <p:nvPr/>
        </p:nvSpPr>
        <p:spPr>
          <a:xfrm>
            <a:off x="4949521" y="3805195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E : 1</a:t>
            </a:r>
            <a:endParaRPr lang="id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3C827-66B5-4524-A509-7961FC318BBF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305941" y="3385448"/>
            <a:ext cx="522792" cy="4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61C001-5986-4E1B-98E1-68EE9022DBC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6080760" y="2750530"/>
            <a:ext cx="366020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669EAB3-1058-436D-9514-242E248CDB39}"/>
              </a:ext>
            </a:extLst>
          </p:cNvPr>
          <p:cNvSpPr/>
          <p:nvPr/>
        </p:nvSpPr>
        <p:spPr>
          <a:xfrm>
            <a:off x="6564802" y="3564372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D: 1</a:t>
            </a:r>
            <a:endParaRPr lang="id-ID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0760AE-C8A7-4988-9B31-BF8F05900608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6698807" y="2812518"/>
            <a:ext cx="222415" cy="75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16E911B-637F-44BC-8824-D32A41E59A8F}"/>
              </a:ext>
            </a:extLst>
          </p:cNvPr>
          <p:cNvSpPr/>
          <p:nvPr/>
        </p:nvSpPr>
        <p:spPr>
          <a:xfrm>
            <a:off x="7328982" y="306483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 : 2</a:t>
            </a:r>
            <a:endParaRPr lang="id-ID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BAFD41-61E4-4A71-9120-874819D5D284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6950833" y="2750530"/>
            <a:ext cx="734569" cy="314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078542A-7A4D-419D-8B84-7A3E7314C9D7}"/>
              </a:ext>
            </a:extLst>
          </p:cNvPr>
          <p:cNvSpPr/>
          <p:nvPr/>
        </p:nvSpPr>
        <p:spPr>
          <a:xfrm>
            <a:off x="5745560" y="404548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 : 1</a:t>
            </a:r>
            <a:endParaRPr lang="id-ID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6AA1AB-543B-4325-9ACF-9EBBF2884179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6080760" y="3447436"/>
            <a:ext cx="21220" cy="598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004D8F-10D3-4E2F-BB84-9AE61A107B3F}"/>
              </a:ext>
            </a:extLst>
          </p:cNvPr>
          <p:cNvCxnSpPr>
            <a:cxnSpLocks/>
            <a:stCxn id="9" idx="5"/>
            <a:endCxn id="23" idx="0"/>
          </p:cNvCxnSpPr>
          <p:nvPr/>
        </p:nvCxnSpPr>
        <p:spPr>
          <a:xfrm>
            <a:off x="8019513" y="2115611"/>
            <a:ext cx="935904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ED1A6C0-DA1F-4120-971B-A9D641D56B5C}"/>
              </a:ext>
            </a:extLst>
          </p:cNvPr>
          <p:cNvSpPr/>
          <p:nvPr/>
        </p:nvSpPr>
        <p:spPr>
          <a:xfrm>
            <a:off x="8598997" y="2389238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A : 2</a:t>
            </a:r>
            <a:endParaRPr lang="id-ID" sz="12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9D1A0-48B1-41A5-A79F-63C67DF459CA}"/>
              </a:ext>
            </a:extLst>
          </p:cNvPr>
          <p:cNvSpPr/>
          <p:nvPr/>
        </p:nvSpPr>
        <p:spPr>
          <a:xfrm>
            <a:off x="9311836" y="314109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C : 2</a:t>
            </a:r>
            <a:endParaRPr lang="id-ID" sz="12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B0A81-2A49-449A-AC4D-91ADCEDE5EE1}"/>
              </a:ext>
            </a:extLst>
          </p:cNvPr>
          <p:cNvCxnSpPr>
            <a:cxnSpLocks/>
            <a:stCxn id="23" idx="4"/>
            <a:endCxn id="4" idx="0"/>
          </p:cNvCxnSpPr>
          <p:nvPr/>
        </p:nvCxnSpPr>
        <p:spPr>
          <a:xfrm>
            <a:off x="8955417" y="2812517"/>
            <a:ext cx="712839" cy="328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8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1D2629B-9F29-458E-AF1E-C45A5FF7E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12597"/>
              </p:ext>
            </p:extLst>
          </p:nvPr>
        </p:nvGraphicFramePr>
        <p:xfrm>
          <a:off x="646346" y="1881894"/>
          <a:ext cx="3778169" cy="42115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585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3272700969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Ordered Frequent Items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7428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725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8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A,B,C,E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B,A,C,E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382062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9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655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62B2556-ABEE-496A-9CCA-AB313654724F}"/>
              </a:ext>
            </a:extLst>
          </p:cNvPr>
          <p:cNvSpPr/>
          <p:nvPr/>
        </p:nvSpPr>
        <p:spPr>
          <a:xfrm>
            <a:off x="7411067" y="1754320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Root</a:t>
            </a:r>
            <a:endParaRPr lang="id-ID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6AA87D-FE27-4474-B08C-35FE85A273C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698807" y="2115611"/>
            <a:ext cx="816653" cy="27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5C1A142-D01F-4A5E-A2F3-CD413CA5F0B5}"/>
              </a:ext>
            </a:extLst>
          </p:cNvPr>
          <p:cNvSpPr/>
          <p:nvPr/>
        </p:nvSpPr>
        <p:spPr>
          <a:xfrm>
            <a:off x="6342387" y="2389239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B : 6</a:t>
            </a:r>
            <a:endParaRPr lang="id-ID" sz="12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6F80E-F260-4ECA-80E8-6797FD01CC2B}"/>
              </a:ext>
            </a:extLst>
          </p:cNvPr>
          <p:cNvSpPr/>
          <p:nvPr/>
        </p:nvSpPr>
        <p:spPr>
          <a:xfrm>
            <a:off x="5724340" y="3024157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A : 3</a:t>
            </a:r>
            <a:endParaRPr lang="id-ID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7B9F19-BB87-4603-8AC3-C2D0122AA03A}"/>
              </a:ext>
            </a:extLst>
          </p:cNvPr>
          <p:cNvSpPr/>
          <p:nvPr/>
        </p:nvSpPr>
        <p:spPr>
          <a:xfrm>
            <a:off x="4949521" y="3805195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E : 1</a:t>
            </a:r>
            <a:endParaRPr lang="id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3C827-66B5-4524-A509-7961FC318BBF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305941" y="3385448"/>
            <a:ext cx="522792" cy="4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61C001-5986-4E1B-98E1-68EE9022DBC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6080760" y="2750530"/>
            <a:ext cx="366020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669EAB3-1058-436D-9514-242E248CDB39}"/>
              </a:ext>
            </a:extLst>
          </p:cNvPr>
          <p:cNvSpPr/>
          <p:nvPr/>
        </p:nvSpPr>
        <p:spPr>
          <a:xfrm>
            <a:off x="6564802" y="3564372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D: 1</a:t>
            </a:r>
            <a:endParaRPr lang="id-ID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0760AE-C8A7-4988-9B31-BF8F05900608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6698807" y="2812518"/>
            <a:ext cx="222415" cy="75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16E911B-637F-44BC-8824-D32A41E59A8F}"/>
              </a:ext>
            </a:extLst>
          </p:cNvPr>
          <p:cNvSpPr/>
          <p:nvPr/>
        </p:nvSpPr>
        <p:spPr>
          <a:xfrm>
            <a:off x="7328982" y="306483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 : 2</a:t>
            </a:r>
            <a:endParaRPr lang="id-ID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BAFD41-61E4-4A71-9120-874819D5D284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6950833" y="2750530"/>
            <a:ext cx="734569" cy="314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078542A-7A4D-419D-8B84-7A3E7314C9D7}"/>
              </a:ext>
            </a:extLst>
          </p:cNvPr>
          <p:cNvSpPr/>
          <p:nvPr/>
        </p:nvSpPr>
        <p:spPr>
          <a:xfrm>
            <a:off x="5745560" y="404548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 : 1</a:t>
            </a:r>
            <a:endParaRPr lang="id-ID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6AA1AB-543B-4325-9ACF-9EBBF2884179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6080760" y="3447436"/>
            <a:ext cx="21220" cy="598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004D8F-10D3-4E2F-BB84-9AE61A107B3F}"/>
              </a:ext>
            </a:extLst>
          </p:cNvPr>
          <p:cNvCxnSpPr>
            <a:cxnSpLocks/>
            <a:stCxn id="9" idx="5"/>
            <a:endCxn id="23" idx="0"/>
          </p:cNvCxnSpPr>
          <p:nvPr/>
        </p:nvCxnSpPr>
        <p:spPr>
          <a:xfrm>
            <a:off x="8019513" y="2115611"/>
            <a:ext cx="935904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ED1A6C0-DA1F-4120-971B-A9D641D56B5C}"/>
              </a:ext>
            </a:extLst>
          </p:cNvPr>
          <p:cNvSpPr/>
          <p:nvPr/>
        </p:nvSpPr>
        <p:spPr>
          <a:xfrm>
            <a:off x="8598997" y="2389238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A : 2</a:t>
            </a:r>
            <a:endParaRPr lang="id-ID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9D1A0-48B1-41A5-A79F-63C67DF459CA}"/>
              </a:ext>
            </a:extLst>
          </p:cNvPr>
          <p:cNvSpPr/>
          <p:nvPr/>
        </p:nvSpPr>
        <p:spPr>
          <a:xfrm>
            <a:off x="9311836" y="314109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 : 2</a:t>
            </a:r>
            <a:endParaRPr lang="id-ID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B0A81-2A49-449A-AC4D-91ADCEDE5EE1}"/>
              </a:ext>
            </a:extLst>
          </p:cNvPr>
          <p:cNvCxnSpPr>
            <a:cxnSpLocks/>
            <a:stCxn id="23" idx="4"/>
            <a:endCxn id="4" idx="0"/>
          </p:cNvCxnSpPr>
          <p:nvPr/>
        </p:nvCxnSpPr>
        <p:spPr>
          <a:xfrm>
            <a:off x="8955417" y="2812517"/>
            <a:ext cx="712839" cy="328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E42F96E-A259-492F-A168-D7BB29C75C98}"/>
              </a:ext>
            </a:extLst>
          </p:cNvPr>
          <p:cNvSpPr/>
          <p:nvPr/>
        </p:nvSpPr>
        <p:spPr>
          <a:xfrm>
            <a:off x="6394294" y="4574212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C : 1</a:t>
            </a:r>
            <a:endParaRPr lang="id-ID" sz="12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5D727-7242-410A-8FCC-4DF7699B5DD1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6332786" y="3385448"/>
            <a:ext cx="417928" cy="118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13D09E2-14E0-4C48-A3D8-D0581698E1E3}"/>
              </a:ext>
            </a:extLst>
          </p:cNvPr>
          <p:cNvSpPr/>
          <p:nvPr/>
        </p:nvSpPr>
        <p:spPr>
          <a:xfrm>
            <a:off x="6386400" y="5379200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E : 1</a:t>
            </a:r>
            <a:endParaRPr lang="id-ID" sz="12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AB904A-DB55-4A2F-9B88-42EA8E06DAA0}"/>
              </a:ext>
            </a:extLst>
          </p:cNvPr>
          <p:cNvCxnSpPr>
            <a:cxnSpLocks/>
            <a:stCxn id="24" idx="4"/>
            <a:endCxn id="29" idx="0"/>
          </p:cNvCxnSpPr>
          <p:nvPr/>
        </p:nvCxnSpPr>
        <p:spPr>
          <a:xfrm flipH="1">
            <a:off x="6742820" y="4997491"/>
            <a:ext cx="7894" cy="381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9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9ADD-2C26-4B6E-9310-64E3090B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Association Rule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14D4-0CE9-4230-86F9-7608DAC7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4000" dirty="0" err="1"/>
              <a:t>Mencari</a:t>
            </a:r>
            <a:r>
              <a:rPr lang="en-ID" sz="4000" dirty="0"/>
              <a:t> </a:t>
            </a:r>
            <a:r>
              <a:rPr lang="en-ID" sz="4000" dirty="0" err="1"/>
              <a:t>keterkaitan</a:t>
            </a:r>
            <a:r>
              <a:rPr lang="en-ID" sz="4000" dirty="0"/>
              <a:t> / </a:t>
            </a:r>
            <a:r>
              <a:rPr lang="en-ID" sz="4000" dirty="0" err="1"/>
              <a:t>hubungan</a:t>
            </a:r>
            <a:r>
              <a:rPr lang="en-ID" sz="4000" dirty="0"/>
              <a:t> </a:t>
            </a:r>
            <a:r>
              <a:rPr lang="en-ID" sz="4000" dirty="0" err="1"/>
              <a:t>antar</a:t>
            </a:r>
            <a:r>
              <a:rPr lang="en-ID" sz="4000" dirty="0"/>
              <a:t> data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93899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1D2629B-9F29-458E-AF1E-C45A5FF7E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455001"/>
              </p:ext>
            </p:extLst>
          </p:nvPr>
        </p:nvGraphicFramePr>
        <p:xfrm>
          <a:off x="646346" y="1881894"/>
          <a:ext cx="3778169" cy="421151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1585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  <a:gridCol w="1388292">
                  <a:extLst>
                    <a:ext uri="{9D8B030D-6E8A-4147-A177-3AD203B41FA5}">
                      <a16:colId xmlns:a16="http://schemas.microsoft.com/office/drawing/2014/main" val="3272700969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Ordered Frequent Items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4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53974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5874286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A,C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46725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8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A,B,C,E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B,A,C,E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382062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9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A,B,C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b="1" dirty="0"/>
                        <a:t>B,A,C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655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62B2556-ABEE-496A-9CCA-AB313654724F}"/>
              </a:ext>
            </a:extLst>
          </p:cNvPr>
          <p:cNvSpPr/>
          <p:nvPr/>
        </p:nvSpPr>
        <p:spPr>
          <a:xfrm>
            <a:off x="7411067" y="1754320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Root</a:t>
            </a:r>
            <a:endParaRPr lang="id-ID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6AA87D-FE27-4474-B08C-35FE85A273CD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698807" y="2115611"/>
            <a:ext cx="816653" cy="27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5C1A142-D01F-4A5E-A2F3-CD413CA5F0B5}"/>
              </a:ext>
            </a:extLst>
          </p:cNvPr>
          <p:cNvSpPr/>
          <p:nvPr/>
        </p:nvSpPr>
        <p:spPr>
          <a:xfrm>
            <a:off x="6342387" y="2389239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B : 7</a:t>
            </a:r>
            <a:endParaRPr lang="id-ID" sz="12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6F80E-F260-4ECA-80E8-6797FD01CC2B}"/>
              </a:ext>
            </a:extLst>
          </p:cNvPr>
          <p:cNvSpPr/>
          <p:nvPr/>
        </p:nvSpPr>
        <p:spPr>
          <a:xfrm>
            <a:off x="5724340" y="3024157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A : 4</a:t>
            </a:r>
            <a:endParaRPr lang="id-ID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7B9F19-BB87-4603-8AC3-C2D0122AA03A}"/>
              </a:ext>
            </a:extLst>
          </p:cNvPr>
          <p:cNvSpPr/>
          <p:nvPr/>
        </p:nvSpPr>
        <p:spPr>
          <a:xfrm>
            <a:off x="4949521" y="3805195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E : 1</a:t>
            </a:r>
            <a:endParaRPr lang="id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3C827-66B5-4524-A509-7961FC318BBF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H="1">
            <a:off x="5305941" y="3385448"/>
            <a:ext cx="522792" cy="4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61C001-5986-4E1B-98E1-68EE9022DBCA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6080760" y="2750530"/>
            <a:ext cx="366020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669EAB3-1058-436D-9514-242E248CDB39}"/>
              </a:ext>
            </a:extLst>
          </p:cNvPr>
          <p:cNvSpPr/>
          <p:nvPr/>
        </p:nvSpPr>
        <p:spPr>
          <a:xfrm>
            <a:off x="6564802" y="3564372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D: 1</a:t>
            </a:r>
            <a:endParaRPr lang="id-ID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0760AE-C8A7-4988-9B31-BF8F05900608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6698807" y="2812518"/>
            <a:ext cx="222415" cy="75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16E911B-637F-44BC-8824-D32A41E59A8F}"/>
              </a:ext>
            </a:extLst>
          </p:cNvPr>
          <p:cNvSpPr/>
          <p:nvPr/>
        </p:nvSpPr>
        <p:spPr>
          <a:xfrm>
            <a:off x="7328982" y="306483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 : 2</a:t>
            </a:r>
            <a:endParaRPr lang="id-ID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BAFD41-61E4-4A71-9120-874819D5D284}"/>
              </a:ext>
            </a:extLst>
          </p:cNvPr>
          <p:cNvCxnSpPr>
            <a:cxnSpLocks/>
            <a:stCxn id="13" idx="5"/>
            <a:endCxn id="14" idx="0"/>
          </p:cNvCxnSpPr>
          <p:nvPr/>
        </p:nvCxnSpPr>
        <p:spPr>
          <a:xfrm>
            <a:off x="6950833" y="2750530"/>
            <a:ext cx="734569" cy="314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078542A-7A4D-419D-8B84-7A3E7314C9D7}"/>
              </a:ext>
            </a:extLst>
          </p:cNvPr>
          <p:cNvSpPr/>
          <p:nvPr/>
        </p:nvSpPr>
        <p:spPr>
          <a:xfrm>
            <a:off x="5745560" y="404548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D : 1</a:t>
            </a:r>
            <a:endParaRPr lang="id-ID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6AA1AB-543B-4325-9ACF-9EBBF2884179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6080760" y="3447436"/>
            <a:ext cx="21220" cy="598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004D8F-10D3-4E2F-BB84-9AE61A107B3F}"/>
              </a:ext>
            </a:extLst>
          </p:cNvPr>
          <p:cNvCxnSpPr>
            <a:cxnSpLocks/>
            <a:stCxn id="9" idx="5"/>
            <a:endCxn id="23" idx="0"/>
          </p:cNvCxnSpPr>
          <p:nvPr/>
        </p:nvCxnSpPr>
        <p:spPr>
          <a:xfrm>
            <a:off x="8019513" y="2115611"/>
            <a:ext cx="935904" cy="27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ED1A6C0-DA1F-4120-971B-A9D641D56B5C}"/>
              </a:ext>
            </a:extLst>
          </p:cNvPr>
          <p:cNvSpPr/>
          <p:nvPr/>
        </p:nvSpPr>
        <p:spPr>
          <a:xfrm>
            <a:off x="8598997" y="2389238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A : 2</a:t>
            </a:r>
            <a:endParaRPr lang="id-ID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9D1A0-48B1-41A5-A79F-63C67DF459CA}"/>
              </a:ext>
            </a:extLst>
          </p:cNvPr>
          <p:cNvSpPr/>
          <p:nvPr/>
        </p:nvSpPr>
        <p:spPr>
          <a:xfrm>
            <a:off x="9311836" y="3141093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C : 2</a:t>
            </a:r>
            <a:endParaRPr lang="id-ID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B0A81-2A49-449A-AC4D-91ADCEDE5EE1}"/>
              </a:ext>
            </a:extLst>
          </p:cNvPr>
          <p:cNvCxnSpPr>
            <a:cxnSpLocks/>
            <a:stCxn id="23" idx="4"/>
            <a:endCxn id="4" idx="0"/>
          </p:cNvCxnSpPr>
          <p:nvPr/>
        </p:nvCxnSpPr>
        <p:spPr>
          <a:xfrm>
            <a:off x="8955417" y="2812517"/>
            <a:ext cx="712839" cy="328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E42F96E-A259-492F-A168-D7BB29C75C98}"/>
              </a:ext>
            </a:extLst>
          </p:cNvPr>
          <p:cNvSpPr/>
          <p:nvPr/>
        </p:nvSpPr>
        <p:spPr>
          <a:xfrm>
            <a:off x="6394294" y="4574212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b="1" dirty="0"/>
              <a:t>C : 2</a:t>
            </a:r>
            <a:endParaRPr lang="id-ID" sz="12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5D727-7242-410A-8FCC-4DF7699B5DD1}"/>
              </a:ext>
            </a:extLst>
          </p:cNvPr>
          <p:cNvCxnSpPr>
            <a:cxnSpLocks/>
            <a:stCxn id="17" idx="5"/>
            <a:endCxn id="24" idx="0"/>
          </p:cNvCxnSpPr>
          <p:nvPr/>
        </p:nvCxnSpPr>
        <p:spPr>
          <a:xfrm>
            <a:off x="6332786" y="3385448"/>
            <a:ext cx="417928" cy="1188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13D09E2-14E0-4C48-A3D8-D0581698E1E3}"/>
              </a:ext>
            </a:extLst>
          </p:cNvPr>
          <p:cNvSpPr/>
          <p:nvPr/>
        </p:nvSpPr>
        <p:spPr>
          <a:xfrm>
            <a:off x="6386400" y="5379200"/>
            <a:ext cx="712839" cy="4232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200" dirty="0"/>
              <a:t>E : 1</a:t>
            </a:r>
            <a:endParaRPr lang="id-ID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AB904A-DB55-4A2F-9B88-42EA8E06DAA0}"/>
              </a:ext>
            </a:extLst>
          </p:cNvPr>
          <p:cNvCxnSpPr>
            <a:cxnSpLocks/>
            <a:stCxn id="24" idx="4"/>
            <a:endCxn id="29" idx="0"/>
          </p:cNvCxnSpPr>
          <p:nvPr/>
        </p:nvCxnSpPr>
        <p:spPr>
          <a:xfrm flipH="1">
            <a:off x="6742820" y="4997491"/>
            <a:ext cx="7894" cy="381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5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6C1321-C992-4459-BF21-901AACDC9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828837"/>
              </p:ext>
            </p:extLst>
          </p:nvPr>
        </p:nvGraphicFramePr>
        <p:xfrm>
          <a:off x="1044594" y="2422328"/>
          <a:ext cx="9875521" cy="18317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14496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2653675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  <a:gridCol w="2336616">
                  <a:extLst>
                    <a:ext uri="{9D8B030D-6E8A-4147-A177-3AD203B41FA5}">
                      <a16:colId xmlns:a16="http://schemas.microsoft.com/office/drawing/2014/main" val="4041898099"/>
                    </a:ext>
                  </a:extLst>
                </a:gridCol>
                <a:gridCol w="2970734">
                  <a:extLst>
                    <a:ext uri="{9D8B030D-6E8A-4147-A177-3AD203B41FA5}">
                      <a16:colId xmlns:a16="http://schemas.microsoft.com/office/drawing/2014/main" val="2239625849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Conditional Pattern Base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Conditional FP-tree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Frequent Pattern Generated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{{B,A:1},{B,A,C:1}}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{B:2, A:2}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{B,E:2}, {A,E:2}, {A,B,E:2}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{{B,A:1},{B:1}}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{B:2}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{B,D:2}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{{B,A:2},{B:2},{A:2}}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{B:4, A:2}, {A:2}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{B,C:4}, {A,C:4}, {B,A,C:2}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{{B:4}}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{B:4}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{B,A:4}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F9491C-80AB-4606-AA97-8DB9FE90ECA6}"/>
              </a:ext>
            </a:extLst>
          </p:cNvPr>
          <p:cNvSpPr txBox="1"/>
          <p:nvPr/>
        </p:nvSpPr>
        <p:spPr>
          <a:xfrm flipH="1">
            <a:off x="8865254" y="1917290"/>
            <a:ext cx="21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Min_supp_count</a:t>
            </a:r>
            <a:r>
              <a:rPr lang="en-ID" dirty="0"/>
              <a:t> =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2756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5C9-CB3C-4C7F-BDF1-6A7CC958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FP-Tree (Frequent Pattern Tree)</a:t>
            </a:r>
            <a:endParaRPr lang="id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6C1321-C992-4459-BF21-901AACDC98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426281"/>
              </p:ext>
            </p:extLst>
          </p:nvPr>
        </p:nvGraphicFramePr>
        <p:xfrm>
          <a:off x="1044594" y="2422328"/>
          <a:ext cx="4568171" cy="25644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14496">
                  <a:extLst>
                    <a:ext uri="{9D8B030D-6E8A-4147-A177-3AD203B41FA5}">
                      <a16:colId xmlns:a16="http://schemas.microsoft.com/office/drawing/2014/main" val="87993662"/>
                    </a:ext>
                  </a:extLst>
                </a:gridCol>
                <a:gridCol w="2653675">
                  <a:extLst>
                    <a:ext uri="{9D8B030D-6E8A-4147-A177-3AD203B41FA5}">
                      <a16:colId xmlns:a16="http://schemas.microsoft.com/office/drawing/2014/main" val="2828446945"/>
                    </a:ext>
                  </a:extLst>
                </a:gridCol>
              </a:tblGrid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Itemset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Confidence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68618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A </a:t>
                      </a:r>
                      <a:r>
                        <a:rPr lang="en-US" altLang="id-ID" dirty="0">
                          <a:sym typeface="Wingdings" panose="05000000000000000000" pitchFamily="2" charset="2"/>
                        </a:rPr>
                        <a:t> B,E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33,3%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35442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B </a:t>
                      </a:r>
                      <a:r>
                        <a:rPr lang="en-US" altLang="id-ID" dirty="0">
                          <a:sym typeface="Wingdings" panose="05000000000000000000" pitchFamily="2" charset="2"/>
                        </a:rPr>
                        <a:t> A,E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28,6%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42727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1" dirty="0"/>
                        <a:t>E </a:t>
                      </a:r>
                      <a:r>
                        <a:rPr lang="en-US" altLang="id-ID" b="1" dirty="0">
                          <a:sym typeface="Wingdings" panose="05000000000000000000" pitchFamily="2" charset="2"/>
                        </a:rPr>
                        <a:t> A,B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1" dirty="0"/>
                        <a:t>100%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780983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A,B </a:t>
                      </a:r>
                      <a:r>
                        <a:rPr lang="en-US" altLang="id-ID" dirty="0">
                          <a:sym typeface="Wingdings" panose="05000000000000000000" pitchFamily="2" charset="2"/>
                        </a:rPr>
                        <a:t> E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50%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801388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1" dirty="0"/>
                        <a:t>A,E </a:t>
                      </a:r>
                      <a:r>
                        <a:rPr lang="en-US" altLang="id-ID" b="1" dirty="0">
                          <a:sym typeface="Wingdings" panose="05000000000000000000" pitchFamily="2" charset="2"/>
                        </a:rPr>
                        <a:t> B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1" dirty="0"/>
                        <a:t>100%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78127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1" dirty="0"/>
                        <a:t>B,E </a:t>
                      </a:r>
                      <a:r>
                        <a:rPr lang="en-US" altLang="id-ID" b="1" dirty="0">
                          <a:sym typeface="Wingdings" panose="05000000000000000000" pitchFamily="2" charset="2"/>
                        </a:rPr>
                        <a:t> A</a:t>
                      </a:r>
                      <a:endParaRPr lang="id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b="1" dirty="0"/>
                        <a:t>100%</a:t>
                      </a:r>
                      <a:endParaRPr lang="id-ID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194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F9491C-80AB-4606-AA97-8DB9FE90ECA6}"/>
              </a:ext>
            </a:extLst>
          </p:cNvPr>
          <p:cNvSpPr txBox="1"/>
          <p:nvPr/>
        </p:nvSpPr>
        <p:spPr>
          <a:xfrm flipH="1">
            <a:off x="6874220" y="2422328"/>
            <a:ext cx="241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Min Confidence =  60%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3B66C-76EC-4AF8-A51A-E58F100A3328}"/>
              </a:ext>
            </a:extLst>
          </p:cNvPr>
          <p:cNvSpPr txBox="1"/>
          <p:nvPr/>
        </p:nvSpPr>
        <p:spPr>
          <a:xfrm flipH="1">
            <a:off x="1112520" y="1917000"/>
            <a:ext cx="21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 = {A, B, E}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582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9DFE-EED4-48C5-8B45-38957E53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Penerapan</a:t>
            </a:r>
            <a:r>
              <a:rPr lang="en-ID" dirty="0"/>
              <a:t> Association Rule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0927-AEBF-4A98-B171-183204F5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Analisis</a:t>
            </a:r>
            <a:r>
              <a:rPr lang="en-ID" sz="2800" dirty="0"/>
              <a:t> </a:t>
            </a:r>
            <a:r>
              <a:rPr lang="en-ID" sz="2800" dirty="0" err="1"/>
              <a:t>Keranjang</a:t>
            </a:r>
            <a:r>
              <a:rPr lang="en-ID" sz="2800" dirty="0"/>
              <a:t> </a:t>
            </a:r>
            <a:r>
              <a:rPr lang="en-ID" sz="2800" dirty="0" err="1"/>
              <a:t>belanjaan</a:t>
            </a:r>
            <a:endParaRPr lang="en-ID" sz="2800" dirty="0"/>
          </a:p>
          <a:p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Rekomendasi</a:t>
            </a:r>
            <a:r>
              <a:rPr lang="en-ID" sz="2800" dirty="0"/>
              <a:t> </a:t>
            </a:r>
            <a:r>
              <a:rPr lang="en-ID" sz="2800" dirty="0" err="1"/>
              <a:t>Produk</a:t>
            </a:r>
            <a:r>
              <a:rPr lang="en-ID" sz="2800" dirty="0"/>
              <a:t>/</a:t>
            </a:r>
            <a:r>
              <a:rPr lang="en-ID" sz="2800" dirty="0" err="1"/>
              <a:t>Iklan</a:t>
            </a:r>
            <a:endParaRPr lang="en-ID" sz="2800" dirty="0"/>
          </a:p>
          <a:p>
            <a:r>
              <a:rPr lang="en-ID" sz="2800" dirty="0" err="1"/>
              <a:t>Penempatan</a:t>
            </a:r>
            <a:r>
              <a:rPr lang="en-ID" sz="2800" dirty="0"/>
              <a:t> </a:t>
            </a:r>
            <a:r>
              <a:rPr lang="en-ID" sz="2800" dirty="0" err="1"/>
              <a:t>posisi</a:t>
            </a:r>
            <a:r>
              <a:rPr lang="en-ID" sz="2800" dirty="0"/>
              <a:t> </a:t>
            </a:r>
            <a:r>
              <a:rPr lang="en-ID" sz="2800" dirty="0" err="1"/>
              <a:t>produk</a:t>
            </a:r>
            <a:r>
              <a:rPr lang="en-ID" sz="2800" dirty="0"/>
              <a:t> pada supermarket</a:t>
            </a:r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83844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6142-250D-4E55-929D-D3BF836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4562-05DD-4E9B-9EB9-DA700E3C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id-ID" sz="2800" dirty="0" err="1"/>
              <a:t>Misalkan</a:t>
            </a:r>
            <a:r>
              <a:rPr lang="en-US" altLang="id-ID" sz="2800" dirty="0"/>
              <a:t> I={I</a:t>
            </a:r>
            <a:r>
              <a:rPr lang="en-US" altLang="id-ID" sz="2800" baseline="-25000" dirty="0"/>
              <a:t>1</a:t>
            </a:r>
            <a:r>
              <a:rPr lang="en-US" altLang="id-ID" sz="2800" dirty="0"/>
              <a:t>, I</a:t>
            </a:r>
            <a:r>
              <a:rPr lang="en-US" altLang="id-ID" sz="2800" baseline="-25000" dirty="0"/>
              <a:t>2</a:t>
            </a:r>
            <a:r>
              <a:rPr lang="en-US" altLang="id-ID" sz="2800" dirty="0"/>
              <a:t>, …,</a:t>
            </a:r>
            <a:r>
              <a:rPr lang="en-US" altLang="id-ID" sz="2800" dirty="0" err="1"/>
              <a:t>I</a:t>
            </a:r>
            <a:r>
              <a:rPr lang="en-US" altLang="id-ID" sz="2800" baseline="-25000" dirty="0" err="1"/>
              <a:t>m</a:t>
            </a:r>
            <a:r>
              <a:rPr lang="en-US" altLang="id-ID" sz="2800" dirty="0"/>
              <a:t>} </a:t>
            </a:r>
            <a:r>
              <a:rPr lang="en-US" altLang="id-ID" sz="2800" dirty="0" err="1"/>
              <a:t>merupakan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suatu</a:t>
            </a:r>
            <a:r>
              <a:rPr lang="en-US" altLang="id-ID" sz="2800" dirty="0"/>
              <a:t> </a:t>
            </a:r>
            <a:r>
              <a:rPr lang="en-US" altLang="id-ID" sz="2800" dirty="0" err="1"/>
              <a:t>himpunan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literal, yang </a:t>
            </a:r>
            <a:r>
              <a:rPr lang="en-US" altLang="id-ID" sz="2800" dirty="0" err="1"/>
              <a:t>disebut</a:t>
            </a:r>
            <a:r>
              <a:rPr lang="en-US" altLang="id-ID" sz="2800" dirty="0"/>
              <a:t> item-item.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id-ID" sz="2800" dirty="0" err="1"/>
              <a:t>Misalkan</a:t>
            </a:r>
            <a:r>
              <a:rPr lang="en-US" altLang="id-ID" sz="2800" dirty="0"/>
              <a:t> D={T</a:t>
            </a:r>
            <a:r>
              <a:rPr lang="en-US" altLang="id-ID" sz="2800" baseline="-25000" dirty="0"/>
              <a:t>1</a:t>
            </a:r>
            <a:r>
              <a:rPr lang="en-US" altLang="id-ID" sz="2800" dirty="0"/>
              <a:t>, T</a:t>
            </a:r>
            <a:r>
              <a:rPr lang="en-US" altLang="id-ID" sz="2800" baseline="-25000" dirty="0"/>
              <a:t>2</a:t>
            </a:r>
            <a:r>
              <a:rPr lang="en-US" altLang="id-ID" sz="2800" dirty="0"/>
              <a:t>, …, T</a:t>
            </a:r>
            <a:r>
              <a:rPr lang="en-US" altLang="id-ID" sz="2800" baseline="-25000" dirty="0"/>
              <a:t>n</a:t>
            </a:r>
            <a:r>
              <a:rPr lang="en-US" altLang="id-ID" sz="2800" dirty="0"/>
              <a:t>} </a:t>
            </a:r>
            <a:r>
              <a:rPr lang="en-US" altLang="id-ID" sz="2800" dirty="0" err="1"/>
              <a:t>merupakan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suatu</a:t>
            </a:r>
            <a:r>
              <a:rPr lang="en-US" altLang="id-ID" sz="2800" dirty="0"/>
              <a:t> </a:t>
            </a:r>
            <a:r>
              <a:rPr lang="en-US" altLang="id-ID" sz="2800" dirty="0" err="1"/>
              <a:t>himpunan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n </a:t>
            </a:r>
            <a:r>
              <a:rPr lang="en-US" altLang="id-ID" sz="2800" dirty="0" err="1"/>
              <a:t>transaksi</a:t>
            </a:r>
            <a:r>
              <a:rPr lang="en-US" altLang="id-ID" sz="2800" dirty="0"/>
              <a:t>, </a:t>
            </a:r>
            <a:r>
              <a:rPr lang="en-US" altLang="id-ID" sz="2800" dirty="0" err="1"/>
              <a:t>dimana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untuk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setiap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transaksi</a:t>
            </a:r>
            <a:r>
              <a:rPr lang="en-US" altLang="id-ID" sz="2800" dirty="0"/>
              <a:t> T∈D, T⊆I.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id-ID" sz="2800" dirty="0" err="1"/>
              <a:t>Suatu</a:t>
            </a:r>
            <a:r>
              <a:rPr lang="en-US" altLang="id-ID" sz="2800" dirty="0"/>
              <a:t> </a:t>
            </a:r>
            <a:r>
              <a:rPr lang="en-US" altLang="id-ID" sz="2800" dirty="0" err="1"/>
              <a:t>himpunan</a:t>
            </a:r>
            <a:r>
              <a:rPr lang="en-US" altLang="id-ID" sz="2800" dirty="0"/>
              <a:t> item X⊆I </a:t>
            </a:r>
            <a:r>
              <a:rPr lang="en-US" altLang="id-ID" sz="2800" dirty="0" err="1"/>
              <a:t>disebut</a:t>
            </a:r>
            <a:r>
              <a:rPr lang="en-US" altLang="id-ID" sz="2800" dirty="0"/>
              <a:t> itemset.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id-ID" sz="2800" dirty="0" err="1"/>
              <a:t>Suatu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transaksi</a:t>
            </a:r>
            <a:r>
              <a:rPr lang="en-US" altLang="id-ID" sz="2800" dirty="0"/>
              <a:t> T </a:t>
            </a:r>
            <a:r>
              <a:rPr lang="en-US" altLang="id-ID" sz="2800" dirty="0" err="1"/>
              <a:t>memuat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suatu</a:t>
            </a:r>
            <a:r>
              <a:rPr lang="en-US" altLang="id-ID" sz="2800" dirty="0"/>
              <a:t> itemset X </a:t>
            </a:r>
            <a:r>
              <a:rPr lang="en-US" altLang="id-ID" sz="2800" dirty="0" err="1"/>
              <a:t>jika</a:t>
            </a:r>
            <a:r>
              <a:rPr lang="en-US" altLang="id-ID" sz="2800" dirty="0"/>
              <a:t> X⊆T.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id-ID" sz="2800" dirty="0" err="1"/>
              <a:t>Setiap</a:t>
            </a:r>
            <a:r>
              <a:rPr lang="en-US" altLang="id-ID" sz="2800" dirty="0"/>
              <a:t> itemset X </a:t>
            </a:r>
            <a:r>
              <a:rPr lang="en-US" altLang="id-ID" sz="2800" dirty="0" err="1"/>
              <a:t>diasosiasikan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dengan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suatu</a:t>
            </a:r>
            <a:r>
              <a:rPr lang="en-US" altLang="id-ID" sz="2800" dirty="0"/>
              <a:t> </a:t>
            </a:r>
            <a:r>
              <a:rPr lang="en-US" altLang="id-ID" sz="2800" dirty="0" err="1"/>
              <a:t>himpunan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transaksi</a:t>
            </a:r>
            <a:r>
              <a:rPr lang="en-US" altLang="id-ID" sz="2800" dirty="0"/>
              <a:t> T</a:t>
            </a:r>
            <a:r>
              <a:rPr lang="en-US" altLang="id-ID" sz="2800" baseline="-25000" dirty="0"/>
              <a:t>X</a:t>
            </a:r>
            <a:r>
              <a:rPr lang="en-US" altLang="id-ID" sz="2800" dirty="0"/>
              <a:t> ={T∈D | T⊇X} yang </a:t>
            </a:r>
            <a:r>
              <a:rPr lang="en-US" altLang="id-ID" sz="2800" dirty="0" err="1"/>
              <a:t>merupakan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himpunan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transaksi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memuat</a:t>
            </a:r>
            <a:r>
              <a:rPr lang="en-US" altLang="id-ID" sz="2800" dirty="0"/>
              <a:t> itemset</a:t>
            </a:r>
          </a:p>
        </p:txBody>
      </p:sp>
    </p:spTree>
    <p:extLst>
      <p:ext uri="{BB962C8B-B14F-4D97-AF65-F5344CB8AC3E}">
        <p14:creationId xmlns:p14="http://schemas.microsoft.com/office/powerpoint/2010/main" val="141880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6142-250D-4E55-929D-D3BF836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Support dan Confidence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4562-05DD-4E9B-9EB9-DA700E3C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id-ID" sz="2800" b="1" dirty="0"/>
              <a:t>Support </a:t>
            </a:r>
            <a:r>
              <a:rPr lang="en-US" altLang="id-ID" sz="2800" dirty="0" err="1"/>
              <a:t>dari</a:t>
            </a:r>
            <a:r>
              <a:rPr lang="en-US" altLang="id-ID" sz="2800" dirty="0"/>
              <a:t> itemset X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id-ID" sz="2800" dirty="0"/>
              <a:t>Supp({X}) = |T</a:t>
            </a:r>
            <a:r>
              <a:rPr lang="en-US" altLang="id-ID" sz="2800" baseline="-25000" dirty="0"/>
              <a:t>X</a:t>
            </a:r>
            <a:r>
              <a:rPr lang="en-US" altLang="id-ID" sz="2800" dirty="0"/>
              <a:t>|/|D|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US" altLang="id-ID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id-ID" sz="2800" b="1" dirty="0"/>
              <a:t>Confidence</a:t>
            </a:r>
            <a:r>
              <a:rPr lang="en-US" altLang="id-ID" sz="2800" dirty="0"/>
              <a:t> item Y</a:t>
            </a:r>
            <a:r>
              <a:rPr lang="en-US" altLang="id-ID" sz="2800" dirty="0">
                <a:sym typeface="Wingdings" panose="05000000000000000000" pitchFamily="2" charset="2"/>
              </a:rPr>
              <a:t> </a:t>
            </a:r>
            <a:r>
              <a:rPr lang="en-US" altLang="id-ID" sz="2800" dirty="0" err="1">
                <a:sym typeface="Wingdings" panose="05000000000000000000" pitchFamily="2" charset="2"/>
              </a:rPr>
              <a:t>terhadap</a:t>
            </a:r>
            <a:r>
              <a:rPr lang="en-US" altLang="id-ID" sz="2800" dirty="0">
                <a:sym typeface="Wingdings" panose="05000000000000000000" pitchFamily="2" charset="2"/>
              </a:rPr>
              <a:t> item</a:t>
            </a:r>
            <a:r>
              <a:rPr lang="en-US" altLang="id-ID" sz="2800" dirty="0"/>
              <a:t> Z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id-ID" sz="2800" dirty="0"/>
              <a:t>Conf(Y</a:t>
            </a:r>
            <a:r>
              <a:rPr lang="en-US" altLang="id-ID" sz="2800" dirty="0">
                <a:sym typeface="Wingdings" panose="05000000000000000000" pitchFamily="2" charset="2"/>
              </a:rPr>
              <a:t> </a:t>
            </a:r>
            <a:r>
              <a:rPr lang="en-US" altLang="id-ID" sz="2800" dirty="0"/>
              <a:t> Z) = Supp({Y,Z}) / Supp({Y})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US" altLang="id-ID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id-ID" sz="2800" b="1" dirty="0"/>
              <a:t>Lift</a:t>
            </a:r>
            <a:endParaRPr lang="en-US" altLang="id-ID" sz="2800" dirty="0"/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id-ID" sz="2800" dirty="0"/>
              <a:t>Lift(Y</a:t>
            </a:r>
            <a:r>
              <a:rPr lang="en-US" altLang="id-ID" sz="2800" dirty="0">
                <a:sym typeface="Wingdings" panose="05000000000000000000" pitchFamily="2" charset="2"/>
              </a:rPr>
              <a:t> </a:t>
            </a:r>
            <a:r>
              <a:rPr lang="en-US" altLang="id-ID" sz="2800" dirty="0"/>
              <a:t> Z) = Supp({Y,Z}) / Supp({Y})*Supp({Z})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endParaRPr lang="en-US" altLang="id-ID" sz="2800" dirty="0"/>
          </a:p>
        </p:txBody>
      </p:sp>
    </p:spTree>
    <p:extLst>
      <p:ext uri="{BB962C8B-B14F-4D97-AF65-F5344CB8AC3E}">
        <p14:creationId xmlns:p14="http://schemas.microsoft.com/office/powerpoint/2010/main" val="291143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6142-250D-4E55-929D-D3BF836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4562-05DD-4E9B-9EB9-DA700E3C3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303" y="1455995"/>
            <a:ext cx="54997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id-ID" sz="2400" dirty="0" err="1"/>
              <a:t>Jumlah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transaksi</a:t>
            </a:r>
            <a:r>
              <a:rPr lang="en-US" altLang="id-ID" sz="2400" dirty="0"/>
              <a:t> |D| = 10</a:t>
            </a:r>
          </a:p>
          <a:p>
            <a:pPr marL="0" indent="0">
              <a:buNone/>
            </a:pPr>
            <a:r>
              <a:rPr lang="en-US" altLang="id-ID" sz="2400" dirty="0" err="1"/>
              <a:t>Kemunculan</a:t>
            </a:r>
            <a:r>
              <a:rPr lang="en-US" altLang="id-ID" sz="2400" dirty="0"/>
              <a:t> item A pada </a:t>
            </a:r>
            <a:r>
              <a:rPr lang="en-US" altLang="id-ID" sz="2400" dirty="0" err="1"/>
              <a:t>transaksi</a:t>
            </a:r>
            <a:r>
              <a:rPr lang="en-US" altLang="id-ID" sz="2400" dirty="0"/>
              <a:t> (|Ta|) </a:t>
            </a:r>
            <a:r>
              <a:rPr lang="en-US" altLang="id-ID" sz="2400" dirty="0" err="1"/>
              <a:t>sebanyak</a:t>
            </a:r>
            <a:r>
              <a:rPr lang="en-US" altLang="id-ID" sz="2400" dirty="0"/>
              <a:t> 3 kali </a:t>
            </a:r>
            <a:r>
              <a:rPr lang="en-US" altLang="id-ID" sz="2400" dirty="0" err="1"/>
              <a:t>yaitu</a:t>
            </a:r>
            <a:r>
              <a:rPr lang="en-US" altLang="id-ID" sz="2400" dirty="0"/>
              <a:t> pada </a:t>
            </a:r>
            <a:r>
              <a:rPr lang="en-US" altLang="id-ID" sz="2400" dirty="0">
                <a:sym typeface="Wingdings" panose="05000000000000000000" pitchFamily="2" charset="2"/>
              </a:rPr>
              <a:t>T1, T3, T8.</a:t>
            </a:r>
          </a:p>
          <a:p>
            <a:pPr marL="0" indent="0">
              <a:buNone/>
            </a:pPr>
            <a:r>
              <a:rPr lang="en-US" altLang="id-ID" sz="2400" dirty="0">
                <a:sym typeface="Wingdings" panose="05000000000000000000" pitchFamily="2" charset="2"/>
              </a:rPr>
              <a:t>Supp(A)=|T</a:t>
            </a:r>
            <a:r>
              <a:rPr lang="en-US" altLang="id-ID" sz="2400" baseline="-25000" dirty="0">
                <a:sym typeface="Wingdings" panose="05000000000000000000" pitchFamily="2" charset="2"/>
              </a:rPr>
              <a:t>A</a:t>
            </a:r>
            <a:r>
              <a:rPr lang="en-US" altLang="id-ID" sz="2400" dirty="0">
                <a:sym typeface="Wingdings" panose="05000000000000000000" pitchFamily="2" charset="2"/>
              </a:rPr>
              <a:t>|/|D| = 3/10 = 0.3.</a:t>
            </a:r>
          </a:p>
          <a:p>
            <a:pPr marL="0" indent="0">
              <a:buNone/>
            </a:pPr>
            <a:endParaRPr lang="en-US" altLang="id-ID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id-ID" sz="2400" dirty="0">
                <a:sym typeface="Wingdings" panose="05000000000000000000" pitchFamily="2" charset="2"/>
              </a:rPr>
              <a:t>|</a:t>
            </a:r>
            <a:r>
              <a:rPr lang="en-US" altLang="id-ID" sz="2400" dirty="0" err="1">
                <a:sym typeface="Wingdings" panose="05000000000000000000" pitchFamily="2" charset="2"/>
              </a:rPr>
              <a:t>Tcd</a:t>
            </a:r>
            <a:r>
              <a:rPr lang="en-US" altLang="id-ID" sz="2400" dirty="0">
                <a:sym typeface="Wingdings" panose="05000000000000000000" pitchFamily="2" charset="2"/>
              </a:rPr>
              <a:t>| </a:t>
            </a:r>
            <a:r>
              <a:rPr lang="en-US" altLang="id-ID" sz="2400" dirty="0" err="1">
                <a:sym typeface="Wingdings" panose="05000000000000000000" pitchFamily="2" charset="2"/>
              </a:rPr>
              <a:t>sebanyak</a:t>
            </a:r>
            <a:r>
              <a:rPr lang="en-US" altLang="id-ID" sz="2400" dirty="0">
                <a:sym typeface="Wingdings" panose="05000000000000000000" pitchFamily="2" charset="2"/>
              </a:rPr>
              <a:t> 5 kali, </a:t>
            </a:r>
            <a:r>
              <a:rPr lang="en-US" altLang="id-ID" sz="2400" dirty="0" err="1">
                <a:sym typeface="Wingdings" panose="05000000000000000000" pitchFamily="2" charset="2"/>
              </a:rPr>
              <a:t>yaitu</a:t>
            </a:r>
            <a:r>
              <a:rPr lang="en-US" altLang="id-ID" sz="2400" dirty="0">
                <a:sym typeface="Wingdings" panose="05000000000000000000" pitchFamily="2" charset="2"/>
              </a:rPr>
              <a:t> pada T1, T3, T5, T6, T9.</a:t>
            </a:r>
          </a:p>
          <a:p>
            <a:pPr marL="0" indent="0">
              <a:buNone/>
            </a:pPr>
            <a:r>
              <a:rPr lang="en-US" altLang="id-ID" sz="2400" dirty="0">
                <a:sym typeface="Wingdings" panose="05000000000000000000" pitchFamily="2" charset="2"/>
              </a:rPr>
              <a:t>Supp(CD)=|T</a:t>
            </a:r>
            <a:r>
              <a:rPr lang="en-US" altLang="id-ID" sz="2400" baseline="-25000" dirty="0">
                <a:sym typeface="Wingdings" panose="05000000000000000000" pitchFamily="2" charset="2"/>
              </a:rPr>
              <a:t>CD</a:t>
            </a:r>
            <a:r>
              <a:rPr lang="en-US" altLang="id-ID" sz="2400" dirty="0">
                <a:sym typeface="Wingdings" panose="05000000000000000000" pitchFamily="2" charset="2"/>
              </a:rPr>
              <a:t>|/|D| = 5/10 = 0.5.</a:t>
            </a:r>
          </a:p>
        </p:txBody>
      </p:sp>
      <p:graphicFrame>
        <p:nvGraphicFramePr>
          <p:cNvPr id="4" name="Group 99">
            <a:extLst>
              <a:ext uri="{FF2B5EF4-FFF2-40B4-BE49-F238E27FC236}">
                <a16:creationId xmlns:a16="http://schemas.microsoft.com/office/drawing/2014/main" id="{147C1272-E3B4-443A-A6D6-6341C64EE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397322"/>
              </p:ext>
            </p:extLst>
          </p:nvPr>
        </p:nvGraphicFramePr>
        <p:xfrm>
          <a:off x="381000" y="1666871"/>
          <a:ext cx="4937188" cy="40640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079384247"/>
                    </a:ext>
                  </a:extLst>
                </a:gridCol>
                <a:gridCol w="854773">
                  <a:extLst>
                    <a:ext uri="{9D8B030D-6E8A-4147-A177-3AD203B41FA5}">
                      <a16:colId xmlns:a16="http://schemas.microsoft.com/office/drawing/2014/main" val="4236629630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3715369831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3948151347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3135322657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Transaksi</a:t>
                      </a:r>
                      <a:endParaRPr kumimoji="0" lang="en-US" altLang="id-ID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Item A</a:t>
                      </a:r>
                      <a:endParaRPr kumimoji="0" lang="en-US" altLang="id-ID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Item B</a:t>
                      </a:r>
                      <a:endParaRPr kumimoji="0" lang="en-US" altLang="id-ID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Item C</a:t>
                      </a:r>
                      <a:endParaRPr kumimoji="0" lang="en-US" altLang="id-ID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Item D</a:t>
                      </a:r>
                      <a:endParaRPr kumimoji="0" lang="en-US" altLang="id-ID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986379575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56900068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63365235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6220327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T4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54939362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T5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67438871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T6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9388417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T7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81152851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T8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66547321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T9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0188246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T10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7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kumimoji="0" lang="en-US" altLang="id-ID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62206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4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6142-250D-4E55-929D-D3BF836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4562-05DD-4E9B-9EB9-DA700E3C3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56838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id-ID" sz="2800" dirty="0"/>
              <a:t>Jika </a:t>
            </a:r>
            <a:r>
              <a:rPr lang="en-US" altLang="id-ID" sz="2800" dirty="0" err="1"/>
              <a:t>minsupport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diberikan</a:t>
            </a:r>
            <a:r>
              <a:rPr lang="en-US" altLang="id-ID" sz="2800" dirty="0"/>
              <a:t> oleh user </a:t>
            </a:r>
            <a:r>
              <a:rPr lang="en-US" altLang="id-ID" sz="2800" dirty="0" err="1"/>
              <a:t>sebagai</a:t>
            </a:r>
            <a:r>
              <a:rPr lang="en-US" altLang="id-ID" sz="2800" dirty="0"/>
              <a:t> threshold </a:t>
            </a:r>
            <a:r>
              <a:rPr lang="en-US" altLang="id-ID" sz="2800" dirty="0" err="1"/>
              <a:t>adalah</a:t>
            </a:r>
            <a:r>
              <a:rPr lang="en-US" altLang="id-ID" sz="2800" dirty="0"/>
              <a:t> 0.2, </a:t>
            </a:r>
            <a:r>
              <a:rPr lang="en-US" altLang="id-ID" sz="2800" dirty="0" err="1"/>
              <a:t>maka</a:t>
            </a:r>
            <a:r>
              <a:rPr lang="en-US" altLang="id-ID" sz="2800" dirty="0"/>
              <a:t> frequent itemset </a:t>
            </a:r>
            <a:r>
              <a:rPr lang="en-US" altLang="id-ID" sz="2800" dirty="0" err="1"/>
              <a:t>adalah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semua</a:t>
            </a:r>
            <a:r>
              <a:rPr lang="en-US" altLang="id-ID" sz="2800" dirty="0"/>
              <a:t> itemset yang support-</a:t>
            </a:r>
            <a:r>
              <a:rPr lang="en-US" altLang="id-ID" sz="2800" dirty="0" err="1"/>
              <a:t>nya</a:t>
            </a:r>
            <a:r>
              <a:rPr lang="en-US" altLang="id-ID" sz="2800" dirty="0"/>
              <a:t> &gt;= 0.2, </a:t>
            </a:r>
            <a:r>
              <a:rPr lang="en-US" altLang="id-ID" sz="2800" dirty="0" err="1"/>
              <a:t>yakni</a:t>
            </a:r>
            <a:endParaRPr lang="en-US" altLang="id-ID" sz="2800" dirty="0"/>
          </a:p>
          <a:p>
            <a:pPr marL="0" indent="0">
              <a:buNone/>
            </a:pPr>
            <a:r>
              <a:rPr lang="en-US" altLang="id-ID" sz="2800" dirty="0"/>
              <a:t>     A, C, D, AC, AD, CD, ACD</a:t>
            </a:r>
          </a:p>
          <a:p>
            <a:pPr marL="0" indent="0">
              <a:buNone/>
            </a:pPr>
            <a:endParaRPr lang="en-US" altLang="id-ID" sz="2800" dirty="0"/>
          </a:p>
          <a:p>
            <a:pPr marL="0" indent="0">
              <a:buNone/>
            </a:pPr>
            <a:r>
              <a:rPr lang="en-US" altLang="id-ID" sz="2800" dirty="0"/>
              <a:t>Dari frequent itemset </a:t>
            </a:r>
            <a:r>
              <a:rPr lang="en-US" altLang="id-ID" sz="2800" dirty="0" err="1"/>
              <a:t>bisa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dibangun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kaidah</a:t>
            </a:r>
            <a:r>
              <a:rPr lang="en-US" altLang="id-ID" sz="2800" dirty="0"/>
              <a:t> </a:t>
            </a:r>
            <a:r>
              <a:rPr lang="en-US" altLang="id-ID" sz="2800" dirty="0" err="1"/>
              <a:t>asosiasi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sbb</a:t>
            </a:r>
            <a:r>
              <a:rPr lang="en-US" altLang="id-ID" sz="2800" dirty="0"/>
              <a:t>:</a:t>
            </a:r>
          </a:p>
          <a:p>
            <a:pPr marL="0" indent="0">
              <a:buNone/>
            </a:pPr>
            <a:r>
              <a:rPr lang="en-US" altLang="id-ID" sz="2800" dirty="0"/>
              <a:t>A </a:t>
            </a:r>
            <a:r>
              <a:rPr lang="en-US" altLang="id-ID" dirty="0">
                <a:sym typeface="Wingdings" panose="05000000000000000000" pitchFamily="2" charset="2"/>
              </a:rPr>
              <a:t></a:t>
            </a:r>
            <a:r>
              <a:rPr lang="en-US" altLang="id-ID" dirty="0"/>
              <a:t> </a:t>
            </a:r>
            <a:r>
              <a:rPr lang="en-US" altLang="id-ID" sz="2800" dirty="0"/>
              <a:t>C		C </a:t>
            </a:r>
            <a:r>
              <a:rPr lang="en-US" altLang="id-ID" dirty="0">
                <a:sym typeface="Wingdings" panose="05000000000000000000" pitchFamily="2" charset="2"/>
              </a:rPr>
              <a:t></a:t>
            </a:r>
            <a:r>
              <a:rPr lang="en-US" altLang="id-ID" dirty="0"/>
              <a:t> </a:t>
            </a:r>
            <a:r>
              <a:rPr lang="en-US" altLang="id-ID" sz="2800" dirty="0"/>
              <a:t>A		A </a:t>
            </a:r>
            <a:r>
              <a:rPr lang="en-US" altLang="id-ID" dirty="0">
                <a:sym typeface="Wingdings" panose="05000000000000000000" pitchFamily="2" charset="2"/>
              </a:rPr>
              <a:t></a:t>
            </a:r>
            <a:r>
              <a:rPr lang="en-US" altLang="id-ID" dirty="0"/>
              <a:t> </a:t>
            </a:r>
            <a:r>
              <a:rPr lang="en-US" altLang="id-ID" sz="2800" dirty="0"/>
              <a:t>D</a:t>
            </a:r>
          </a:p>
          <a:p>
            <a:pPr marL="0" indent="0">
              <a:buNone/>
            </a:pPr>
            <a:r>
              <a:rPr lang="en-US" altLang="id-ID" sz="2800" dirty="0"/>
              <a:t>D </a:t>
            </a:r>
            <a:r>
              <a:rPr lang="en-US" altLang="id-ID" dirty="0">
                <a:sym typeface="Wingdings" panose="05000000000000000000" pitchFamily="2" charset="2"/>
              </a:rPr>
              <a:t></a:t>
            </a:r>
            <a:r>
              <a:rPr lang="en-US" altLang="id-ID" dirty="0"/>
              <a:t> </a:t>
            </a:r>
            <a:r>
              <a:rPr lang="en-US" altLang="id-ID" sz="2800" dirty="0"/>
              <a:t>A		C </a:t>
            </a:r>
            <a:r>
              <a:rPr lang="en-US" altLang="id-ID" dirty="0">
                <a:sym typeface="Wingdings" panose="05000000000000000000" pitchFamily="2" charset="2"/>
              </a:rPr>
              <a:t></a:t>
            </a:r>
            <a:r>
              <a:rPr lang="en-US" altLang="id-ID" dirty="0"/>
              <a:t> </a:t>
            </a:r>
            <a:r>
              <a:rPr lang="en-US" altLang="id-ID" sz="2800" dirty="0"/>
              <a:t>D		D </a:t>
            </a:r>
            <a:r>
              <a:rPr lang="en-US" altLang="id-ID" dirty="0">
                <a:sym typeface="Wingdings" panose="05000000000000000000" pitchFamily="2" charset="2"/>
              </a:rPr>
              <a:t></a:t>
            </a:r>
            <a:r>
              <a:rPr lang="en-US" altLang="id-ID" dirty="0"/>
              <a:t> </a:t>
            </a:r>
            <a:r>
              <a:rPr lang="en-US" altLang="id-ID" sz="2800" dirty="0"/>
              <a:t>C</a:t>
            </a:r>
          </a:p>
          <a:p>
            <a:pPr marL="0" indent="0">
              <a:buNone/>
            </a:pPr>
            <a:r>
              <a:rPr lang="en-US" altLang="id-ID" sz="2800" dirty="0"/>
              <a:t>A,C </a:t>
            </a:r>
            <a:r>
              <a:rPr lang="en-US" altLang="id-ID" dirty="0">
                <a:sym typeface="Wingdings" panose="05000000000000000000" pitchFamily="2" charset="2"/>
              </a:rPr>
              <a:t></a:t>
            </a:r>
            <a:r>
              <a:rPr lang="en-US" altLang="id-ID" dirty="0"/>
              <a:t> </a:t>
            </a:r>
            <a:r>
              <a:rPr lang="en-US" altLang="id-ID" sz="2800" dirty="0"/>
              <a:t>D	A,D </a:t>
            </a:r>
            <a:r>
              <a:rPr lang="en-US" altLang="id-ID" dirty="0">
                <a:sym typeface="Wingdings" panose="05000000000000000000" pitchFamily="2" charset="2"/>
              </a:rPr>
              <a:t></a:t>
            </a:r>
            <a:r>
              <a:rPr lang="en-US" altLang="id-ID" dirty="0"/>
              <a:t> </a:t>
            </a:r>
            <a:r>
              <a:rPr lang="en-US" altLang="id-ID" sz="2800" dirty="0"/>
              <a:t>C	C,D </a:t>
            </a:r>
            <a:r>
              <a:rPr lang="en-US" altLang="id-ID" dirty="0">
                <a:sym typeface="Wingdings" panose="05000000000000000000" pitchFamily="2" charset="2"/>
              </a:rPr>
              <a:t></a:t>
            </a:r>
            <a:r>
              <a:rPr lang="en-US" altLang="id-ID" dirty="0"/>
              <a:t> </a:t>
            </a:r>
            <a:r>
              <a:rPr lang="en-US" altLang="id-ID" sz="2800" dirty="0"/>
              <a:t>A</a:t>
            </a:r>
          </a:p>
          <a:p>
            <a:pPr marL="0" indent="0">
              <a:buNone/>
            </a:pPr>
            <a:endParaRPr lang="en-US" altLang="id-ID" sz="2800" dirty="0"/>
          </a:p>
          <a:p>
            <a:pPr marL="0" indent="0">
              <a:buNone/>
            </a:pPr>
            <a:r>
              <a:rPr lang="en-US" altLang="id-ID" sz="2800" dirty="0"/>
              <a:t>Conf(A</a:t>
            </a:r>
            <a:r>
              <a:rPr lang="en-US" altLang="id-ID" sz="2800" dirty="0">
                <a:sym typeface="Wingdings" panose="05000000000000000000" pitchFamily="2" charset="2"/>
              </a:rPr>
              <a:t>C) = supp(A,C) / supp(A) = 0.2 / 0.3 = 0.67</a:t>
            </a:r>
          </a:p>
        </p:txBody>
      </p:sp>
      <p:graphicFrame>
        <p:nvGraphicFramePr>
          <p:cNvPr id="5" name="Group 116">
            <a:extLst>
              <a:ext uri="{FF2B5EF4-FFF2-40B4-BE49-F238E27FC236}">
                <a16:creationId xmlns:a16="http://schemas.microsoft.com/office/drawing/2014/main" id="{A831E22F-55B4-4487-BDE6-4ABE53CD5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038686"/>
              </p:ext>
            </p:extLst>
          </p:nvPr>
        </p:nvGraphicFramePr>
        <p:xfrm>
          <a:off x="8699090" y="579431"/>
          <a:ext cx="2362200" cy="59134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7194581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57061674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Itemset</a:t>
                      </a:r>
                      <a:endParaRPr kumimoji="0" lang="en-US" altLang="id-ID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supp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752676790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kumimoji="0" lang="en-US" alt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79220540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kumimoji="0" lang="en-US" alt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kumimoji="0" lang="en-US" alt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257425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endParaRPr kumimoji="0" lang="en-US" alt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42250651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0.7</a:t>
                      </a:r>
                      <a:endParaRPr kumimoji="0" lang="en-US" alt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847181496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41105729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74121794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AD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8832381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BC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177509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BD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91750551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CD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95102595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ABC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32092682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ABD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97924033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ACD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63432845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BCD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8371855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ABCD</a:t>
                      </a:r>
                      <a:endParaRPr kumimoji="0" lang="en-US" altLang="id-ID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id-ID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1691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65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6142-250D-4E55-929D-D3BF836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Association Rule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4562-05DD-4E9B-9EB9-DA700E3C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id-ID" sz="2800" dirty="0" err="1"/>
              <a:t>Apriori</a:t>
            </a:r>
            <a:endParaRPr lang="en-US" altLang="id-ID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id-ID" sz="2800" dirty="0"/>
              <a:t>Frequent Pattern Tree (FP Tree)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id-ID" sz="2800" dirty="0"/>
              <a:t>TID</a:t>
            </a:r>
          </a:p>
        </p:txBody>
      </p:sp>
    </p:spTree>
    <p:extLst>
      <p:ext uri="{BB962C8B-B14F-4D97-AF65-F5344CB8AC3E}">
        <p14:creationId xmlns:p14="http://schemas.microsoft.com/office/powerpoint/2010/main" val="354096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6142-250D-4E55-929D-D3BF836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Apriori</a:t>
            </a:r>
            <a:endParaRPr lang="id-ID" dirty="0"/>
          </a:p>
        </p:txBody>
      </p:sp>
      <p:sp>
        <p:nvSpPr>
          <p:cNvPr id="6" name="Rectangle 50">
            <a:extLst>
              <a:ext uri="{FF2B5EF4-FFF2-40B4-BE49-F238E27FC236}">
                <a16:creationId xmlns:a16="http://schemas.microsoft.com/office/drawing/2014/main" id="{692931F0-3D58-434C-B641-0F747CA98AAB}"/>
              </a:ext>
            </a:extLst>
          </p:cNvPr>
          <p:cNvSpPr txBox="1">
            <a:spLocks noChangeArrowheads="1"/>
          </p:cNvSpPr>
          <p:nvPr/>
        </p:nvSpPr>
        <p:spPr>
          <a:xfrm>
            <a:off x="7214420" y="128778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400" dirty="0" err="1"/>
              <a:t>Tabel</a:t>
            </a:r>
            <a:r>
              <a:rPr lang="en-US" altLang="id-ID" sz="2400" dirty="0"/>
              <a:t> di </a:t>
            </a:r>
            <a:r>
              <a:rPr lang="en-US" altLang="id-ID" sz="2400" dirty="0" err="1"/>
              <a:t>samping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merupakan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transaksi</a:t>
            </a:r>
            <a:r>
              <a:rPr lang="en-US" altLang="id-ID" sz="2400" dirty="0"/>
              <a:t> pada supermarket X.</a:t>
            </a:r>
          </a:p>
          <a:p>
            <a:r>
              <a:rPr lang="en-US" altLang="id-ID" sz="2400" dirty="0" err="1"/>
              <a:t>Metode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apriori</a:t>
            </a:r>
            <a:r>
              <a:rPr lang="en-US" altLang="id-ID" sz="2400" dirty="0"/>
              <a:t>  </a:t>
            </a:r>
            <a:r>
              <a:rPr lang="en-US" altLang="id-ID" sz="2400" dirty="0" err="1"/>
              <a:t>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digunakan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minimum support=0.3 dan confidence=0.8 </a:t>
            </a:r>
          </a:p>
        </p:txBody>
      </p:sp>
      <p:graphicFrame>
        <p:nvGraphicFramePr>
          <p:cNvPr id="7" name="Group 83">
            <a:extLst>
              <a:ext uri="{FF2B5EF4-FFF2-40B4-BE49-F238E27FC236}">
                <a16:creationId xmlns:a16="http://schemas.microsoft.com/office/drawing/2014/main" id="{CCA94C5B-B9BA-4EEF-91A5-71CCA61A8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961052"/>
              </p:ext>
            </p:extLst>
          </p:nvPr>
        </p:nvGraphicFramePr>
        <p:xfrm>
          <a:off x="1143000" y="2594451"/>
          <a:ext cx="4495800" cy="259080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1658556414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100629723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{roti, </a:t>
                      </a:r>
                      <a:r>
                        <a:rPr kumimoji="0" lang="en-US" altLang="id-ID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selai</a:t>
                      </a:r>
                      <a:r>
                        <a:rPr kumimoji="0" lang="en-US" alt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en-US" altLang="id-ID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mentega</a:t>
                      </a:r>
                      <a:r>
                        <a:rPr kumimoji="0" lang="en-US" alt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16512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{roti, mentega}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457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{roti, susu, mentega}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34887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{coklat, roti}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97409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en-US" altLang="id-ID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coklat</a:t>
                      </a:r>
                      <a:r>
                        <a:rPr kumimoji="0" lang="en-US" altLang="id-ID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susu}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54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7323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1977</TotalTime>
  <Words>2119</Words>
  <Application>Microsoft Office PowerPoint</Application>
  <PresentationFormat>Widescreen</PresentationFormat>
  <Paragraphs>649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Basis</vt:lpstr>
      <vt:lpstr>Association Rule</vt:lpstr>
      <vt:lpstr>Association Rule</vt:lpstr>
      <vt:lpstr>Penerapan Association Rule</vt:lpstr>
      <vt:lpstr>Definisi</vt:lpstr>
      <vt:lpstr>Support dan Confidence</vt:lpstr>
      <vt:lpstr>Contoh</vt:lpstr>
      <vt:lpstr>Contoh</vt:lpstr>
      <vt:lpstr>Algoritma Association Rule</vt:lpstr>
      <vt:lpstr>Apriori</vt:lpstr>
      <vt:lpstr>Apriori</vt:lpstr>
      <vt:lpstr>FP-Tree (Frequent Pattern Tree)</vt:lpstr>
      <vt:lpstr>FP-Tree (Frequent Pattern Tree)</vt:lpstr>
      <vt:lpstr>FP-Tree (Frequent Pattern Tree)</vt:lpstr>
      <vt:lpstr>FP-Tree (Frequent Pattern Tree)</vt:lpstr>
      <vt:lpstr>FP-Tree (Frequent Pattern Tree)</vt:lpstr>
      <vt:lpstr>FP-Tree (Frequent Pattern Tree)</vt:lpstr>
      <vt:lpstr>FP-Tree (Frequent Pattern Tree)</vt:lpstr>
      <vt:lpstr>FP-Tree (Frequent Pattern Tree)</vt:lpstr>
      <vt:lpstr>FP-Tree (Frequent Pattern Tree)</vt:lpstr>
      <vt:lpstr>FP-Tree (Frequent Pattern Tree)</vt:lpstr>
      <vt:lpstr>FP-Tree (Frequent Pattern Tree)</vt:lpstr>
      <vt:lpstr>FP-Tree (Frequent Pattern Tree)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</dc:title>
  <dc:creator>Rio Mukhtarom</dc:creator>
  <cp:lastModifiedBy>Rio Mukhtarom</cp:lastModifiedBy>
  <cp:revision>27</cp:revision>
  <dcterms:created xsi:type="dcterms:W3CDTF">2020-09-01T08:07:49Z</dcterms:created>
  <dcterms:modified xsi:type="dcterms:W3CDTF">2020-09-09T01:12:29Z</dcterms:modified>
</cp:coreProperties>
</file>