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1" r:id="rId10"/>
    <p:sldId id="267" r:id="rId11"/>
    <p:sldId id="268" r:id="rId12"/>
    <p:sldId id="276" r:id="rId13"/>
    <p:sldId id="269" r:id="rId14"/>
    <p:sldId id="278" r:id="rId15"/>
    <p:sldId id="277" r:id="rId16"/>
    <p:sldId id="270" r:id="rId17"/>
    <p:sldId id="273" r:id="rId18"/>
    <p:sldId id="271" r:id="rId19"/>
    <p:sldId id="272" r:id="rId20"/>
    <p:sldId id="274" r:id="rId21"/>
    <p:sldId id="279" r:id="rId22"/>
    <p:sldId id="280" r:id="rId23"/>
    <p:sldId id="281" r:id="rId24"/>
    <p:sldId id="275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63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5F3B-9268-47FD-BE48-E3BE125CB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91E92-0F87-468E-85A7-4743E869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2EA1-0F2C-46A2-92F3-B68894AF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4079-5C1F-4D35-B678-169098C0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C29F-E0AD-4F26-B9AC-2F134859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45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6BD4-86E9-4C3A-BB95-3F15762A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B25F-BDDD-4FBC-A2A0-1313118A5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D675-043B-455B-9618-D4BA518A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E69B-0EA4-48BD-9143-17E3EE7E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358C-AD29-4EA0-99A4-F04E2C3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588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D9D7A-56E0-480D-B529-B77CE5E30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4C582-CF64-4042-8D25-2D45DA46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91AC-80BE-4F74-BF27-D29C7B5C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6401-7904-499C-8F5C-C2FA22F4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543A-D33F-43FA-87DE-C0C0E37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1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C23E-040C-4A34-B6E2-6C21B3EB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C37A-8D82-421A-9EB0-09E64B67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7F67-6E75-40DA-9242-746EE54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7984-6462-49B7-AEBD-7932EF4D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810D-67AF-4E8A-B432-EB36D8C9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9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53A-F966-48D6-BE90-8F0929DB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97FC0-DB65-45C6-A739-0E3CD487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D057-585B-4C34-8D1D-5673FC6F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7626-18F3-486B-9331-526A6DB0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5700-BA25-4599-B10C-010CDA9B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5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1B40-F307-4DC2-B8D6-12B0DB31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36D9-5CA4-451E-A9FB-99045822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8988-B467-46E6-BAF9-5DA3770B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EC86-C5BC-41CF-89A5-0C9261DD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BB4D-96B8-45A7-8A4E-7C465FF9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BCD1-3020-4BD0-80C7-245F3DD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66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0E56-49AB-4470-BCC5-BD41DE40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2912-4CA0-4C72-85F5-EA17D666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2A9B5-1BE1-4A03-9E8F-CD7B7B6D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F54F8-13E9-4551-87F0-64CE81ED4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8A77-8D3A-4ABB-A130-9DB021506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8A208-CB8E-4439-9B3B-958E23E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55C1-8502-4E0F-A1F3-F2071C7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A9ABC-A24C-40AD-9D07-EAF5B77C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8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6E62-1B6D-4945-9476-8E02097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CC745-5865-4A14-BD82-6CD45B7B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FF08-16DA-4575-8775-32CB1305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E51D4-88BC-4926-9D25-457ACBE9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5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F77D-375B-40C8-B505-E7A282B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BC2BE-9836-43BD-8209-CEBDDEBF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ED4E-23AD-4CAA-904E-4E73DB36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948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53D5-DC99-4F96-8E25-23C888C2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95C1-2046-4E82-8ED9-7778055B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1BF4-729A-4DD2-854B-59D6B628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6D82-615B-4FC7-B064-18F2091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DC33-E9D0-43E6-A9C7-20FE5075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1A9C-71D9-4D6F-8713-360FAF57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43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CE3F-2F1A-4DB9-8A70-B1EAD11A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9C24B-867C-46E4-A4BB-0E98831A8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422C-737D-4285-8CD8-CD144616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4B5A-1BF9-4F29-90DD-36CC3352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9088-C7D6-4A44-853C-6B916340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28D52-4DB5-46F3-AC61-42EFCE31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2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E602C-67AE-40D8-937F-EB03EBD9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7BE09-B3AF-4D0F-A482-90A84ACD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F316-4203-4C78-842B-592F7ADF6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A370-A486-4BE1-A339-B3B15E39F83A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8A3D-0FB8-4F04-8926-A4AA6CBA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0E53-C874-4027-B2F4-F0EFB27B4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8FDE-92C7-4FB7-AAF3-CB3D6D7283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6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CC06-1298-4033-9110-BC9FC8E82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Clustering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655E-D93A-4CFB-9C67-0CAD70BC4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Machine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603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0CE8-EC4C-41B8-B7C5-B07FC9AB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K-means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AE56-123A-4F4A-AF55-48C4852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cluster </a:t>
            </a:r>
            <a:r>
              <a:rPr lang="en-ID" i="1" dirty="0"/>
              <a:t>k</a:t>
            </a:r>
            <a:r>
              <a:rPr lang="en-ID" dirty="0"/>
              <a:t>. </a:t>
            </a:r>
            <a:r>
              <a:rPr lang="en-ID" dirty="0" err="1"/>
              <a:t>Inisiasi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cluster (centroid).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random.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Tempatkan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cluster </a:t>
            </a:r>
            <a:r>
              <a:rPr lang="en-ID" dirty="0" err="1"/>
              <a:t>terdekat</a:t>
            </a:r>
            <a:r>
              <a:rPr lang="en-ID" dirty="0"/>
              <a:t>. </a:t>
            </a:r>
            <a:r>
              <a:rPr lang="en-ID" dirty="0" err="1"/>
              <a:t>Penentuan</a:t>
            </a:r>
            <a:r>
              <a:rPr lang="en-ID" dirty="0"/>
              <a:t> cluster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data paling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cluster mana.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Hitung</a:t>
            </a:r>
            <a:r>
              <a:rPr lang="en-ID" dirty="0"/>
              <a:t> Kembali </a:t>
            </a:r>
            <a:r>
              <a:rPr lang="en-ID" dirty="0" err="1"/>
              <a:t>pusat</a:t>
            </a:r>
            <a:r>
              <a:rPr lang="en-ID" dirty="0"/>
              <a:t> cluster. Bisa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mean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Ulangi</a:t>
            </a:r>
            <a:r>
              <a:rPr lang="en-ID" dirty="0"/>
              <a:t> Langkah 2 dan 3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cluster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cluster.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473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CC0A-3372-4364-B3CB-BD056279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K-means</a:t>
            </a:r>
            <a:endParaRPr lang="id-ID" dirty="0"/>
          </a:p>
        </p:txBody>
      </p:sp>
      <p:sp>
        <p:nvSpPr>
          <p:cNvPr id="5" name="Line 93">
            <a:extLst>
              <a:ext uri="{FF2B5EF4-FFF2-40B4-BE49-F238E27FC236}">
                <a16:creationId xmlns:a16="http://schemas.microsoft.com/office/drawing/2014/main" id="{AF842D9F-995B-4A2E-B7FA-5B19793D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3937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Text Box 181">
            <a:extLst>
              <a:ext uri="{FF2B5EF4-FFF2-40B4-BE49-F238E27FC236}">
                <a16:creationId xmlns:a16="http://schemas.microsoft.com/office/drawing/2014/main" id="{7B74C51D-C3EB-4B13-B0A5-A53E207D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137" y="2000250"/>
            <a:ext cx="1143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 dirty="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 dirty="0" err="1">
                <a:ea typeface="Gulim" panose="020B0600000101010101" pitchFamily="34" charset="-127"/>
              </a:rPr>
              <a:t>Partisi</a:t>
            </a:r>
            <a:r>
              <a:rPr lang="en-US" altLang="ko-KR" sz="1400" dirty="0">
                <a:ea typeface="Gulim" panose="020B0600000101010101" pitchFamily="34" charset="-127"/>
              </a:rPr>
              <a:t> data </a:t>
            </a:r>
            <a:r>
              <a:rPr lang="en-US" altLang="ko-KR" sz="1400" dirty="0" err="1">
                <a:ea typeface="Gulim" panose="020B0600000101010101" pitchFamily="34" charset="-127"/>
              </a:rPr>
              <a:t>menjadi</a:t>
            </a:r>
            <a:r>
              <a:rPr lang="en-US" altLang="ko-KR" sz="1400" dirty="0">
                <a:ea typeface="Gulim" panose="020B0600000101010101" pitchFamily="34" charset="-127"/>
              </a:rPr>
              <a:t> k cluster</a:t>
            </a:r>
          </a:p>
        </p:txBody>
      </p:sp>
      <p:sp>
        <p:nvSpPr>
          <p:cNvPr id="9" name="Line 183">
            <a:extLst>
              <a:ext uri="{FF2B5EF4-FFF2-40B4-BE49-F238E27FC236}">
                <a16:creationId xmlns:a16="http://schemas.microsoft.com/office/drawing/2014/main" id="{DA9A369D-CB30-4B01-9C8C-FE8ED2BB8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537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1" name="Text Box 185">
            <a:extLst>
              <a:ext uri="{FF2B5EF4-FFF2-40B4-BE49-F238E27FC236}">
                <a16:creationId xmlns:a16="http://schemas.microsoft.com/office/drawing/2014/main" id="{A2F0A54E-E02C-48E9-80EC-98BBD9FB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737" y="26670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Update centroid </a:t>
            </a:r>
            <a:r>
              <a:rPr lang="en-US" altLang="ko-KR" sz="1400" dirty="0" err="1">
                <a:ea typeface="Gulim" panose="020B0600000101010101" pitchFamily="34" charset="-127"/>
              </a:rPr>
              <a:t>dari</a:t>
            </a:r>
            <a:r>
              <a:rPr lang="en-US" altLang="ko-KR" sz="1400" dirty="0">
                <a:ea typeface="Gulim" panose="020B0600000101010101" pitchFamily="34" charset="-127"/>
              </a:rPr>
              <a:t> cluster</a:t>
            </a:r>
          </a:p>
        </p:txBody>
      </p:sp>
      <p:sp>
        <p:nvSpPr>
          <p:cNvPr id="13" name="Text Box 190">
            <a:extLst>
              <a:ext uri="{FF2B5EF4-FFF2-40B4-BE49-F238E27FC236}">
                <a16:creationId xmlns:a16="http://schemas.microsoft.com/office/drawing/2014/main" id="{8454A871-7DF8-495C-A2B0-C8B5344A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737" y="51816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Update centroid </a:t>
            </a:r>
            <a:r>
              <a:rPr lang="en-US" altLang="ko-KR" sz="1400" dirty="0" err="1">
                <a:ea typeface="Gulim" panose="020B0600000101010101" pitchFamily="34" charset="-127"/>
              </a:rPr>
              <a:t>dari</a:t>
            </a:r>
            <a:r>
              <a:rPr lang="en-US" altLang="ko-KR" sz="1400" dirty="0">
                <a:ea typeface="Gulim" panose="020B0600000101010101" pitchFamily="34" charset="-127"/>
              </a:rPr>
              <a:t> cluster</a:t>
            </a: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A0D2F12A-1C1F-487B-8AC4-DE3A2B67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137" y="3810000"/>
            <a:ext cx="30202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 err="1">
                <a:ea typeface="Gulim" panose="020B0600000101010101" pitchFamily="34" charset="-127"/>
              </a:rPr>
              <a:t>Hitung</a:t>
            </a:r>
            <a:r>
              <a:rPr lang="en-US" altLang="ko-KR" sz="1400" dirty="0">
                <a:ea typeface="Gulim" panose="020B0600000101010101" pitchFamily="34" charset="-127"/>
              </a:rPr>
              <a:t> Kembali </a:t>
            </a:r>
            <a:r>
              <a:rPr lang="en-US" altLang="ko-KR" sz="1400" dirty="0" err="1">
                <a:ea typeface="Gulim" panose="020B0600000101010101" pitchFamily="34" charset="-127"/>
              </a:rPr>
              <a:t>keanggotaan</a:t>
            </a:r>
            <a:r>
              <a:rPr lang="en-US" altLang="ko-KR" sz="1400" dirty="0">
                <a:ea typeface="Gulim" panose="020B0600000101010101" pitchFamily="34" charset="-127"/>
              </a:rPr>
              <a:t> cluster</a:t>
            </a:r>
          </a:p>
        </p:txBody>
      </p:sp>
      <p:sp>
        <p:nvSpPr>
          <p:cNvPr id="17" name="Line 192">
            <a:extLst>
              <a:ext uri="{FF2B5EF4-FFF2-40B4-BE49-F238E27FC236}">
                <a16:creationId xmlns:a16="http://schemas.microsoft.com/office/drawing/2014/main" id="{97DA8AE0-D682-49A3-B35F-17988DDD8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7537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9" name="Text Box 193">
            <a:extLst>
              <a:ext uri="{FF2B5EF4-FFF2-40B4-BE49-F238E27FC236}">
                <a16:creationId xmlns:a16="http://schemas.microsoft.com/office/drawing/2014/main" id="{43DBAEB1-0B22-4081-9331-107F9ED17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736" y="3733800"/>
            <a:ext cx="1435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 err="1">
                <a:ea typeface="Gulim" panose="020B0600000101010101" pitchFamily="34" charset="-127"/>
              </a:rPr>
              <a:t>Ulangi</a:t>
            </a:r>
            <a:r>
              <a:rPr lang="en-US" altLang="ko-KR" sz="1400" dirty="0">
                <a:ea typeface="Gulim" panose="020B0600000101010101" pitchFamily="34" charset="-127"/>
              </a:rPr>
              <a:t> </a:t>
            </a:r>
            <a:r>
              <a:rPr lang="en-US" altLang="ko-KR" sz="1400" dirty="0" err="1">
                <a:ea typeface="Gulim" panose="020B0600000101010101" pitchFamily="34" charset="-127"/>
              </a:rPr>
              <a:t>jika</a:t>
            </a:r>
            <a:r>
              <a:rPr lang="en-US" altLang="ko-KR" sz="1400" dirty="0">
                <a:ea typeface="Gulim" panose="020B0600000101010101" pitchFamily="34" charset="-127"/>
              </a:rPr>
              <a:t> </a:t>
            </a:r>
            <a:r>
              <a:rPr lang="en-US" altLang="ko-KR" sz="1400" dirty="0" err="1">
                <a:ea typeface="Gulim" panose="020B0600000101010101" pitchFamily="34" charset="-127"/>
              </a:rPr>
              <a:t>dibutuhkan</a:t>
            </a:r>
            <a:endParaRPr lang="en-US" altLang="ko-KR" sz="1400" dirty="0">
              <a:ea typeface="Gulim" panose="020B0600000101010101" pitchFamily="34" charset="-127"/>
            </a:endParaRPr>
          </a:p>
        </p:txBody>
      </p:sp>
      <p:graphicFrame>
        <p:nvGraphicFramePr>
          <p:cNvPr id="21" name="Object 196">
            <a:extLst>
              <a:ext uri="{FF2B5EF4-FFF2-40B4-BE49-F238E27FC236}">
                <a16:creationId xmlns:a16="http://schemas.microsoft.com/office/drawing/2014/main" id="{CFBEB045-CC3E-4F50-86B6-BB1429C01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30500"/>
              </p:ext>
            </p:extLst>
          </p:nvPr>
        </p:nvGraphicFramePr>
        <p:xfrm>
          <a:off x="1723737" y="1676400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SmartDraw" r:id="rId3" imgW="3479292" imgH="3255264" progId="SmartDraw.2">
                  <p:embed/>
                </p:oleObj>
              </mc:Choice>
              <mc:Fallback>
                <p:oleObj name="SmartDraw" r:id="rId3" imgW="3479292" imgH="3255264" progId="SmartDraw.2">
                  <p:embed/>
                  <p:pic>
                    <p:nvPicPr>
                      <p:cNvPr id="19468" name="Object 196">
                        <a:extLst>
                          <a:ext uri="{FF2B5EF4-FFF2-40B4-BE49-F238E27FC236}">
                            <a16:creationId xmlns:a16="http://schemas.microsoft.com/office/drawing/2014/main" id="{57EA773B-521E-4C8E-9522-979CC24C0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737" y="1676400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7">
            <a:extLst>
              <a:ext uri="{FF2B5EF4-FFF2-40B4-BE49-F238E27FC236}">
                <a16:creationId xmlns:a16="http://schemas.microsoft.com/office/drawing/2014/main" id="{BD1CCD72-4969-49DC-8337-6E98FBBE1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85968"/>
              </p:ext>
            </p:extLst>
          </p:nvPr>
        </p:nvGraphicFramePr>
        <p:xfrm>
          <a:off x="4771737" y="1676400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SmartDraw" r:id="rId5" imgW="3479292" imgH="3255264" progId="SmartDraw.2">
                  <p:embed/>
                </p:oleObj>
              </mc:Choice>
              <mc:Fallback>
                <p:oleObj name="SmartDraw" r:id="rId5" imgW="3479292" imgH="3255264" progId="SmartDraw.2">
                  <p:embed/>
                  <p:pic>
                    <p:nvPicPr>
                      <p:cNvPr id="19469" name="Object 197">
                        <a:extLst>
                          <a:ext uri="{FF2B5EF4-FFF2-40B4-BE49-F238E27FC236}">
                            <a16:creationId xmlns:a16="http://schemas.microsoft.com/office/drawing/2014/main" id="{00EEAEB7-4D37-4EAB-AA60-763B2E51D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37" y="1676400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8">
            <a:extLst>
              <a:ext uri="{FF2B5EF4-FFF2-40B4-BE49-F238E27FC236}">
                <a16:creationId xmlns:a16="http://schemas.microsoft.com/office/drawing/2014/main" id="{9F699553-E60F-471D-ACFC-18ACD7EF1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31024"/>
              </p:ext>
            </p:extLst>
          </p:nvPr>
        </p:nvGraphicFramePr>
        <p:xfrm>
          <a:off x="8124537" y="16764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SmartDraw" r:id="rId7" imgW="3479292" imgH="3255264" progId="SmartDraw.2">
                  <p:embed/>
                </p:oleObj>
              </mc:Choice>
              <mc:Fallback>
                <p:oleObj name="SmartDraw" r:id="rId7" imgW="3479292" imgH="3255264" progId="SmartDraw.2">
                  <p:embed/>
                  <p:pic>
                    <p:nvPicPr>
                      <p:cNvPr id="19470" name="Object 198">
                        <a:extLst>
                          <a:ext uri="{FF2B5EF4-FFF2-40B4-BE49-F238E27FC236}">
                            <a16:creationId xmlns:a16="http://schemas.microsoft.com/office/drawing/2014/main" id="{B7958B2D-6078-403E-B68A-752A17144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537" y="16764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9">
            <a:extLst>
              <a:ext uri="{FF2B5EF4-FFF2-40B4-BE49-F238E27FC236}">
                <a16:creationId xmlns:a16="http://schemas.microsoft.com/office/drawing/2014/main" id="{D90B81EE-656A-4D7D-90E5-2B8A41AA9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17846"/>
              </p:ext>
            </p:extLst>
          </p:nvPr>
        </p:nvGraphicFramePr>
        <p:xfrm>
          <a:off x="8124537" y="41211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SmartDraw" r:id="rId9" imgW="3479292" imgH="3255264" progId="SmartDraw.2">
                  <p:embed/>
                </p:oleObj>
              </mc:Choice>
              <mc:Fallback>
                <p:oleObj name="SmartDraw" r:id="rId9" imgW="3479292" imgH="3255264" progId="SmartDraw.2">
                  <p:embed/>
                  <p:pic>
                    <p:nvPicPr>
                      <p:cNvPr id="19471" name="Object 199">
                        <a:extLst>
                          <a:ext uri="{FF2B5EF4-FFF2-40B4-BE49-F238E27FC236}">
                            <a16:creationId xmlns:a16="http://schemas.microsoft.com/office/drawing/2014/main" id="{61A4F7EE-38C9-4CF0-91E8-A7302D1AF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537" y="41211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00">
            <a:extLst>
              <a:ext uri="{FF2B5EF4-FFF2-40B4-BE49-F238E27FC236}">
                <a16:creationId xmlns:a16="http://schemas.microsoft.com/office/drawing/2014/main" id="{D76F06DD-0D71-4615-B7FC-A8149FC2F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54078"/>
              </p:ext>
            </p:extLst>
          </p:nvPr>
        </p:nvGraphicFramePr>
        <p:xfrm>
          <a:off x="4924137" y="4191000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SmartDraw" r:id="rId11" imgW="3479292" imgH="3255264" progId="SmartDraw.2">
                  <p:embed/>
                </p:oleObj>
              </mc:Choice>
              <mc:Fallback>
                <p:oleObj name="SmartDraw" r:id="rId11" imgW="3479292" imgH="3255264" progId="SmartDraw.2">
                  <p:embed/>
                  <p:pic>
                    <p:nvPicPr>
                      <p:cNvPr id="19472" name="Object 200">
                        <a:extLst>
                          <a:ext uri="{FF2B5EF4-FFF2-40B4-BE49-F238E27FC236}">
                            <a16:creationId xmlns:a16="http://schemas.microsoft.com/office/drawing/2014/main" id="{7C92BB6A-8A97-4E6E-8447-C00010442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137" y="4191000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92">
            <a:extLst>
              <a:ext uri="{FF2B5EF4-FFF2-40B4-BE49-F238E27FC236}">
                <a16:creationId xmlns:a16="http://schemas.microsoft.com/office/drawing/2014/main" id="{1AF68605-3850-4268-B211-DEA88609C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6137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3" name="Text Box 181">
            <a:extLst>
              <a:ext uri="{FF2B5EF4-FFF2-40B4-BE49-F238E27FC236}">
                <a16:creationId xmlns:a16="http://schemas.microsoft.com/office/drawing/2014/main" id="{DB4B71B7-3F99-4B5B-AD62-50351606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337" y="36576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 dirty="0">
                <a:ea typeface="Gulim" panose="020B0600000101010101" pitchFamily="34" charset="-127"/>
              </a:rPr>
              <a:t>Data </a:t>
            </a:r>
            <a:r>
              <a:rPr lang="en-US" altLang="ko-KR" sz="1400" dirty="0" err="1">
                <a:ea typeface="Gulim" panose="020B0600000101010101" pitchFamily="34" charset="-127"/>
              </a:rPr>
              <a:t>awal</a:t>
            </a:r>
            <a:endParaRPr lang="en-US" altLang="ko-KR" sz="1400" dirty="0">
              <a:ea typeface="Gulim" panose="020B0600000101010101" pitchFamily="34" charset="-127"/>
            </a:endParaRPr>
          </a:p>
        </p:txBody>
      </p:sp>
      <p:sp>
        <p:nvSpPr>
          <p:cNvPr id="35" name="Line 93">
            <a:extLst>
              <a:ext uri="{FF2B5EF4-FFF2-40B4-BE49-F238E27FC236}">
                <a16:creationId xmlns:a16="http://schemas.microsoft.com/office/drawing/2014/main" id="{282FE9F3-8D63-46B9-A547-81CD298F5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3937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E3AF-F557-46F3-B9DC-E2F01188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A13AC-8956-4572-B5AB-D83C21B8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47" y="396370"/>
            <a:ext cx="6096505" cy="6096505"/>
          </a:xfrm>
        </p:spPr>
      </p:pic>
    </p:spTree>
    <p:extLst>
      <p:ext uri="{BB962C8B-B14F-4D97-AF65-F5344CB8AC3E}">
        <p14:creationId xmlns:p14="http://schemas.microsoft.com/office/powerpoint/2010/main" val="29458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14D-0C56-4A5F-A42D-FD78159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K-medoid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1981-36DC-4B09-8111-080995C5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ea typeface="Gulim" panose="020B0600000101010101" pitchFamily="34" charset="-127"/>
              </a:rPr>
              <a:t>The k-means algorithm is sensitive to outliers. </a:t>
            </a:r>
            <a:r>
              <a:rPr lang="en-US" altLang="ko-KR" sz="2800" dirty="0" err="1">
                <a:ea typeface="Gulim" panose="020B0600000101010101" pitchFamily="34" charset="-127"/>
              </a:rPr>
              <a:t>Solusinya</a:t>
            </a:r>
            <a:r>
              <a:rPr lang="en-US" altLang="ko-KR" sz="2800" dirty="0">
                <a:ea typeface="Gulim" panose="020B0600000101010101" pitchFamily="34" charset="-127"/>
              </a:rPr>
              <a:t> </a:t>
            </a:r>
            <a:r>
              <a:rPr lang="en-US" altLang="ko-KR" sz="2800" dirty="0" err="1">
                <a:ea typeface="Gulim" panose="020B0600000101010101" pitchFamily="34" charset="-127"/>
              </a:rPr>
              <a:t>menggunakan</a:t>
            </a:r>
            <a:r>
              <a:rPr lang="en-US" altLang="ko-KR" sz="2800" dirty="0">
                <a:ea typeface="Gulim" panose="020B0600000101010101" pitchFamily="34" charset="-127"/>
              </a:rPr>
              <a:t> k-medoid</a:t>
            </a:r>
          </a:p>
          <a:p>
            <a:r>
              <a:rPr lang="en-US" dirty="0">
                <a:ea typeface="Gulim" panose="020B0600000101010101" pitchFamily="34" charset="-127"/>
              </a:rPr>
              <a:t>Langkah </a:t>
            </a:r>
            <a:r>
              <a:rPr lang="en-US" dirty="0" err="1">
                <a:ea typeface="Gulim" panose="020B0600000101010101" pitchFamily="34" charset="-127"/>
              </a:rPr>
              <a:t>menentukan</a:t>
            </a:r>
            <a:r>
              <a:rPr lang="en-US" dirty="0">
                <a:ea typeface="Gulim" panose="020B0600000101010101" pitchFamily="34" charset="-127"/>
              </a:rPr>
              <a:t> </a:t>
            </a:r>
            <a:r>
              <a:rPr lang="en-US" dirty="0" err="1">
                <a:ea typeface="Gulim" panose="020B0600000101010101" pitchFamily="34" charset="-127"/>
              </a:rPr>
              <a:t>anggota</a:t>
            </a:r>
            <a:r>
              <a:rPr lang="en-US" dirty="0">
                <a:ea typeface="Gulim" panose="020B0600000101010101" pitchFamily="34" charset="-127"/>
              </a:rPr>
              <a:t> cluster </a:t>
            </a:r>
            <a:r>
              <a:rPr lang="en-US" dirty="0" err="1">
                <a:ea typeface="Gulim" panose="020B0600000101010101" pitchFamily="34" charset="-127"/>
              </a:rPr>
              <a:t>sama</a:t>
            </a:r>
            <a:r>
              <a:rPr lang="en-US" dirty="0">
                <a:ea typeface="Gulim" panose="020B0600000101010101" pitchFamily="34" charset="-127"/>
              </a:rPr>
              <a:t>. </a:t>
            </a:r>
            <a:r>
              <a:rPr lang="en-US" dirty="0" err="1">
                <a:ea typeface="Gulim" panose="020B0600000101010101" pitchFamily="34" charset="-127"/>
              </a:rPr>
              <a:t>Letak</a:t>
            </a:r>
            <a:r>
              <a:rPr lang="en-US" dirty="0">
                <a:ea typeface="Gulim" panose="020B0600000101010101" pitchFamily="34" charset="-127"/>
              </a:rPr>
              <a:t> </a:t>
            </a:r>
            <a:r>
              <a:rPr lang="en-US" dirty="0" err="1">
                <a:ea typeface="Gulim" panose="020B0600000101010101" pitchFamily="34" charset="-127"/>
              </a:rPr>
              <a:t>perbedaannya</a:t>
            </a:r>
            <a:r>
              <a:rPr lang="en-US" dirty="0">
                <a:ea typeface="Gulim" panose="020B0600000101010101" pitchFamily="34" charset="-127"/>
              </a:rPr>
              <a:t> pada  </a:t>
            </a:r>
            <a:r>
              <a:rPr lang="en-US" dirty="0" err="1">
                <a:ea typeface="Gulim" panose="020B0600000101010101" pitchFamily="34" charset="-127"/>
              </a:rPr>
              <a:t>pusat</a:t>
            </a:r>
            <a:r>
              <a:rPr lang="en-US" dirty="0">
                <a:ea typeface="Gulim" panose="020B0600000101010101" pitchFamily="34" charset="-127"/>
              </a:rPr>
              <a:t> cluster. Pusat cluster k-medoid </a:t>
            </a:r>
            <a:r>
              <a:rPr lang="en-US" dirty="0" err="1">
                <a:ea typeface="Gulim" panose="020B0600000101010101" pitchFamily="34" charset="-127"/>
              </a:rPr>
              <a:t>merupakan</a:t>
            </a:r>
            <a:r>
              <a:rPr lang="en-US" dirty="0">
                <a:ea typeface="Gulim" panose="020B0600000101010101" pitchFamily="34" charset="-127"/>
              </a:rPr>
              <a:t> salah </a:t>
            </a:r>
            <a:r>
              <a:rPr lang="en-US" dirty="0" err="1">
                <a:ea typeface="Gulim" panose="020B0600000101010101" pitchFamily="34" charset="-127"/>
              </a:rPr>
              <a:t>satu</a:t>
            </a:r>
            <a:r>
              <a:rPr lang="en-US" dirty="0">
                <a:ea typeface="Gulim" panose="020B0600000101010101" pitchFamily="34" charset="-127"/>
              </a:rPr>
              <a:t> </a:t>
            </a:r>
            <a:r>
              <a:rPr lang="en-US" dirty="0" err="1">
                <a:ea typeface="Gulim" panose="020B0600000101010101" pitchFamily="34" charset="-127"/>
              </a:rPr>
              <a:t>objek</a:t>
            </a:r>
            <a:r>
              <a:rPr lang="en-US" dirty="0">
                <a:ea typeface="Gulim" panose="020B0600000101010101" pitchFamily="34" charset="-127"/>
              </a:rPr>
              <a:t> data </a:t>
            </a:r>
            <a:r>
              <a:rPr lang="en-US" dirty="0" err="1">
                <a:ea typeface="Gulim" panose="020B0600000101010101" pitchFamily="34" charset="-127"/>
              </a:rPr>
              <a:t>dalam</a:t>
            </a:r>
            <a:r>
              <a:rPr lang="en-US" dirty="0">
                <a:ea typeface="Gulim" panose="020B0600000101010101" pitchFamily="34" charset="-127"/>
              </a:rPr>
              <a:t> cluster yang </a:t>
            </a:r>
            <a:r>
              <a:rPr lang="en-US" dirty="0" err="1">
                <a:ea typeface="Gulim" panose="020B0600000101010101" pitchFamily="34" charset="-127"/>
              </a:rPr>
              <a:t>berada</a:t>
            </a:r>
            <a:r>
              <a:rPr lang="en-US" dirty="0">
                <a:ea typeface="Gulim" panose="020B0600000101010101" pitchFamily="34" charset="-127"/>
              </a:rPr>
              <a:t> di </a:t>
            </a:r>
            <a:r>
              <a:rPr lang="en-US" dirty="0" err="1">
                <a:ea typeface="Gulim" panose="020B0600000101010101" pitchFamily="34" charset="-127"/>
              </a:rPr>
              <a:t>tengah</a:t>
            </a:r>
            <a:r>
              <a:rPr lang="en-US" dirty="0">
                <a:ea typeface="Gulim" panose="020B0600000101010101" pitchFamily="34" charset="-127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75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14D-0C56-4A5F-A42D-FD78159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K-medoid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1981-36DC-4B09-8111-080995C5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D724015-54C6-4A16-8C51-DA32D7D5CA79}"/>
              </a:ext>
            </a:extLst>
          </p:cNvPr>
          <p:cNvGrpSpPr/>
          <p:nvPr/>
        </p:nvGrpSpPr>
        <p:grpSpPr>
          <a:xfrm>
            <a:off x="1545431" y="1605973"/>
            <a:ext cx="9177336" cy="4970463"/>
            <a:chOff x="119063" y="1676400"/>
            <a:chExt cx="9177336" cy="4970463"/>
          </a:xfrm>
        </p:grpSpPr>
        <p:grpSp>
          <p:nvGrpSpPr>
            <p:cNvPr id="262" name="Group 2051">
              <a:extLst>
                <a:ext uri="{FF2B5EF4-FFF2-40B4-BE49-F238E27FC236}">
                  <a16:creationId xmlns:a16="http://schemas.microsoft.com/office/drawing/2014/main" id="{A1300411-5DE0-4700-9F51-F362BC978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1676400"/>
              <a:ext cx="2514600" cy="2362200"/>
              <a:chOff x="912" y="864"/>
              <a:chExt cx="1584" cy="1488"/>
            </a:xfrm>
          </p:grpSpPr>
          <p:graphicFrame>
            <p:nvGraphicFramePr>
              <p:cNvPr id="263" name="Object 2052">
                <a:extLst>
                  <a:ext uri="{FF2B5EF4-FFF2-40B4-BE49-F238E27FC236}">
                    <a16:creationId xmlns:a16="http://schemas.microsoft.com/office/drawing/2014/main" id="{84ABC8D6-1E70-4CEE-A52F-29D78EEB48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864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4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23817" name="Object 2052">
                            <a:extLst>
                              <a:ext uri="{FF2B5EF4-FFF2-40B4-BE49-F238E27FC236}">
                                <a16:creationId xmlns:a16="http://schemas.microsoft.com/office/drawing/2014/main" id="{24C284B5-BB31-4FD8-9516-15C8EC1275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864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4" name="Line 2053">
                <a:extLst>
                  <a:ext uri="{FF2B5EF4-FFF2-40B4-BE49-F238E27FC236}">
                    <a16:creationId xmlns:a16="http://schemas.microsoft.com/office/drawing/2014/main" id="{5D36633E-8FEF-4EA2-9B18-BDCEB3B39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2" y="1502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265" name="Oval 2054">
                <a:extLst>
                  <a:ext uri="{FF2B5EF4-FFF2-40B4-BE49-F238E27FC236}">
                    <a16:creationId xmlns:a16="http://schemas.microsoft.com/office/drawing/2014/main" id="{3E1D507D-121E-4640-B95A-58ED5017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1034"/>
                <a:ext cx="513" cy="7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66" name="Oval 2055">
                <a:extLst>
                  <a:ext uri="{FF2B5EF4-FFF2-40B4-BE49-F238E27FC236}">
                    <a16:creationId xmlns:a16="http://schemas.microsoft.com/office/drawing/2014/main" id="{50DD95CA-692C-485E-8AAE-D3241E71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1374"/>
                <a:ext cx="514" cy="6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67" name="Rectangle 2057">
              <a:extLst>
                <a:ext uri="{FF2B5EF4-FFF2-40B4-BE49-F238E27FC236}">
                  <a16:creationId xmlns:a16="http://schemas.microsoft.com/office/drawing/2014/main" id="{4C33D01D-CCBE-45D8-BDF2-38295DC97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3" y="1719263"/>
              <a:ext cx="2395537" cy="225425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68" name="Rectangle 2058">
              <a:extLst>
                <a:ext uri="{FF2B5EF4-FFF2-40B4-BE49-F238E27FC236}">
                  <a16:creationId xmlns:a16="http://schemas.microsoft.com/office/drawing/2014/main" id="{B8CAC465-F06D-4395-A8A3-C50FCAB3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1903413"/>
              <a:ext cx="2014537" cy="1789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69" name="Line 2059">
              <a:extLst>
                <a:ext uri="{FF2B5EF4-FFF2-40B4-BE49-F238E27FC236}">
                  <a16:creationId xmlns:a16="http://schemas.microsoft.com/office/drawing/2014/main" id="{3A1AE10F-F025-4DB4-9E33-D12A4312F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351790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0" name="Line 2060">
              <a:extLst>
                <a:ext uri="{FF2B5EF4-FFF2-40B4-BE49-F238E27FC236}">
                  <a16:creationId xmlns:a16="http://schemas.microsoft.com/office/drawing/2014/main" id="{29941600-DFC0-420F-BD7D-B75F22E3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333375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1" name="Line 2061">
              <a:extLst>
                <a:ext uri="{FF2B5EF4-FFF2-40B4-BE49-F238E27FC236}">
                  <a16:creationId xmlns:a16="http://schemas.microsoft.com/office/drawing/2014/main" id="{2EE3A513-D13C-4DE7-A2BD-318AA67CD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316071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2" name="Line 2062">
              <a:extLst>
                <a:ext uri="{FF2B5EF4-FFF2-40B4-BE49-F238E27FC236}">
                  <a16:creationId xmlns:a16="http://schemas.microsoft.com/office/drawing/2014/main" id="{CA7C1716-2A33-4790-AEBB-4E5DB63B7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97656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3" name="Line 2063">
              <a:extLst>
                <a:ext uri="{FF2B5EF4-FFF2-40B4-BE49-F238E27FC236}">
                  <a16:creationId xmlns:a16="http://schemas.microsoft.com/office/drawing/2014/main" id="{BA0D2817-1023-4EC5-851C-254C17DE0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803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4" name="Line 2064">
              <a:extLst>
                <a:ext uri="{FF2B5EF4-FFF2-40B4-BE49-F238E27FC236}">
                  <a16:creationId xmlns:a16="http://schemas.microsoft.com/office/drawing/2014/main" id="{B9A54461-8C34-4918-950E-45A3224C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61937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5" name="Line 2065">
              <a:extLst>
                <a:ext uri="{FF2B5EF4-FFF2-40B4-BE49-F238E27FC236}">
                  <a16:creationId xmlns:a16="http://schemas.microsoft.com/office/drawing/2014/main" id="{836F5E30-A78C-4D05-876C-042724E33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446338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6" name="Line 2066">
              <a:extLst>
                <a:ext uri="{FF2B5EF4-FFF2-40B4-BE49-F238E27FC236}">
                  <a16:creationId xmlns:a16="http://schemas.microsoft.com/office/drawing/2014/main" id="{FEDBB973-22F3-4978-A4A0-629CAE927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262188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7" name="Line 2067">
              <a:extLst>
                <a:ext uri="{FF2B5EF4-FFF2-40B4-BE49-F238E27FC236}">
                  <a16:creationId xmlns:a16="http://schemas.microsoft.com/office/drawing/2014/main" id="{D71DFE53-3577-4F34-B918-DCDC0C92E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208756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8" name="Line 2068">
              <a:extLst>
                <a:ext uri="{FF2B5EF4-FFF2-40B4-BE49-F238E27FC236}">
                  <a16:creationId xmlns:a16="http://schemas.microsoft.com/office/drawing/2014/main" id="{DF645E2B-CD4A-4A0A-86E2-EF9DDE9DE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1903413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9" name="Line 2069">
              <a:extLst>
                <a:ext uri="{FF2B5EF4-FFF2-40B4-BE49-F238E27FC236}">
                  <a16:creationId xmlns:a16="http://schemas.microsoft.com/office/drawing/2014/main" id="{AE55F377-7907-4015-85D5-28A4BEA8D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0" name="Line 2070">
              <a:extLst>
                <a:ext uri="{FF2B5EF4-FFF2-40B4-BE49-F238E27FC236}">
                  <a16:creationId xmlns:a16="http://schemas.microsoft.com/office/drawing/2014/main" id="{E0DC288F-CA6C-47DE-B44D-8ED8D59D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1" name="Line 2071">
              <a:extLst>
                <a:ext uri="{FF2B5EF4-FFF2-40B4-BE49-F238E27FC236}">
                  <a16:creationId xmlns:a16="http://schemas.microsoft.com/office/drawing/2014/main" id="{ADB4B67D-4CCA-44ED-9363-62A334746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48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2" name="Line 2072">
              <a:extLst>
                <a:ext uri="{FF2B5EF4-FFF2-40B4-BE49-F238E27FC236}">
                  <a16:creationId xmlns:a16="http://schemas.microsoft.com/office/drawing/2014/main" id="{C6F1CA0A-668E-4E17-924D-436FD454B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33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3" name="Line 2073">
              <a:extLst>
                <a:ext uri="{FF2B5EF4-FFF2-40B4-BE49-F238E27FC236}">
                  <a16:creationId xmlns:a16="http://schemas.microsoft.com/office/drawing/2014/main" id="{E2B8CF19-CE65-4804-BC20-1559185B8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713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4" name="Line 2074">
              <a:extLst>
                <a:ext uri="{FF2B5EF4-FFF2-40B4-BE49-F238E27FC236}">
                  <a16:creationId xmlns:a16="http://schemas.microsoft.com/office/drawing/2014/main" id="{94A5569C-F839-4880-B308-EC7144EB6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97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5" name="Line 2075">
              <a:extLst>
                <a:ext uri="{FF2B5EF4-FFF2-40B4-BE49-F238E27FC236}">
                  <a16:creationId xmlns:a16="http://schemas.microsoft.com/office/drawing/2014/main" id="{888618D0-DF81-492B-93ED-EC3CC72AC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93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6" name="Line 2076">
              <a:extLst>
                <a:ext uri="{FF2B5EF4-FFF2-40B4-BE49-F238E27FC236}">
                  <a16:creationId xmlns:a16="http://schemas.microsoft.com/office/drawing/2014/main" id="{49C7D580-FA17-4A5B-B257-4F32B0F1C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7" name="Line 2077">
              <a:extLst>
                <a:ext uri="{FF2B5EF4-FFF2-40B4-BE49-F238E27FC236}">
                  <a16:creationId xmlns:a16="http://schemas.microsoft.com/office/drawing/2014/main" id="{127BB0B4-B93C-441B-A79D-0FD658123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57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8" name="Line 2078">
              <a:extLst>
                <a:ext uri="{FF2B5EF4-FFF2-40B4-BE49-F238E27FC236}">
                  <a16:creationId xmlns:a16="http://schemas.microsoft.com/office/drawing/2014/main" id="{1DE8590A-F5A8-44C9-87F0-1AE6CC40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42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9" name="Rectangle 2079">
              <a:extLst>
                <a:ext uri="{FF2B5EF4-FFF2-40B4-BE49-F238E27FC236}">
                  <a16:creationId xmlns:a16="http://schemas.microsoft.com/office/drawing/2014/main" id="{EED3F921-3578-4BA7-A402-79C4BDB0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8" y="1903413"/>
              <a:ext cx="2014537" cy="17891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90" name="Line 2080">
              <a:extLst>
                <a:ext uri="{FF2B5EF4-FFF2-40B4-BE49-F238E27FC236}">
                  <a16:creationId xmlns:a16="http://schemas.microsoft.com/office/drawing/2014/main" id="{5F1B7A03-B1C6-4FE7-9D58-98C8DCBD2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1" name="Line 2081">
              <a:extLst>
                <a:ext uri="{FF2B5EF4-FFF2-40B4-BE49-F238E27FC236}">
                  <a16:creationId xmlns:a16="http://schemas.microsoft.com/office/drawing/2014/main" id="{A6E6C50B-ABAF-4DF9-8669-BDDBC8EE0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3692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2" name="Line 2082">
              <a:extLst>
                <a:ext uri="{FF2B5EF4-FFF2-40B4-BE49-F238E27FC236}">
                  <a16:creationId xmlns:a16="http://schemas.microsoft.com/office/drawing/2014/main" id="{B60052F1-9F72-411E-9D9C-9B72840E6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351790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3" name="Line 2083">
              <a:extLst>
                <a:ext uri="{FF2B5EF4-FFF2-40B4-BE49-F238E27FC236}">
                  <a16:creationId xmlns:a16="http://schemas.microsoft.com/office/drawing/2014/main" id="{F5C57401-C3F0-4B61-BEC0-ECD8164FC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333375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4" name="Line 2084">
              <a:extLst>
                <a:ext uri="{FF2B5EF4-FFF2-40B4-BE49-F238E27FC236}">
                  <a16:creationId xmlns:a16="http://schemas.microsoft.com/office/drawing/2014/main" id="{68A28FD2-B8B0-41DB-980A-656C32070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316071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5" name="Line 2085">
              <a:extLst>
                <a:ext uri="{FF2B5EF4-FFF2-40B4-BE49-F238E27FC236}">
                  <a16:creationId xmlns:a16="http://schemas.microsoft.com/office/drawing/2014/main" id="{802189EE-C83E-42E4-8C3F-511E983B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97656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6" name="Line 2086">
              <a:extLst>
                <a:ext uri="{FF2B5EF4-FFF2-40B4-BE49-F238E27FC236}">
                  <a16:creationId xmlns:a16="http://schemas.microsoft.com/office/drawing/2014/main" id="{3BBC50B8-2105-4371-84C9-06E4F0C78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803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7" name="Line 2087">
              <a:extLst>
                <a:ext uri="{FF2B5EF4-FFF2-40B4-BE49-F238E27FC236}">
                  <a16:creationId xmlns:a16="http://schemas.microsoft.com/office/drawing/2014/main" id="{592FFF4C-E75C-4B74-B897-23A273076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61937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8" name="Line 2088">
              <a:extLst>
                <a:ext uri="{FF2B5EF4-FFF2-40B4-BE49-F238E27FC236}">
                  <a16:creationId xmlns:a16="http://schemas.microsoft.com/office/drawing/2014/main" id="{D2183348-8814-40F8-BC70-0A999168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446338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9" name="Line 2089">
              <a:extLst>
                <a:ext uri="{FF2B5EF4-FFF2-40B4-BE49-F238E27FC236}">
                  <a16:creationId xmlns:a16="http://schemas.microsoft.com/office/drawing/2014/main" id="{0BDEA468-31F9-4D26-9F25-964D9BCA1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262188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0" name="Line 2090">
              <a:extLst>
                <a:ext uri="{FF2B5EF4-FFF2-40B4-BE49-F238E27FC236}">
                  <a16:creationId xmlns:a16="http://schemas.microsoft.com/office/drawing/2014/main" id="{9E92B97C-DE97-4598-A8CD-9C6CAE68E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208756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1" name="Line 2091">
              <a:extLst>
                <a:ext uri="{FF2B5EF4-FFF2-40B4-BE49-F238E27FC236}">
                  <a16:creationId xmlns:a16="http://schemas.microsoft.com/office/drawing/2014/main" id="{DA699C74-F058-4421-84D1-9F746B085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3" y="1903413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2" name="Line 2092">
              <a:extLst>
                <a:ext uri="{FF2B5EF4-FFF2-40B4-BE49-F238E27FC236}">
                  <a16:creationId xmlns:a16="http://schemas.microsoft.com/office/drawing/2014/main" id="{DC6E3934-5EC6-4195-96A7-09D7D11FE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88" y="3692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3" name="Line 2093">
              <a:extLst>
                <a:ext uri="{FF2B5EF4-FFF2-40B4-BE49-F238E27FC236}">
                  <a16:creationId xmlns:a16="http://schemas.microsoft.com/office/drawing/2014/main" id="{076DA1E7-85E5-4C6D-A3E6-8A9BA44B9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88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4" name="Line 2094">
              <a:extLst>
                <a:ext uri="{FF2B5EF4-FFF2-40B4-BE49-F238E27FC236}">
                  <a16:creationId xmlns:a16="http://schemas.microsoft.com/office/drawing/2014/main" id="{9DA5BC8B-BD1F-48A9-B147-E0096C3A3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26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5" name="Line 2095">
              <a:extLst>
                <a:ext uri="{FF2B5EF4-FFF2-40B4-BE49-F238E27FC236}">
                  <a16:creationId xmlns:a16="http://schemas.microsoft.com/office/drawing/2014/main" id="{CC04D493-5781-4E07-8490-DE67B7791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11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6" name="Line 2096">
              <a:extLst>
                <a:ext uri="{FF2B5EF4-FFF2-40B4-BE49-F238E27FC236}">
                  <a16:creationId xmlns:a16="http://schemas.microsoft.com/office/drawing/2014/main" id="{DD60AC5A-E171-4E42-AF3C-AD2F59118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48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7" name="Line 2097">
              <a:extLst>
                <a:ext uri="{FF2B5EF4-FFF2-40B4-BE49-F238E27FC236}">
                  <a16:creationId xmlns:a16="http://schemas.microsoft.com/office/drawing/2014/main" id="{323573DF-A7F6-42AC-B7DE-BDBC7AFAD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33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" name="Line 2098">
              <a:extLst>
                <a:ext uri="{FF2B5EF4-FFF2-40B4-BE49-F238E27FC236}">
                  <a16:creationId xmlns:a16="http://schemas.microsoft.com/office/drawing/2014/main" id="{2E8A105F-AB42-414A-8A27-952536FAE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2713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" name="Line 2099">
              <a:extLst>
                <a:ext uri="{FF2B5EF4-FFF2-40B4-BE49-F238E27FC236}">
                  <a16:creationId xmlns:a16="http://schemas.microsoft.com/office/drawing/2014/main" id="{0BE993C3-3DA6-4228-B788-48FA14FD8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79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0" name="Line 2100">
              <a:extLst>
                <a:ext uri="{FF2B5EF4-FFF2-40B4-BE49-F238E27FC236}">
                  <a16:creationId xmlns:a16="http://schemas.microsoft.com/office/drawing/2014/main" id="{0CE9D1A1-5722-4937-BF0B-EC2B294C3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5938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1" name="Line 2101">
              <a:extLst>
                <a:ext uri="{FF2B5EF4-FFF2-40B4-BE49-F238E27FC236}">
                  <a16:creationId xmlns:a16="http://schemas.microsoft.com/office/drawing/2014/main" id="{466052C8-1BB3-4FCF-A564-AF8E241E8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2" name="Line 2102">
              <a:extLst>
                <a:ext uri="{FF2B5EF4-FFF2-40B4-BE49-F238E27FC236}">
                  <a16:creationId xmlns:a16="http://schemas.microsoft.com/office/drawing/2014/main" id="{E320F454-D60F-465E-AFF6-4CBBF6733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5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3" name="Line 2103">
              <a:extLst>
                <a:ext uri="{FF2B5EF4-FFF2-40B4-BE49-F238E27FC236}">
                  <a16:creationId xmlns:a16="http://schemas.microsoft.com/office/drawing/2014/main" id="{C9B3330C-C0CA-4903-B6E9-D8B1030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42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14" name="Freeform 2104">
              <a:extLst>
                <a:ext uri="{FF2B5EF4-FFF2-40B4-BE49-F238E27FC236}">
                  <a16:creationId xmlns:a16="http://schemas.microsoft.com/office/drawing/2014/main" id="{54BBE589-4778-4833-945A-3E315784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5" name="Freeform 2105">
              <a:extLst>
                <a:ext uri="{FF2B5EF4-FFF2-40B4-BE49-F238E27FC236}">
                  <a16:creationId xmlns:a16="http://schemas.microsoft.com/office/drawing/2014/main" id="{7B10F8EA-C565-4B14-80D1-AE9AC5C00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6" name="Freeform 2106">
              <a:extLst>
                <a:ext uri="{FF2B5EF4-FFF2-40B4-BE49-F238E27FC236}">
                  <a16:creationId xmlns:a16="http://schemas.microsoft.com/office/drawing/2014/main" id="{D87EB6F7-08BD-4BB2-8430-56A8C811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308451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" name="Freeform 2107">
              <a:extLst>
                <a:ext uri="{FF2B5EF4-FFF2-40B4-BE49-F238E27FC236}">
                  <a16:creationId xmlns:a16="http://schemas.microsoft.com/office/drawing/2014/main" id="{EF42D119-6E4C-418B-B745-76297ED2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38" y="2370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8" name="Freeform 2108">
              <a:extLst>
                <a:ext uri="{FF2B5EF4-FFF2-40B4-BE49-F238E27FC236}">
                  <a16:creationId xmlns:a16="http://schemas.microsoft.com/office/drawing/2014/main" id="{34860787-17EA-46A5-91AA-1D6290EF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72732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9" name="Freeform 2109">
              <a:extLst>
                <a:ext uri="{FF2B5EF4-FFF2-40B4-BE49-F238E27FC236}">
                  <a16:creationId xmlns:a16="http://schemas.microsoft.com/office/drawing/2014/main" id="{2747F041-9160-4B15-95DA-03303B969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775" y="3259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7"/>
                  </a:lnTo>
                  <a:lnTo>
                    <a:pt x="48" y="95"/>
                  </a:lnTo>
                  <a:lnTo>
                    <a:pt x="0" y="4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0" name="Freeform 2110">
              <a:extLst>
                <a:ext uri="{FF2B5EF4-FFF2-40B4-BE49-F238E27FC236}">
                  <a16:creationId xmlns:a16="http://schemas.microsoft.com/office/drawing/2014/main" id="{B1650CD4-1CD1-418C-8DB2-F0E6BC9D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1" name="Freeform 2111">
              <a:extLst>
                <a:ext uri="{FF2B5EF4-FFF2-40B4-BE49-F238E27FC236}">
                  <a16:creationId xmlns:a16="http://schemas.microsoft.com/office/drawing/2014/main" id="{69953EC7-5BC9-4953-A1C7-3F1FAF178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2" name="Rectangle 2112">
              <a:extLst>
                <a:ext uri="{FF2B5EF4-FFF2-40B4-BE49-F238E27FC236}">
                  <a16:creationId xmlns:a16="http://schemas.microsoft.com/office/drawing/2014/main" id="{A334327F-7F5F-4803-8F7A-A7309789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365918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3" name="Rectangle 2113">
              <a:extLst>
                <a:ext uri="{FF2B5EF4-FFF2-40B4-BE49-F238E27FC236}">
                  <a16:creationId xmlns:a16="http://schemas.microsoft.com/office/drawing/2014/main" id="{D74FDDF4-19F0-467C-8644-70A7C167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348615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4" name="Rectangle 2114">
              <a:extLst>
                <a:ext uri="{FF2B5EF4-FFF2-40B4-BE49-F238E27FC236}">
                  <a16:creationId xmlns:a16="http://schemas.microsoft.com/office/drawing/2014/main" id="{81A60BF3-EB16-497E-9B7D-F15F1B1EF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330200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5" name="Rectangle 2115">
              <a:extLst>
                <a:ext uri="{FF2B5EF4-FFF2-40B4-BE49-F238E27FC236}">
                  <a16:creationId xmlns:a16="http://schemas.microsoft.com/office/drawing/2014/main" id="{A97F167E-5786-40D6-B91F-8214DF335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312896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6" name="Rectangle 2116">
              <a:extLst>
                <a:ext uri="{FF2B5EF4-FFF2-40B4-BE49-F238E27FC236}">
                  <a16:creationId xmlns:a16="http://schemas.microsoft.com/office/drawing/2014/main" id="{BAD2FA28-2636-4646-9A6E-2332E310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9448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7" name="Rectangle 2117">
              <a:extLst>
                <a:ext uri="{FF2B5EF4-FFF2-40B4-BE49-F238E27FC236}">
                  <a16:creationId xmlns:a16="http://schemas.microsoft.com/office/drawing/2014/main" id="{D0122F0B-5ACE-4A7C-AA8E-D499F2554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77018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8" name="Rectangle 2118">
              <a:extLst>
                <a:ext uri="{FF2B5EF4-FFF2-40B4-BE49-F238E27FC236}">
                  <a16:creationId xmlns:a16="http://schemas.microsoft.com/office/drawing/2014/main" id="{E5CA1DC1-6E1B-4F74-8EDF-5E41B2E2B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5860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29" name="Rectangle 2119">
              <a:extLst>
                <a:ext uri="{FF2B5EF4-FFF2-40B4-BE49-F238E27FC236}">
                  <a16:creationId xmlns:a16="http://schemas.microsoft.com/office/drawing/2014/main" id="{ECDE80E9-A0A0-481B-A845-F576CBCC2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41300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0" name="Rectangle 2120">
              <a:extLst>
                <a:ext uri="{FF2B5EF4-FFF2-40B4-BE49-F238E27FC236}">
                  <a16:creationId xmlns:a16="http://schemas.microsoft.com/office/drawing/2014/main" id="{76F5300C-2BB5-435F-BBBF-1A59BAE6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228850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1" name="Rectangle 2121">
              <a:extLst>
                <a:ext uri="{FF2B5EF4-FFF2-40B4-BE49-F238E27FC236}">
                  <a16:creationId xmlns:a16="http://schemas.microsoft.com/office/drawing/2014/main" id="{96816E34-B356-4005-ACAC-598E28F7B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" y="20558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2" name="Rectangle 2122">
              <a:extLst>
                <a:ext uri="{FF2B5EF4-FFF2-40B4-BE49-F238E27FC236}">
                  <a16:creationId xmlns:a16="http://schemas.microsoft.com/office/drawing/2014/main" id="{06519A11-F3C5-4AB8-B3FD-3C78FE1F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1871663"/>
              <a:ext cx="33338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3" name="Rectangle 2123">
              <a:extLst>
                <a:ext uri="{FF2B5EF4-FFF2-40B4-BE49-F238E27FC236}">
                  <a16:creationId xmlns:a16="http://schemas.microsoft.com/office/drawing/2014/main" id="{C06B8AAB-C72B-430E-85EE-EA0CE08D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7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4" name="Rectangle 2124">
              <a:extLst>
                <a:ext uri="{FF2B5EF4-FFF2-40B4-BE49-F238E27FC236}">
                  <a16:creationId xmlns:a16="http://schemas.microsoft.com/office/drawing/2014/main" id="{F462DF64-56A3-42A8-BD6E-DE3337BB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8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5" name="Rectangle 2125">
              <a:extLst>
                <a:ext uri="{FF2B5EF4-FFF2-40B4-BE49-F238E27FC236}">
                  <a16:creationId xmlns:a16="http://schemas.microsoft.com/office/drawing/2014/main" id="{D1ED8827-C542-4DFD-84CE-360F74A5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6" name="Rectangle 2126">
              <a:extLst>
                <a:ext uri="{FF2B5EF4-FFF2-40B4-BE49-F238E27FC236}">
                  <a16:creationId xmlns:a16="http://schemas.microsoft.com/office/drawing/2014/main" id="{9FEE5D74-D6F6-4374-A460-A7F026DC4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7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7" name="Rectangle 2127">
              <a:extLst>
                <a:ext uri="{FF2B5EF4-FFF2-40B4-BE49-F238E27FC236}">
                  <a16:creationId xmlns:a16="http://schemas.microsoft.com/office/drawing/2014/main" id="{9BAC4641-CEE7-40AB-8DDC-6A53CA3B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2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8" name="Rectangle 2128">
              <a:extLst>
                <a:ext uri="{FF2B5EF4-FFF2-40B4-BE49-F238E27FC236}">
                  <a16:creationId xmlns:a16="http://schemas.microsoft.com/office/drawing/2014/main" id="{9F2FA426-B0A5-42AF-AB80-1632B197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39" name="Rectangle 2129">
              <a:extLst>
                <a:ext uri="{FF2B5EF4-FFF2-40B4-BE49-F238E27FC236}">
                  <a16:creationId xmlns:a16="http://schemas.microsoft.com/office/drawing/2014/main" id="{AA3E3531-F204-482A-ABB0-5D53B6B4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863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40" name="Rectangle 2130">
              <a:extLst>
                <a:ext uri="{FF2B5EF4-FFF2-40B4-BE49-F238E27FC236}">
                  <a16:creationId xmlns:a16="http://schemas.microsoft.com/office/drawing/2014/main" id="{05D5D040-4753-4E2B-AD61-D28F0B85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825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41" name="Rectangle 2131">
              <a:extLst>
                <a:ext uri="{FF2B5EF4-FFF2-40B4-BE49-F238E27FC236}">
                  <a16:creationId xmlns:a16="http://schemas.microsoft.com/office/drawing/2014/main" id="{E9E0B913-7E84-4C1D-A5AC-F16A063DA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8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42" name="Rectangle 2132">
              <a:extLst>
                <a:ext uri="{FF2B5EF4-FFF2-40B4-BE49-F238E27FC236}">
                  <a16:creationId xmlns:a16="http://schemas.microsoft.com/office/drawing/2014/main" id="{18AAB916-CED5-4826-A567-B8DE10A4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3767138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43" name="Rectangle 2133">
              <a:extLst>
                <a:ext uri="{FF2B5EF4-FFF2-40B4-BE49-F238E27FC236}">
                  <a16:creationId xmlns:a16="http://schemas.microsoft.com/office/drawing/2014/main" id="{B6C6C138-16EF-4A62-AF52-D23925C5C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3767138"/>
              <a:ext cx="33337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44" name="Rectangle 2134">
              <a:extLst>
                <a:ext uri="{FF2B5EF4-FFF2-40B4-BE49-F238E27FC236}">
                  <a16:creationId xmlns:a16="http://schemas.microsoft.com/office/drawing/2014/main" id="{1B7FEE15-33BB-4E3C-88A2-AE155AD7E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3" y="1719263"/>
              <a:ext cx="2395537" cy="2254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45" name="Freeform 2135">
              <a:extLst>
                <a:ext uri="{FF2B5EF4-FFF2-40B4-BE49-F238E27FC236}">
                  <a16:creationId xmlns:a16="http://schemas.microsoft.com/office/drawing/2014/main" id="{DCA903DB-675D-42F5-AAA6-54D627C56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221138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46" name="Freeform 2136">
              <a:extLst>
                <a:ext uri="{FF2B5EF4-FFF2-40B4-BE49-F238E27FC236}">
                  <a16:creationId xmlns:a16="http://schemas.microsoft.com/office/drawing/2014/main" id="{311CCE0E-4661-45A8-B2F0-B55D04AF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3048000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47" name="Text Box 2137">
              <a:extLst>
                <a:ext uri="{FF2B5EF4-FFF2-40B4-BE49-F238E27FC236}">
                  <a16:creationId xmlns:a16="http://schemas.microsoft.com/office/drawing/2014/main" id="{C19B08CF-D523-485C-A03E-0EDFE84E4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25" y="3886200"/>
              <a:ext cx="752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ko-KR">
                  <a:ea typeface="Gulim" panose="020B0600000101010101" pitchFamily="34" charset="-127"/>
                </a:rPr>
                <a:t>K=2</a:t>
              </a:r>
            </a:p>
          </p:txBody>
        </p:sp>
        <p:sp>
          <p:nvSpPr>
            <p:cNvPr id="348" name="Line 2138">
              <a:extLst>
                <a:ext uri="{FF2B5EF4-FFF2-40B4-BE49-F238E27FC236}">
                  <a16:creationId xmlns:a16="http://schemas.microsoft.com/office/drawing/2014/main" id="{9ABDA140-BB7D-45A3-BA13-8FF27D3F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057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49" name="Text Box 2139">
              <a:extLst>
                <a:ext uri="{FF2B5EF4-FFF2-40B4-BE49-F238E27FC236}">
                  <a16:creationId xmlns:a16="http://schemas.microsoft.com/office/drawing/2014/main" id="{288DD27C-0CD2-4F20-A3E7-0A03F99BF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799" y="2362200"/>
              <a:ext cx="1004885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 err="1">
                  <a:ea typeface="Gulim" panose="020B0600000101010101" pitchFamily="34" charset="-127"/>
                </a:rPr>
                <a:t>Pilih</a:t>
              </a:r>
              <a:r>
                <a:rPr lang="en-US" altLang="ko-KR" sz="1400" dirty="0">
                  <a:ea typeface="Gulim" panose="020B0600000101010101" pitchFamily="34" charset="-127"/>
                </a:rPr>
                <a:t> k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objek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sebagai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inisialisasi</a:t>
              </a:r>
              <a:r>
                <a:rPr lang="en-US" altLang="ko-KR" sz="1400" dirty="0">
                  <a:ea typeface="Gulim" panose="020B0600000101010101" pitchFamily="34" charset="-127"/>
                </a:rPr>
                <a:t> medoid</a:t>
              </a:r>
            </a:p>
          </p:txBody>
        </p:sp>
        <p:graphicFrame>
          <p:nvGraphicFramePr>
            <p:cNvPr id="350" name="Object 2140">
              <a:extLst>
                <a:ext uri="{FF2B5EF4-FFF2-40B4-BE49-F238E27FC236}">
                  <a16:creationId xmlns:a16="http://schemas.microsoft.com/office/drawing/2014/main" id="{DCB96E42-C793-4ECD-B792-E2BB8EE227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791928"/>
                </p:ext>
              </p:extLst>
            </p:nvPr>
          </p:nvGraphicFramePr>
          <p:xfrm>
            <a:off x="3429000" y="1676400"/>
            <a:ext cx="2514600" cy="236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23641" name="Object 2140">
                          <a:extLst>
                            <a:ext uri="{FF2B5EF4-FFF2-40B4-BE49-F238E27FC236}">
                              <a16:creationId xmlns:a16="http://schemas.microsoft.com/office/drawing/2014/main" id="{DA231EEC-F2FD-428A-BCDF-D4AC0266F6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1676400"/>
                          <a:ext cx="2514600" cy="236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" name="Line 2141">
              <a:extLst>
                <a:ext uri="{FF2B5EF4-FFF2-40B4-BE49-F238E27FC236}">
                  <a16:creationId xmlns:a16="http://schemas.microsoft.com/office/drawing/2014/main" id="{A00C6208-4C2B-4AB3-A2D7-C28CAE4E5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625" y="2689225"/>
              <a:ext cx="0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352" name="Line 2142">
              <a:extLst>
                <a:ext uri="{FF2B5EF4-FFF2-40B4-BE49-F238E27FC236}">
                  <a16:creationId xmlns:a16="http://schemas.microsoft.com/office/drawing/2014/main" id="{249AF733-8046-4707-9759-BA5CF19FF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133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53" name="Text Box 2143">
              <a:extLst>
                <a:ext uri="{FF2B5EF4-FFF2-40B4-BE49-F238E27FC236}">
                  <a16:creationId xmlns:a16="http://schemas.microsoft.com/office/drawing/2014/main" id="{D2A923D9-5924-4985-88F2-986B27B3C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7088" y="2197787"/>
              <a:ext cx="914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 err="1">
                  <a:ea typeface="Gulim" panose="020B0600000101010101" pitchFamily="34" charset="-127"/>
                </a:rPr>
                <a:t>Setiap</a:t>
              </a:r>
              <a:r>
                <a:rPr lang="en-US" altLang="ko-KR" sz="1400" dirty="0">
                  <a:ea typeface="Gulim" panose="020B0600000101010101" pitchFamily="34" charset="-127"/>
                </a:rPr>
                <a:t> data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akan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menjadi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anggota</a:t>
              </a:r>
              <a:r>
                <a:rPr lang="en-US" altLang="ko-KR" sz="1400" dirty="0">
                  <a:ea typeface="Gulim" panose="020B0600000101010101" pitchFamily="34" charset="-127"/>
                </a:rPr>
                <a:t> cluster medoid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terdekat</a:t>
              </a:r>
              <a:endParaRPr lang="en-US" altLang="ko-KR" sz="1400" dirty="0">
                <a:ea typeface="Gulim" panose="020B0600000101010101" pitchFamily="34" charset="-127"/>
              </a:endParaRPr>
            </a:p>
          </p:txBody>
        </p:sp>
        <p:sp>
          <p:nvSpPr>
            <p:cNvPr id="354" name="Line 2144">
              <a:extLst>
                <a:ext uri="{FF2B5EF4-FFF2-40B4-BE49-F238E27FC236}">
                  <a16:creationId xmlns:a16="http://schemas.microsoft.com/office/drawing/2014/main" id="{60D5F264-1FAA-46B6-9523-61AAA010F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038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55" name="Text Box 2145">
              <a:extLst>
                <a:ext uri="{FF2B5EF4-FFF2-40B4-BE49-F238E27FC236}">
                  <a16:creationId xmlns:a16="http://schemas.microsoft.com/office/drawing/2014/main" id="{1743BC74-C023-4583-ACB4-1C6C40FE7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038600"/>
              <a:ext cx="23621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 err="1">
                  <a:ea typeface="Gulim" panose="020B0600000101010101" pitchFamily="34" charset="-127"/>
                </a:rPr>
                <a:t>Pilih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sembarang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objek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selain</a:t>
              </a:r>
              <a:r>
                <a:rPr lang="en-US" altLang="ko-KR" sz="1400" dirty="0">
                  <a:ea typeface="Gulim" panose="020B0600000101010101" pitchFamily="34" charset="-127"/>
                </a:rPr>
                <a:t> medoid,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O</a:t>
              </a:r>
              <a:r>
                <a:rPr lang="en-US" altLang="ko-KR" sz="1400" baseline="-25000" dirty="0" err="1">
                  <a:ea typeface="Gulim" panose="020B0600000101010101" pitchFamily="34" charset="-127"/>
                </a:rPr>
                <a:t>ramdom</a:t>
              </a:r>
              <a:endParaRPr lang="en-US" altLang="ko-KR" sz="1400" baseline="-25000" dirty="0">
                <a:ea typeface="Gulim" panose="020B0600000101010101" pitchFamily="34" charset="-127"/>
              </a:endParaRPr>
            </a:p>
          </p:txBody>
        </p:sp>
        <p:sp>
          <p:nvSpPr>
            <p:cNvPr id="356" name="Line 2146">
              <a:extLst>
                <a:ext uri="{FF2B5EF4-FFF2-40B4-BE49-F238E27FC236}">
                  <a16:creationId xmlns:a16="http://schemas.microsoft.com/office/drawing/2014/main" id="{4A938AAA-E886-47A2-9E2F-BAF8B116F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57" name="Text Box 2147">
              <a:extLst>
                <a:ext uri="{FF2B5EF4-FFF2-40B4-BE49-F238E27FC236}">
                  <a16:creationId xmlns:a16="http://schemas.microsoft.com/office/drawing/2014/main" id="{78B8A5DC-D7F4-40DE-A665-055A241C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876800"/>
              <a:ext cx="1143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 err="1">
                  <a:ea typeface="Gulim" panose="020B0600000101010101" pitchFamily="34" charset="-127"/>
                </a:rPr>
                <a:t>Hitung</a:t>
              </a:r>
              <a:r>
                <a:rPr lang="en-US" altLang="ko-KR" sz="1400" dirty="0">
                  <a:ea typeface="Gulim" panose="020B0600000101010101" pitchFamily="34" charset="-127"/>
                </a:rPr>
                <a:t> total cost</a:t>
              </a:r>
            </a:p>
          </p:txBody>
        </p:sp>
        <p:grpSp>
          <p:nvGrpSpPr>
            <p:cNvPr id="358" name="Group 2148">
              <a:extLst>
                <a:ext uri="{FF2B5EF4-FFF2-40B4-BE49-F238E27FC236}">
                  <a16:creationId xmlns:a16="http://schemas.microsoft.com/office/drawing/2014/main" id="{1559D669-F6EA-4AC6-9874-EAFFA2E17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888" y="4611688"/>
              <a:ext cx="2176462" cy="2035175"/>
              <a:chOff x="2233" y="2905"/>
              <a:chExt cx="1371" cy="1282"/>
            </a:xfrm>
          </p:grpSpPr>
          <p:sp>
            <p:nvSpPr>
              <p:cNvPr id="359" name="Rectangle 2149">
                <a:extLst>
                  <a:ext uri="{FF2B5EF4-FFF2-40B4-BE49-F238E27FC236}">
                    <a16:creationId xmlns:a16="http://schemas.microsoft.com/office/drawing/2014/main" id="{F6FC3965-B4FF-41FC-999A-6CA74B11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60" name="Rectangle 2150">
                <a:extLst>
                  <a:ext uri="{FF2B5EF4-FFF2-40B4-BE49-F238E27FC236}">
                    <a16:creationId xmlns:a16="http://schemas.microsoft.com/office/drawing/2014/main" id="{09FFDE8B-CBE7-49CB-9C38-B92BEF441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61" name="Line 2151">
                <a:extLst>
                  <a:ext uri="{FF2B5EF4-FFF2-40B4-BE49-F238E27FC236}">
                    <a16:creationId xmlns:a16="http://schemas.microsoft.com/office/drawing/2014/main" id="{5A9DBC2E-9C53-41EA-9127-A948DDCB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2" name="Line 2152">
                <a:extLst>
                  <a:ext uri="{FF2B5EF4-FFF2-40B4-BE49-F238E27FC236}">
                    <a16:creationId xmlns:a16="http://schemas.microsoft.com/office/drawing/2014/main" id="{6C291BC3-144F-4688-975F-68EB0C8CA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3" name="Line 2153">
                <a:extLst>
                  <a:ext uri="{FF2B5EF4-FFF2-40B4-BE49-F238E27FC236}">
                    <a16:creationId xmlns:a16="http://schemas.microsoft.com/office/drawing/2014/main" id="{A0A0799C-3E37-4B8E-B663-52B2EF5E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4" name="Line 2154">
                <a:extLst>
                  <a:ext uri="{FF2B5EF4-FFF2-40B4-BE49-F238E27FC236}">
                    <a16:creationId xmlns:a16="http://schemas.microsoft.com/office/drawing/2014/main" id="{D758B264-7F5D-463D-BCBE-109FCD4D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5" name="Line 2155">
                <a:extLst>
                  <a:ext uri="{FF2B5EF4-FFF2-40B4-BE49-F238E27FC236}">
                    <a16:creationId xmlns:a16="http://schemas.microsoft.com/office/drawing/2014/main" id="{2F97FF3F-B0B7-4DF6-89A2-8D91DFB1F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6" name="Line 2156">
                <a:extLst>
                  <a:ext uri="{FF2B5EF4-FFF2-40B4-BE49-F238E27FC236}">
                    <a16:creationId xmlns:a16="http://schemas.microsoft.com/office/drawing/2014/main" id="{F1632BA2-D18A-4A26-8618-4A7D0871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7" name="Line 2157">
                <a:extLst>
                  <a:ext uri="{FF2B5EF4-FFF2-40B4-BE49-F238E27FC236}">
                    <a16:creationId xmlns:a16="http://schemas.microsoft.com/office/drawing/2014/main" id="{38FB6324-D9BE-4D33-ACB6-0BE6C217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8" name="Line 2158">
                <a:extLst>
                  <a:ext uri="{FF2B5EF4-FFF2-40B4-BE49-F238E27FC236}">
                    <a16:creationId xmlns:a16="http://schemas.microsoft.com/office/drawing/2014/main" id="{430BBFAE-1705-41D5-8A9B-A41628DE5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9" name="Line 2159">
                <a:extLst>
                  <a:ext uri="{FF2B5EF4-FFF2-40B4-BE49-F238E27FC236}">
                    <a16:creationId xmlns:a16="http://schemas.microsoft.com/office/drawing/2014/main" id="{13F70EAB-0AC8-45B8-8B7E-44E078061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0" name="Line 2160">
                <a:extLst>
                  <a:ext uri="{FF2B5EF4-FFF2-40B4-BE49-F238E27FC236}">
                    <a16:creationId xmlns:a16="http://schemas.microsoft.com/office/drawing/2014/main" id="{A57945C8-5B6D-4FA7-A28F-535AF6AFE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1" name="Line 2161">
                <a:extLst>
                  <a:ext uri="{FF2B5EF4-FFF2-40B4-BE49-F238E27FC236}">
                    <a16:creationId xmlns:a16="http://schemas.microsoft.com/office/drawing/2014/main" id="{0B81381C-9E74-49B0-8101-55AB57C89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2" name="Line 2162">
                <a:extLst>
                  <a:ext uri="{FF2B5EF4-FFF2-40B4-BE49-F238E27FC236}">
                    <a16:creationId xmlns:a16="http://schemas.microsoft.com/office/drawing/2014/main" id="{10D4C2BC-AC04-456C-AE57-192F8BA6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3" name="Line 2163">
                <a:extLst>
                  <a:ext uri="{FF2B5EF4-FFF2-40B4-BE49-F238E27FC236}">
                    <a16:creationId xmlns:a16="http://schemas.microsoft.com/office/drawing/2014/main" id="{2C3F076A-380F-4964-B49D-DC541A57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4" name="Line 2164">
                <a:extLst>
                  <a:ext uri="{FF2B5EF4-FFF2-40B4-BE49-F238E27FC236}">
                    <a16:creationId xmlns:a16="http://schemas.microsoft.com/office/drawing/2014/main" id="{3B1DCF83-BAAD-4D53-A88B-A00720DBC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5" name="Line 2165">
                <a:extLst>
                  <a:ext uri="{FF2B5EF4-FFF2-40B4-BE49-F238E27FC236}">
                    <a16:creationId xmlns:a16="http://schemas.microsoft.com/office/drawing/2014/main" id="{23D789B2-40BB-4F66-AE8B-AEABBAAF5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6" name="Line 2166">
                <a:extLst>
                  <a:ext uri="{FF2B5EF4-FFF2-40B4-BE49-F238E27FC236}">
                    <a16:creationId xmlns:a16="http://schemas.microsoft.com/office/drawing/2014/main" id="{F7F89054-EB4C-4036-B5F7-709C00F04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7" name="Line 2167">
                <a:extLst>
                  <a:ext uri="{FF2B5EF4-FFF2-40B4-BE49-F238E27FC236}">
                    <a16:creationId xmlns:a16="http://schemas.microsoft.com/office/drawing/2014/main" id="{10F55FF2-A00F-463B-8A14-B27165B82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8" name="Line 2168">
                <a:extLst>
                  <a:ext uri="{FF2B5EF4-FFF2-40B4-BE49-F238E27FC236}">
                    <a16:creationId xmlns:a16="http://schemas.microsoft.com/office/drawing/2014/main" id="{20E8C0C7-D6AF-4E41-932F-5732CF5B0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9" name="Line 2169">
                <a:extLst>
                  <a:ext uri="{FF2B5EF4-FFF2-40B4-BE49-F238E27FC236}">
                    <a16:creationId xmlns:a16="http://schemas.microsoft.com/office/drawing/2014/main" id="{167A78CF-FC34-465D-8793-476C006FE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0" name="Line 2170">
                <a:extLst>
                  <a:ext uri="{FF2B5EF4-FFF2-40B4-BE49-F238E27FC236}">
                    <a16:creationId xmlns:a16="http://schemas.microsoft.com/office/drawing/2014/main" id="{32C7C262-9FFE-4AEA-AAE8-CE30E0AB7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1" name="Rectangle 2171">
                <a:extLst>
                  <a:ext uri="{FF2B5EF4-FFF2-40B4-BE49-F238E27FC236}">
                    <a16:creationId xmlns:a16="http://schemas.microsoft.com/office/drawing/2014/main" id="{C7B9CE34-FF45-40E8-BC2F-5FB77F1F9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2" name="Line 2172">
                <a:extLst>
                  <a:ext uri="{FF2B5EF4-FFF2-40B4-BE49-F238E27FC236}">
                    <a16:creationId xmlns:a16="http://schemas.microsoft.com/office/drawing/2014/main" id="{E0F2293E-637F-40A7-A091-7021D0963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3" name="Line 2173">
                <a:extLst>
                  <a:ext uri="{FF2B5EF4-FFF2-40B4-BE49-F238E27FC236}">
                    <a16:creationId xmlns:a16="http://schemas.microsoft.com/office/drawing/2014/main" id="{C5C8847E-C52B-4835-9C37-404FA0C94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4" name="Line 2174">
                <a:extLst>
                  <a:ext uri="{FF2B5EF4-FFF2-40B4-BE49-F238E27FC236}">
                    <a16:creationId xmlns:a16="http://schemas.microsoft.com/office/drawing/2014/main" id="{33C47B93-1622-4D62-9D67-2AD34FFF8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5" name="Line 2175">
                <a:extLst>
                  <a:ext uri="{FF2B5EF4-FFF2-40B4-BE49-F238E27FC236}">
                    <a16:creationId xmlns:a16="http://schemas.microsoft.com/office/drawing/2014/main" id="{5001C980-D25D-4BCE-AEBE-ACCBA3D30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6" name="Line 2176">
                <a:extLst>
                  <a:ext uri="{FF2B5EF4-FFF2-40B4-BE49-F238E27FC236}">
                    <a16:creationId xmlns:a16="http://schemas.microsoft.com/office/drawing/2014/main" id="{B18B4808-974D-4155-8B16-7D42E5979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7" name="Line 2177">
                <a:extLst>
                  <a:ext uri="{FF2B5EF4-FFF2-40B4-BE49-F238E27FC236}">
                    <a16:creationId xmlns:a16="http://schemas.microsoft.com/office/drawing/2014/main" id="{7A4F582A-BBA6-4901-B97C-94D113432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8" name="Line 2178">
                <a:extLst>
                  <a:ext uri="{FF2B5EF4-FFF2-40B4-BE49-F238E27FC236}">
                    <a16:creationId xmlns:a16="http://schemas.microsoft.com/office/drawing/2014/main" id="{5E697045-71C1-4079-A0AA-CD6B75F4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9" name="Line 2179">
                <a:extLst>
                  <a:ext uri="{FF2B5EF4-FFF2-40B4-BE49-F238E27FC236}">
                    <a16:creationId xmlns:a16="http://schemas.microsoft.com/office/drawing/2014/main" id="{D2B86AF1-7245-4EF6-BE90-699036C2B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0" name="Line 2180">
                <a:extLst>
                  <a:ext uri="{FF2B5EF4-FFF2-40B4-BE49-F238E27FC236}">
                    <a16:creationId xmlns:a16="http://schemas.microsoft.com/office/drawing/2014/main" id="{D6C9225A-8291-4723-B26D-6B787647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1" name="Line 2181">
                <a:extLst>
                  <a:ext uri="{FF2B5EF4-FFF2-40B4-BE49-F238E27FC236}">
                    <a16:creationId xmlns:a16="http://schemas.microsoft.com/office/drawing/2014/main" id="{FA88357E-692F-403E-A2F3-26D1771F1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2" name="Line 2182">
                <a:extLst>
                  <a:ext uri="{FF2B5EF4-FFF2-40B4-BE49-F238E27FC236}">
                    <a16:creationId xmlns:a16="http://schemas.microsoft.com/office/drawing/2014/main" id="{BAA93FB5-7A96-4AF6-B0F3-011D9306E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3" name="Line 2183">
                <a:extLst>
                  <a:ext uri="{FF2B5EF4-FFF2-40B4-BE49-F238E27FC236}">
                    <a16:creationId xmlns:a16="http://schemas.microsoft.com/office/drawing/2014/main" id="{50EAA652-BD19-4B07-B911-8D2637C51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4" name="Line 2184">
                <a:extLst>
                  <a:ext uri="{FF2B5EF4-FFF2-40B4-BE49-F238E27FC236}">
                    <a16:creationId xmlns:a16="http://schemas.microsoft.com/office/drawing/2014/main" id="{B7E3CB36-D933-476E-968E-5077440F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5" name="Line 2185">
                <a:extLst>
                  <a:ext uri="{FF2B5EF4-FFF2-40B4-BE49-F238E27FC236}">
                    <a16:creationId xmlns:a16="http://schemas.microsoft.com/office/drawing/2014/main" id="{B6E24AA9-C7B0-421C-ADCB-33AFFF187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6" name="Line 2186">
                <a:extLst>
                  <a:ext uri="{FF2B5EF4-FFF2-40B4-BE49-F238E27FC236}">
                    <a16:creationId xmlns:a16="http://schemas.microsoft.com/office/drawing/2014/main" id="{2825DD51-640F-4450-A46C-7E0FB1F9F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7" name="Line 2187">
                <a:extLst>
                  <a:ext uri="{FF2B5EF4-FFF2-40B4-BE49-F238E27FC236}">
                    <a16:creationId xmlns:a16="http://schemas.microsoft.com/office/drawing/2014/main" id="{E5420D20-897E-47D9-A93C-75FB0660D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8" name="Line 2188">
                <a:extLst>
                  <a:ext uri="{FF2B5EF4-FFF2-40B4-BE49-F238E27FC236}">
                    <a16:creationId xmlns:a16="http://schemas.microsoft.com/office/drawing/2014/main" id="{C0A5FEB9-6BF7-4078-A244-AB5C54F28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9" name="Line 2189">
                <a:extLst>
                  <a:ext uri="{FF2B5EF4-FFF2-40B4-BE49-F238E27FC236}">
                    <a16:creationId xmlns:a16="http://schemas.microsoft.com/office/drawing/2014/main" id="{553FDC35-BA7A-43E0-BA83-5C7910F58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0" name="Line 2190">
                <a:extLst>
                  <a:ext uri="{FF2B5EF4-FFF2-40B4-BE49-F238E27FC236}">
                    <a16:creationId xmlns:a16="http://schemas.microsoft.com/office/drawing/2014/main" id="{5B478A0B-14E8-4861-BF08-0BFDF36D8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1" name="Line 2191">
                <a:extLst>
                  <a:ext uri="{FF2B5EF4-FFF2-40B4-BE49-F238E27FC236}">
                    <a16:creationId xmlns:a16="http://schemas.microsoft.com/office/drawing/2014/main" id="{F1638157-68BE-4CAE-AA6C-4A74C6667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2" name="Line 2192">
                <a:extLst>
                  <a:ext uri="{FF2B5EF4-FFF2-40B4-BE49-F238E27FC236}">
                    <a16:creationId xmlns:a16="http://schemas.microsoft.com/office/drawing/2014/main" id="{04512137-87A4-4807-B44A-16E51CFE5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3" name="Line 2193">
                <a:extLst>
                  <a:ext uri="{FF2B5EF4-FFF2-40B4-BE49-F238E27FC236}">
                    <a16:creationId xmlns:a16="http://schemas.microsoft.com/office/drawing/2014/main" id="{487FF354-C05D-42CD-8AE3-C9DC2056E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4" name="Line 2194">
                <a:extLst>
                  <a:ext uri="{FF2B5EF4-FFF2-40B4-BE49-F238E27FC236}">
                    <a16:creationId xmlns:a16="http://schemas.microsoft.com/office/drawing/2014/main" id="{406E8414-F7A6-45C5-A758-1EF79A826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5" name="Line 2195">
                <a:extLst>
                  <a:ext uri="{FF2B5EF4-FFF2-40B4-BE49-F238E27FC236}">
                    <a16:creationId xmlns:a16="http://schemas.microsoft.com/office/drawing/2014/main" id="{08AACC10-DAA9-496C-B677-915E62F2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6" name="Freeform 2196">
                <a:extLst>
                  <a:ext uri="{FF2B5EF4-FFF2-40B4-BE49-F238E27FC236}">
                    <a16:creationId xmlns:a16="http://schemas.microsoft.com/office/drawing/2014/main" id="{3FCE0927-B8EF-4A05-8891-F7ADA1E87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577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7" name="Freeform 2197">
                <a:extLst>
                  <a:ext uri="{FF2B5EF4-FFF2-40B4-BE49-F238E27FC236}">
                    <a16:creationId xmlns:a16="http://schemas.microsoft.com/office/drawing/2014/main" id="{40E51E0B-6B0D-4342-9BDD-AB92E2891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3373"/>
                <a:ext cx="88" cy="87"/>
              </a:xfrm>
              <a:custGeom>
                <a:avLst/>
                <a:gdLst>
                  <a:gd name="T0" fmla="*/ 44 w 88"/>
                  <a:gd name="T1" fmla="*/ 0 h 87"/>
                  <a:gd name="T2" fmla="*/ 88 w 88"/>
                  <a:gd name="T3" fmla="*/ 43 h 87"/>
                  <a:gd name="T4" fmla="*/ 44 w 88"/>
                  <a:gd name="T5" fmla="*/ 87 h 87"/>
                  <a:gd name="T6" fmla="*/ 0 w 88"/>
                  <a:gd name="T7" fmla="*/ 43 h 87"/>
                  <a:gd name="T8" fmla="*/ 44 w 88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7"/>
                  <a:gd name="T17" fmla="*/ 88 w 88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8" name="Freeform 2198">
                <a:extLst>
                  <a:ext uri="{FF2B5EF4-FFF2-40B4-BE49-F238E27FC236}">
                    <a16:creationId xmlns:a16="http://schemas.microsoft.com/office/drawing/2014/main" id="{EAB7550D-0328-48E9-A9A7-293FF81FA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681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4 h 87"/>
                  <a:gd name="T4" fmla="*/ 44 w 87"/>
                  <a:gd name="T5" fmla="*/ 87 h 87"/>
                  <a:gd name="T6" fmla="*/ 0 w 87"/>
                  <a:gd name="T7" fmla="*/ 44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9" name="Freeform 2199">
                <a:extLst>
                  <a:ext uri="{FF2B5EF4-FFF2-40B4-BE49-F238E27FC236}">
                    <a16:creationId xmlns:a16="http://schemas.microsoft.com/office/drawing/2014/main" id="{9142376F-B381-406F-9138-CA1CC7698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275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0" name="Freeform 2200">
                <a:extLst>
                  <a:ext uri="{FF2B5EF4-FFF2-40B4-BE49-F238E27FC236}">
                    <a16:creationId xmlns:a16="http://schemas.microsoft.com/office/drawing/2014/main" id="{9C637AE6-D00A-4B4F-82CA-11353A7B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17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1" name="Freeform 2201">
                <a:extLst>
                  <a:ext uri="{FF2B5EF4-FFF2-40B4-BE49-F238E27FC236}">
                    <a16:creationId xmlns:a16="http://schemas.microsoft.com/office/drawing/2014/main" id="{669ECFDA-E1B2-40AA-B3E3-BF49ED2B1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3478"/>
                <a:ext cx="88" cy="86"/>
              </a:xfrm>
              <a:custGeom>
                <a:avLst/>
                <a:gdLst>
                  <a:gd name="T0" fmla="*/ 44 w 88"/>
                  <a:gd name="T1" fmla="*/ 0 h 86"/>
                  <a:gd name="T2" fmla="*/ 88 w 88"/>
                  <a:gd name="T3" fmla="*/ 43 h 86"/>
                  <a:gd name="T4" fmla="*/ 44 w 88"/>
                  <a:gd name="T5" fmla="*/ 86 h 86"/>
                  <a:gd name="T6" fmla="*/ 0 w 88"/>
                  <a:gd name="T7" fmla="*/ 43 h 86"/>
                  <a:gd name="T8" fmla="*/ 44 w 8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6"/>
                  <a:gd name="T17" fmla="*/ 88 w 88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2" name="Freeform 2202">
                <a:extLst>
                  <a:ext uri="{FF2B5EF4-FFF2-40B4-BE49-F238E27FC236}">
                    <a16:creationId xmlns:a16="http://schemas.microsoft.com/office/drawing/2014/main" id="{22FEB3BF-4A64-4F06-A7DF-F4901DB14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577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3" name="Freeform 2203">
                <a:extLst>
                  <a:ext uri="{FF2B5EF4-FFF2-40B4-BE49-F238E27FC236}">
                    <a16:creationId xmlns:a16="http://schemas.microsoft.com/office/drawing/2014/main" id="{BA7CBCEC-B6AE-4184-8A62-3491B1176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373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3 h 87"/>
                  <a:gd name="T4" fmla="*/ 44 w 87"/>
                  <a:gd name="T5" fmla="*/ 87 h 87"/>
                  <a:gd name="T6" fmla="*/ 0 w 87"/>
                  <a:gd name="T7" fmla="*/ 43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4" name="Rectangle 2204">
                <a:extLst>
                  <a:ext uri="{FF2B5EF4-FFF2-40B4-BE49-F238E27FC236}">
                    <a16:creationId xmlns:a16="http://schemas.microsoft.com/office/drawing/2014/main" id="{4A28B748-126A-4CB2-9B91-B594E956E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4008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15" name="Rectangle 2205">
                <a:extLst>
                  <a:ext uri="{FF2B5EF4-FFF2-40B4-BE49-F238E27FC236}">
                    <a16:creationId xmlns:a16="http://schemas.microsoft.com/office/drawing/2014/main" id="{973D1020-BF0A-4A91-8888-423553F1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91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16" name="Rectangle 2206">
                <a:extLst>
                  <a:ext uri="{FF2B5EF4-FFF2-40B4-BE49-F238E27FC236}">
                    <a16:creationId xmlns:a16="http://schemas.microsoft.com/office/drawing/2014/main" id="{1026DC60-BA97-4741-8C13-5AF38B51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805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17" name="Rectangle 2207">
                <a:extLst>
                  <a:ext uri="{FF2B5EF4-FFF2-40B4-BE49-F238E27FC236}">
                    <a16:creationId xmlns:a16="http://schemas.microsoft.com/office/drawing/2014/main" id="{A76DADF4-7EDC-4CAC-851E-2C0C018D5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706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18" name="Rectangle 2208">
                <a:extLst>
                  <a:ext uri="{FF2B5EF4-FFF2-40B4-BE49-F238E27FC236}">
                    <a16:creationId xmlns:a16="http://schemas.microsoft.com/office/drawing/2014/main" id="{73446107-57CE-4940-A24C-A6FABF5A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601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19" name="Rectangle 2209">
                <a:extLst>
                  <a:ext uri="{FF2B5EF4-FFF2-40B4-BE49-F238E27FC236}">
                    <a16:creationId xmlns:a16="http://schemas.microsoft.com/office/drawing/2014/main" id="{1FDFFC41-BF13-4B27-AA55-9072F9EE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503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0" name="Rectangle 2210">
                <a:extLst>
                  <a:ext uri="{FF2B5EF4-FFF2-40B4-BE49-F238E27FC236}">
                    <a16:creationId xmlns:a16="http://schemas.microsoft.com/office/drawing/2014/main" id="{5FDD716A-F2E1-4A40-9698-745561CDA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398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1" name="Rectangle 2211">
                <a:extLst>
                  <a:ext uri="{FF2B5EF4-FFF2-40B4-BE49-F238E27FC236}">
                    <a16:creationId xmlns:a16="http://schemas.microsoft.com/office/drawing/2014/main" id="{AB97919D-F40C-4104-B2E5-C4718AD34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299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2" name="Rectangle 2212">
                <a:extLst>
                  <a:ext uri="{FF2B5EF4-FFF2-40B4-BE49-F238E27FC236}">
                    <a16:creationId xmlns:a16="http://schemas.microsoft.com/office/drawing/2014/main" id="{41BD95EE-9F35-41D0-95C0-73D3C427B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194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3" name="Rectangle 2213">
                <a:extLst>
                  <a:ext uri="{FF2B5EF4-FFF2-40B4-BE49-F238E27FC236}">
                    <a16:creationId xmlns:a16="http://schemas.microsoft.com/office/drawing/2014/main" id="{65D5A47D-02C9-4274-9616-FA9485621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096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4" name="Rectangle 2214">
                <a:extLst>
                  <a:ext uri="{FF2B5EF4-FFF2-40B4-BE49-F238E27FC236}">
                    <a16:creationId xmlns:a16="http://schemas.microsoft.com/office/drawing/2014/main" id="{CC034B78-6EDE-45CF-9950-71DF166D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991"/>
                <a:ext cx="19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5" name="Rectangle 2215">
                <a:extLst>
                  <a:ext uri="{FF2B5EF4-FFF2-40B4-BE49-F238E27FC236}">
                    <a16:creationId xmlns:a16="http://schemas.microsoft.com/office/drawing/2014/main" id="{394AB23C-7005-4701-B420-5D27594F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6" name="Rectangle 2216">
                <a:extLst>
                  <a:ext uri="{FF2B5EF4-FFF2-40B4-BE49-F238E27FC236}">
                    <a16:creationId xmlns:a16="http://schemas.microsoft.com/office/drawing/2014/main" id="{AACD8EDA-903E-4114-A68B-4204C6926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7" name="Rectangle 2217">
                <a:extLst>
                  <a:ext uri="{FF2B5EF4-FFF2-40B4-BE49-F238E27FC236}">
                    <a16:creationId xmlns:a16="http://schemas.microsoft.com/office/drawing/2014/main" id="{335DCCE8-B7F3-4956-B69B-7A242D436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8" name="Rectangle 2218">
                <a:extLst>
                  <a:ext uri="{FF2B5EF4-FFF2-40B4-BE49-F238E27FC236}">
                    <a16:creationId xmlns:a16="http://schemas.microsoft.com/office/drawing/2014/main" id="{E59E530F-A99A-468E-9B75-F165364FB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29" name="Rectangle 2219">
                <a:extLst>
                  <a:ext uri="{FF2B5EF4-FFF2-40B4-BE49-F238E27FC236}">
                    <a16:creationId xmlns:a16="http://schemas.microsoft.com/office/drawing/2014/main" id="{5695FE05-BC15-458E-8204-DF3F1D8EA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0" name="Rectangle 2220">
                <a:extLst>
                  <a:ext uri="{FF2B5EF4-FFF2-40B4-BE49-F238E27FC236}">
                    <a16:creationId xmlns:a16="http://schemas.microsoft.com/office/drawing/2014/main" id="{1EEB0C67-9331-4BF3-A01F-E32442FA0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1" name="Rectangle 2221">
                <a:extLst>
                  <a:ext uri="{FF2B5EF4-FFF2-40B4-BE49-F238E27FC236}">
                    <a16:creationId xmlns:a16="http://schemas.microsoft.com/office/drawing/2014/main" id="{876FD9C4-B941-49BB-B967-974AFE6F8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2" name="Rectangle 2222">
                <a:extLst>
                  <a:ext uri="{FF2B5EF4-FFF2-40B4-BE49-F238E27FC236}">
                    <a16:creationId xmlns:a16="http://schemas.microsoft.com/office/drawing/2014/main" id="{888E2C3F-06F4-4CB8-879E-A4D713D22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3" name="Rectangle 2223">
                <a:extLst>
                  <a:ext uri="{FF2B5EF4-FFF2-40B4-BE49-F238E27FC236}">
                    <a16:creationId xmlns:a16="http://schemas.microsoft.com/office/drawing/2014/main" id="{350C6C09-F151-40BB-B14F-35AC67E0A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4" name="Rectangle 2224">
                <a:extLst>
                  <a:ext uri="{FF2B5EF4-FFF2-40B4-BE49-F238E27FC236}">
                    <a16:creationId xmlns:a16="http://schemas.microsoft.com/office/drawing/2014/main" id="{A3B39396-CC7F-4B0F-8ED3-C68C0F40D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5" name="Rectangle 2225">
                <a:extLst>
                  <a:ext uri="{FF2B5EF4-FFF2-40B4-BE49-F238E27FC236}">
                    <a16:creationId xmlns:a16="http://schemas.microsoft.com/office/drawing/2014/main" id="{E7B09AE0-B401-4C7F-844B-91D05A8AF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4070"/>
                <a:ext cx="19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436" name="Rectangle 2226">
                <a:extLst>
                  <a:ext uri="{FF2B5EF4-FFF2-40B4-BE49-F238E27FC236}">
                    <a16:creationId xmlns:a16="http://schemas.microsoft.com/office/drawing/2014/main" id="{1B3F9435-DFBD-4D87-BF99-10A38DC1E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37" name="Line 2227">
                <a:extLst>
                  <a:ext uri="{FF2B5EF4-FFF2-40B4-BE49-F238E27FC236}">
                    <a16:creationId xmlns:a16="http://schemas.microsoft.com/office/drawing/2014/main" id="{3650EEBE-19F3-4ED2-9315-EFA0911A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1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438" name="Freeform 2228">
                <a:extLst>
                  <a:ext uri="{FF2B5EF4-FFF2-40B4-BE49-F238E27FC236}">
                    <a16:creationId xmlns:a16="http://schemas.microsoft.com/office/drawing/2014/main" id="{50120D26-58A3-4A3A-9FD1-47018805D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" y="3600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39" name="Freeform 2229">
                <a:extLst>
                  <a:ext uri="{FF2B5EF4-FFF2-40B4-BE49-F238E27FC236}">
                    <a16:creationId xmlns:a16="http://schemas.microsoft.com/office/drawing/2014/main" id="{4CF1F147-1378-4364-A2EE-638054307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79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40" name="Rectangle 2230">
              <a:extLst>
                <a:ext uri="{FF2B5EF4-FFF2-40B4-BE49-F238E27FC236}">
                  <a16:creationId xmlns:a16="http://schemas.microsoft.com/office/drawing/2014/main" id="{0FD1A434-B240-47D0-BC05-5D6DFD89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267200"/>
              <a:ext cx="14081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ko-KR" sz="1400">
                  <a:ea typeface="Gulim" panose="020B0600000101010101" pitchFamily="34" charset="-127"/>
                </a:rPr>
                <a:t>Total Cost = 26</a:t>
              </a:r>
            </a:p>
          </p:txBody>
        </p:sp>
        <p:sp>
          <p:nvSpPr>
            <p:cNvPr id="441" name="Line 2231">
              <a:extLst>
                <a:ext uri="{FF2B5EF4-FFF2-40B4-BE49-F238E27FC236}">
                  <a16:creationId xmlns:a16="http://schemas.microsoft.com/office/drawing/2014/main" id="{EADF21AC-CE31-46F2-85EB-712B1B064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114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442" name="Text Box 2232">
              <a:extLst>
                <a:ext uri="{FF2B5EF4-FFF2-40B4-BE49-F238E27FC236}">
                  <a16:creationId xmlns:a16="http://schemas.microsoft.com/office/drawing/2014/main" id="{8B301423-D5DE-486C-84CB-FE0143B5A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029200"/>
              <a:ext cx="1219200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>
                  <a:ea typeface="Gulim" panose="020B0600000101010101" pitchFamily="34" charset="-127"/>
                </a:rPr>
                <a:t>Swapping O and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O</a:t>
              </a:r>
              <a:r>
                <a:rPr lang="en-US" altLang="ko-KR" sz="1400" baseline="-25000" dirty="0" err="1">
                  <a:ea typeface="Gulim" panose="020B0600000101010101" pitchFamily="34" charset="-127"/>
                </a:rPr>
                <a:t>ramdom</a:t>
              </a:r>
              <a:r>
                <a:rPr lang="en-US" altLang="ko-KR" sz="1400" baseline="-25000" dirty="0">
                  <a:ea typeface="Gulim" panose="020B0600000101010101" pitchFamily="34" charset="-127"/>
                </a:rPr>
                <a:t>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ko-KR" sz="1400" dirty="0">
                  <a:ea typeface="Gulim" panose="020B0600000101010101" pitchFamily="34" charset="-127"/>
                </a:rPr>
                <a:t>Jika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kualitas</a:t>
              </a:r>
              <a:r>
                <a:rPr lang="en-US" altLang="ko-KR" sz="1400" dirty="0">
                  <a:ea typeface="Gulim" panose="020B0600000101010101" pitchFamily="34" charset="-127"/>
                </a:rPr>
                <a:t> </a:t>
              </a:r>
              <a:r>
                <a:rPr lang="en-US" altLang="ko-KR" sz="1400" dirty="0" err="1">
                  <a:ea typeface="Gulim" panose="020B0600000101010101" pitchFamily="34" charset="-127"/>
                </a:rPr>
                <a:t>bertambah</a:t>
              </a:r>
              <a:endParaRPr lang="en-US" altLang="ko-KR" sz="1400" dirty="0">
                <a:ea typeface="Gulim" panose="020B0600000101010101" pitchFamily="34" charset="-127"/>
              </a:endParaRPr>
            </a:p>
          </p:txBody>
        </p:sp>
        <p:sp>
          <p:nvSpPr>
            <p:cNvPr id="443" name="Text Box 2233">
              <a:extLst>
                <a:ext uri="{FF2B5EF4-FFF2-40B4-BE49-F238E27FC236}">
                  <a16:creationId xmlns:a16="http://schemas.microsoft.com/office/drawing/2014/main" id="{4B778060-0AF2-4751-A133-FF07649C1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724400"/>
              <a:ext cx="1981200" cy="115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ko-KR" sz="2000" b="1" dirty="0">
                  <a:ea typeface="Gulim" panose="020B0600000101010101" pitchFamily="34" charset="-127"/>
                </a:rPr>
                <a:t>Do loop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ko-KR" sz="2000" b="1" dirty="0">
                  <a:ea typeface="Gulim" panose="020B0600000101010101" pitchFamily="34" charset="-127"/>
                </a:rPr>
                <a:t>Until no change</a:t>
              </a:r>
            </a:p>
          </p:txBody>
        </p:sp>
        <p:grpSp>
          <p:nvGrpSpPr>
            <p:cNvPr id="444" name="Group 2234">
              <a:extLst>
                <a:ext uri="{FF2B5EF4-FFF2-40B4-BE49-F238E27FC236}">
                  <a16:creationId xmlns:a16="http://schemas.microsoft.com/office/drawing/2014/main" id="{4A0E53E0-82E5-4BC2-9F27-F81188C8E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1488" y="4611688"/>
              <a:ext cx="2176462" cy="2035175"/>
              <a:chOff x="4297" y="2905"/>
              <a:chExt cx="1371" cy="1282"/>
            </a:xfrm>
          </p:grpSpPr>
          <p:sp>
            <p:nvSpPr>
              <p:cNvPr id="445" name="Rectangle 2235">
                <a:extLst>
                  <a:ext uri="{FF2B5EF4-FFF2-40B4-BE49-F238E27FC236}">
                    <a16:creationId xmlns:a16="http://schemas.microsoft.com/office/drawing/2014/main" id="{FFBB8E97-9552-4A84-AE15-026AAA9F8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46" name="Rectangle 2236">
                <a:extLst>
                  <a:ext uri="{FF2B5EF4-FFF2-40B4-BE49-F238E27FC236}">
                    <a16:creationId xmlns:a16="http://schemas.microsoft.com/office/drawing/2014/main" id="{07534BDA-EC3E-4461-BCAF-02364F803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47" name="Line 2237">
                <a:extLst>
                  <a:ext uri="{FF2B5EF4-FFF2-40B4-BE49-F238E27FC236}">
                    <a16:creationId xmlns:a16="http://schemas.microsoft.com/office/drawing/2014/main" id="{1BACA2DC-9D15-4886-9AF7-28A1EFAA7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48" name="Line 2238">
                <a:extLst>
                  <a:ext uri="{FF2B5EF4-FFF2-40B4-BE49-F238E27FC236}">
                    <a16:creationId xmlns:a16="http://schemas.microsoft.com/office/drawing/2014/main" id="{A510CBF9-BC60-49B4-8948-4E6495867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49" name="Line 2239">
                <a:extLst>
                  <a:ext uri="{FF2B5EF4-FFF2-40B4-BE49-F238E27FC236}">
                    <a16:creationId xmlns:a16="http://schemas.microsoft.com/office/drawing/2014/main" id="{2E4512DB-D143-47F5-944E-568513A13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0" name="Line 2240">
                <a:extLst>
                  <a:ext uri="{FF2B5EF4-FFF2-40B4-BE49-F238E27FC236}">
                    <a16:creationId xmlns:a16="http://schemas.microsoft.com/office/drawing/2014/main" id="{0FB9E5DD-3B63-449C-9988-986E996F8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1" name="Line 2241">
                <a:extLst>
                  <a:ext uri="{FF2B5EF4-FFF2-40B4-BE49-F238E27FC236}">
                    <a16:creationId xmlns:a16="http://schemas.microsoft.com/office/drawing/2014/main" id="{EA870D67-D263-40E3-8EBD-F26D35075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2" name="Line 2242">
                <a:extLst>
                  <a:ext uri="{FF2B5EF4-FFF2-40B4-BE49-F238E27FC236}">
                    <a16:creationId xmlns:a16="http://schemas.microsoft.com/office/drawing/2014/main" id="{69CF870A-8830-4ADF-8725-1FEFFB5D0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3" name="Line 2243">
                <a:extLst>
                  <a:ext uri="{FF2B5EF4-FFF2-40B4-BE49-F238E27FC236}">
                    <a16:creationId xmlns:a16="http://schemas.microsoft.com/office/drawing/2014/main" id="{B2545377-959F-4C92-9DC8-610C1BC54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4" name="Line 2244">
                <a:extLst>
                  <a:ext uri="{FF2B5EF4-FFF2-40B4-BE49-F238E27FC236}">
                    <a16:creationId xmlns:a16="http://schemas.microsoft.com/office/drawing/2014/main" id="{1E20DA25-AEBA-4C8D-A861-52B35C6F6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5" name="Line 2245">
                <a:extLst>
                  <a:ext uri="{FF2B5EF4-FFF2-40B4-BE49-F238E27FC236}">
                    <a16:creationId xmlns:a16="http://schemas.microsoft.com/office/drawing/2014/main" id="{CC74476C-2ADE-4F73-A705-40D1F266F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6" name="Line 2246">
                <a:extLst>
                  <a:ext uri="{FF2B5EF4-FFF2-40B4-BE49-F238E27FC236}">
                    <a16:creationId xmlns:a16="http://schemas.microsoft.com/office/drawing/2014/main" id="{D3164F76-5293-4620-9DF3-756583BEF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7" name="Line 2247">
                <a:extLst>
                  <a:ext uri="{FF2B5EF4-FFF2-40B4-BE49-F238E27FC236}">
                    <a16:creationId xmlns:a16="http://schemas.microsoft.com/office/drawing/2014/main" id="{1807A73E-1D18-4865-AA23-77AE2AB0D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8" name="Line 2248">
                <a:extLst>
                  <a:ext uri="{FF2B5EF4-FFF2-40B4-BE49-F238E27FC236}">
                    <a16:creationId xmlns:a16="http://schemas.microsoft.com/office/drawing/2014/main" id="{2092D834-71F9-44FE-AFD9-A4F6141FA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9" name="Line 2249">
                <a:extLst>
                  <a:ext uri="{FF2B5EF4-FFF2-40B4-BE49-F238E27FC236}">
                    <a16:creationId xmlns:a16="http://schemas.microsoft.com/office/drawing/2014/main" id="{E651B80C-ECBE-46C4-92FF-941FC086E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0" name="Line 2250">
                <a:extLst>
                  <a:ext uri="{FF2B5EF4-FFF2-40B4-BE49-F238E27FC236}">
                    <a16:creationId xmlns:a16="http://schemas.microsoft.com/office/drawing/2014/main" id="{2F7CD1B2-88D7-43DB-815B-06C45ECAE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1" name="Line 2251">
                <a:extLst>
                  <a:ext uri="{FF2B5EF4-FFF2-40B4-BE49-F238E27FC236}">
                    <a16:creationId xmlns:a16="http://schemas.microsoft.com/office/drawing/2014/main" id="{BC7BD581-6645-4CFA-8285-E6650CE8D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2" name="Line 2252">
                <a:extLst>
                  <a:ext uri="{FF2B5EF4-FFF2-40B4-BE49-F238E27FC236}">
                    <a16:creationId xmlns:a16="http://schemas.microsoft.com/office/drawing/2014/main" id="{F9B9A454-D22D-4106-B6A4-945A9B17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3" name="Line 2253">
                <a:extLst>
                  <a:ext uri="{FF2B5EF4-FFF2-40B4-BE49-F238E27FC236}">
                    <a16:creationId xmlns:a16="http://schemas.microsoft.com/office/drawing/2014/main" id="{49CAF6E4-24F4-4369-8ADC-2512593C7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4" name="Line 2254">
                <a:extLst>
                  <a:ext uri="{FF2B5EF4-FFF2-40B4-BE49-F238E27FC236}">
                    <a16:creationId xmlns:a16="http://schemas.microsoft.com/office/drawing/2014/main" id="{82F392B7-6087-42B3-B775-399506569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3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5" name="Line 2255">
                <a:extLst>
                  <a:ext uri="{FF2B5EF4-FFF2-40B4-BE49-F238E27FC236}">
                    <a16:creationId xmlns:a16="http://schemas.microsoft.com/office/drawing/2014/main" id="{16498F5D-9774-408E-A76C-725CBC11B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6" name="Line 2256">
                <a:extLst>
                  <a:ext uri="{FF2B5EF4-FFF2-40B4-BE49-F238E27FC236}">
                    <a16:creationId xmlns:a16="http://schemas.microsoft.com/office/drawing/2014/main" id="{AE2F0D80-F79E-407B-8F8E-D905E5F55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7" name="Rectangle 2257">
                <a:extLst>
                  <a:ext uri="{FF2B5EF4-FFF2-40B4-BE49-F238E27FC236}">
                    <a16:creationId xmlns:a16="http://schemas.microsoft.com/office/drawing/2014/main" id="{A66C3F82-72E6-445A-BF55-F558408E3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68" name="Line 2258">
                <a:extLst>
                  <a:ext uri="{FF2B5EF4-FFF2-40B4-BE49-F238E27FC236}">
                    <a16:creationId xmlns:a16="http://schemas.microsoft.com/office/drawing/2014/main" id="{FAAAD40D-E212-4312-82A6-F7FF26FFF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9" name="Line 2259">
                <a:extLst>
                  <a:ext uri="{FF2B5EF4-FFF2-40B4-BE49-F238E27FC236}">
                    <a16:creationId xmlns:a16="http://schemas.microsoft.com/office/drawing/2014/main" id="{EEE946B1-4892-453D-B346-C31863580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0" name="Line 2260">
                <a:extLst>
                  <a:ext uri="{FF2B5EF4-FFF2-40B4-BE49-F238E27FC236}">
                    <a16:creationId xmlns:a16="http://schemas.microsoft.com/office/drawing/2014/main" id="{5DE76C79-C88C-45EC-98D7-1756656B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1" name="Line 2261">
                <a:extLst>
                  <a:ext uri="{FF2B5EF4-FFF2-40B4-BE49-F238E27FC236}">
                    <a16:creationId xmlns:a16="http://schemas.microsoft.com/office/drawing/2014/main" id="{AF1F54DE-3420-4809-B832-95F98C5D9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2" name="Line 2262">
                <a:extLst>
                  <a:ext uri="{FF2B5EF4-FFF2-40B4-BE49-F238E27FC236}">
                    <a16:creationId xmlns:a16="http://schemas.microsoft.com/office/drawing/2014/main" id="{177156F9-04B3-411D-9F81-0D929CCC5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3" name="Line 2263">
                <a:extLst>
                  <a:ext uri="{FF2B5EF4-FFF2-40B4-BE49-F238E27FC236}">
                    <a16:creationId xmlns:a16="http://schemas.microsoft.com/office/drawing/2014/main" id="{C9DD6AC7-F417-495A-B80E-18331C481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4" name="Line 2264">
                <a:extLst>
                  <a:ext uri="{FF2B5EF4-FFF2-40B4-BE49-F238E27FC236}">
                    <a16:creationId xmlns:a16="http://schemas.microsoft.com/office/drawing/2014/main" id="{52797A39-44F4-4DAA-BA2D-ED26F3116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5" name="Line 2265">
                <a:extLst>
                  <a:ext uri="{FF2B5EF4-FFF2-40B4-BE49-F238E27FC236}">
                    <a16:creationId xmlns:a16="http://schemas.microsoft.com/office/drawing/2014/main" id="{F2F1E458-F528-4885-A8B4-6BAEBA54B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6" name="Line 2266">
                <a:extLst>
                  <a:ext uri="{FF2B5EF4-FFF2-40B4-BE49-F238E27FC236}">
                    <a16:creationId xmlns:a16="http://schemas.microsoft.com/office/drawing/2014/main" id="{D5075E6F-397E-4E35-A8A2-518C416E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7" name="Line 2267">
                <a:extLst>
                  <a:ext uri="{FF2B5EF4-FFF2-40B4-BE49-F238E27FC236}">
                    <a16:creationId xmlns:a16="http://schemas.microsoft.com/office/drawing/2014/main" id="{1A1774DE-E8A2-428D-A7A3-758FE57BB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8" name="Line 2268">
                <a:extLst>
                  <a:ext uri="{FF2B5EF4-FFF2-40B4-BE49-F238E27FC236}">
                    <a16:creationId xmlns:a16="http://schemas.microsoft.com/office/drawing/2014/main" id="{B9AD6674-303F-4C4F-B786-58C600A08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9" name="Line 2269">
                <a:extLst>
                  <a:ext uri="{FF2B5EF4-FFF2-40B4-BE49-F238E27FC236}">
                    <a16:creationId xmlns:a16="http://schemas.microsoft.com/office/drawing/2014/main" id="{8ABB0DD2-9518-4C67-808A-1B9920D5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0" name="Line 2270">
                <a:extLst>
                  <a:ext uri="{FF2B5EF4-FFF2-40B4-BE49-F238E27FC236}">
                    <a16:creationId xmlns:a16="http://schemas.microsoft.com/office/drawing/2014/main" id="{D33D389A-E33D-47AD-8712-CC6F9606F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1" name="Line 2271">
                <a:extLst>
                  <a:ext uri="{FF2B5EF4-FFF2-40B4-BE49-F238E27FC236}">
                    <a16:creationId xmlns:a16="http://schemas.microsoft.com/office/drawing/2014/main" id="{F02CB5E7-BEEC-4759-ABF2-AF648198D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2" name="Line 2272">
                <a:extLst>
                  <a:ext uri="{FF2B5EF4-FFF2-40B4-BE49-F238E27FC236}">
                    <a16:creationId xmlns:a16="http://schemas.microsoft.com/office/drawing/2014/main" id="{1A5EBC5C-7A09-4D6C-AA8F-7C1E901A3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3" name="Line 2273">
                <a:extLst>
                  <a:ext uri="{FF2B5EF4-FFF2-40B4-BE49-F238E27FC236}">
                    <a16:creationId xmlns:a16="http://schemas.microsoft.com/office/drawing/2014/main" id="{72A5063C-0FB2-4121-B66C-C4CBC58CD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4" name="Line 2274">
                <a:extLst>
                  <a:ext uri="{FF2B5EF4-FFF2-40B4-BE49-F238E27FC236}">
                    <a16:creationId xmlns:a16="http://schemas.microsoft.com/office/drawing/2014/main" id="{8A1C68A6-383B-4AE7-B6EC-3C7BAD61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5" name="Line 2275">
                <a:extLst>
                  <a:ext uri="{FF2B5EF4-FFF2-40B4-BE49-F238E27FC236}">
                    <a16:creationId xmlns:a16="http://schemas.microsoft.com/office/drawing/2014/main" id="{C1CA8652-F72E-4003-BD28-2E09C7B54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6" name="Line 2276">
                <a:extLst>
                  <a:ext uri="{FF2B5EF4-FFF2-40B4-BE49-F238E27FC236}">
                    <a16:creationId xmlns:a16="http://schemas.microsoft.com/office/drawing/2014/main" id="{B2B35E22-CBA5-4ADE-B83E-E9716F556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7" name="Line 2277">
                <a:extLst>
                  <a:ext uri="{FF2B5EF4-FFF2-40B4-BE49-F238E27FC236}">
                    <a16:creationId xmlns:a16="http://schemas.microsoft.com/office/drawing/2014/main" id="{DEC83497-6D7B-4ECD-98B8-E7B126966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8" name="Line 2278">
                <a:extLst>
                  <a:ext uri="{FF2B5EF4-FFF2-40B4-BE49-F238E27FC236}">
                    <a16:creationId xmlns:a16="http://schemas.microsoft.com/office/drawing/2014/main" id="{35EA304F-CD1E-4FD4-94C7-74924A494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5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9" name="Line 2279">
                <a:extLst>
                  <a:ext uri="{FF2B5EF4-FFF2-40B4-BE49-F238E27FC236}">
                    <a16:creationId xmlns:a16="http://schemas.microsoft.com/office/drawing/2014/main" id="{88F865CC-50DC-478B-BC23-A35619A2E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63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0" name="Line 2280">
                <a:extLst>
                  <a:ext uri="{FF2B5EF4-FFF2-40B4-BE49-F238E27FC236}">
                    <a16:creationId xmlns:a16="http://schemas.microsoft.com/office/drawing/2014/main" id="{CFC031D6-CEEB-4D9A-92FB-6D94D81AE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1" name="Line 2281">
                <a:extLst>
                  <a:ext uri="{FF2B5EF4-FFF2-40B4-BE49-F238E27FC236}">
                    <a16:creationId xmlns:a16="http://schemas.microsoft.com/office/drawing/2014/main" id="{5BC4E056-0E82-4204-A91D-B7E46F9F8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2" name="Freeform 2282">
                <a:extLst>
                  <a:ext uri="{FF2B5EF4-FFF2-40B4-BE49-F238E27FC236}">
                    <a16:creationId xmlns:a16="http://schemas.microsoft.com/office/drawing/2014/main" id="{95509ACD-FA96-4B65-973F-9D6E44FB3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577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3" name="Freeform 2283">
                <a:extLst>
                  <a:ext uri="{FF2B5EF4-FFF2-40B4-BE49-F238E27FC236}">
                    <a16:creationId xmlns:a16="http://schemas.microsoft.com/office/drawing/2014/main" id="{FEB1A2C3-6846-4009-84F7-1E30B713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7" y="3373"/>
                <a:ext cx="88" cy="87"/>
              </a:xfrm>
              <a:custGeom>
                <a:avLst/>
                <a:gdLst>
                  <a:gd name="T0" fmla="*/ 44 w 88"/>
                  <a:gd name="T1" fmla="*/ 0 h 87"/>
                  <a:gd name="T2" fmla="*/ 88 w 88"/>
                  <a:gd name="T3" fmla="*/ 43 h 87"/>
                  <a:gd name="T4" fmla="*/ 44 w 88"/>
                  <a:gd name="T5" fmla="*/ 87 h 87"/>
                  <a:gd name="T6" fmla="*/ 0 w 88"/>
                  <a:gd name="T7" fmla="*/ 43 h 87"/>
                  <a:gd name="T8" fmla="*/ 44 w 88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7"/>
                  <a:gd name="T17" fmla="*/ 88 w 88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4" name="Freeform 2284">
                <a:extLst>
                  <a:ext uri="{FF2B5EF4-FFF2-40B4-BE49-F238E27FC236}">
                    <a16:creationId xmlns:a16="http://schemas.microsoft.com/office/drawing/2014/main" id="{326EE2D9-6586-46FB-A4F2-A935E1019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681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4 h 87"/>
                  <a:gd name="T4" fmla="*/ 44 w 87"/>
                  <a:gd name="T5" fmla="*/ 87 h 87"/>
                  <a:gd name="T6" fmla="*/ 0 w 87"/>
                  <a:gd name="T7" fmla="*/ 44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5" name="Freeform 2285">
                <a:extLst>
                  <a:ext uri="{FF2B5EF4-FFF2-40B4-BE49-F238E27FC236}">
                    <a16:creationId xmlns:a16="http://schemas.microsoft.com/office/drawing/2014/main" id="{8FE29C91-4EA9-46C7-87EC-710D93685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8" y="3275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6" name="Freeform 2286">
                <a:extLst>
                  <a:ext uri="{FF2B5EF4-FFF2-40B4-BE49-F238E27FC236}">
                    <a16:creationId xmlns:a16="http://schemas.microsoft.com/office/drawing/2014/main" id="{2948115B-54FC-4D47-B001-28B2AD2E9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7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7" name="Freeform 2287">
                <a:extLst>
                  <a:ext uri="{FF2B5EF4-FFF2-40B4-BE49-F238E27FC236}">
                    <a16:creationId xmlns:a16="http://schemas.microsoft.com/office/drawing/2014/main" id="{405037CD-B69D-4BA3-99BC-21B72A01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3478"/>
                <a:ext cx="88" cy="86"/>
              </a:xfrm>
              <a:custGeom>
                <a:avLst/>
                <a:gdLst>
                  <a:gd name="T0" fmla="*/ 44 w 88"/>
                  <a:gd name="T1" fmla="*/ 0 h 86"/>
                  <a:gd name="T2" fmla="*/ 88 w 88"/>
                  <a:gd name="T3" fmla="*/ 43 h 86"/>
                  <a:gd name="T4" fmla="*/ 44 w 88"/>
                  <a:gd name="T5" fmla="*/ 86 h 86"/>
                  <a:gd name="T6" fmla="*/ 0 w 88"/>
                  <a:gd name="T7" fmla="*/ 43 h 86"/>
                  <a:gd name="T8" fmla="*/ 44 w 8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6"/>
                  <a:gd name="T17" fmla="*/ 88 w 88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8" name="Freeform 2288">
                <a:extLst>
                  <a:ext uri="{FF2B5EF4-FFF2-40B4-BE49-F238E27FC236}">
                    <a16:creationId xmlns:a16="http://schemas.microsoft.com/office/drawing/2014/main" id="{15DBB84F-17BE-4AB8-B6FC-C57E8288C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378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9" name="Freeform 2289">
                <a:extLst>
                  <a:ext uri="{FF2B5EF4-FFF2-40B4-BE49-F238E27FC236}">
                    <a16:creationId xmlns:a16="http://schemas.microsoft.com/office/drawing/2014/main" id="{DD0012F9-51B4-480A-9E1F-99538FCA1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577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0" name="Freeform 2290">
                <a:extLst>
                  <a:ext uri="{FF2B5EF4-FFF2-40B4-BE49-F238E27FC236}">
                    <a16:creationId xmlns:a16="http://schemas.microsoft.com/office/drawing/2014/main" id="{427591AF-B47A-4F34-9F86-72C0830C2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373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3 h 87"/>
                  <a:gd name="T4" fmla="*/ 44 w 87"/>
                  <a:gd name="T5" fmla="*/ 87 h 87"/>
                  <a:gd name="T6" fmla="*/ 0 w 87"/>
                  <a:gd name="T7" fmla="*/ 43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1" name="Rectangle 2291">
                <a:extLst>
                  <a:ext uri="{FF2B5EF4-FFF2-40B4-BE49-F238E27FC236}">
                    <a16:creationId xmlns:a16="http://schemas.microsoft.com/office/drawing/2014/main" id="{74146C6D-9334-4B4B-8559-76BE3641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4008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2" name="Rectangle 2292">
                <a:extLst>
                  <a:ext uri="{FF2B5EF4-FFF2-40B4-BE49-F238E27FC236}">
                    <a16:creationId xmlns:a16="http://schemas.microsoft.com/office/drawing/2014/main" id="{346FF340-28B3-4305-84E6-50BE82507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91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3" name="Rectangle 2293">
                <a:extLst>
                  <a:ext uri="{FF2B5EF4-FFF2-40B4-BE49-F238E27FC236}">
                    <a16:creationId xmlns:a16="http://schemas.microsoft.com/office/drawing/2014/main" id="{A08C95C4-F682-4043-902B-0F6B13695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805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4" name="Rectangle 2294">
                <a:extLst>
                  <a:ext uri="{FF2B5EF4-FFF2-40B4-BE49-F238E27FC236}">
                    <a16:creationId xmlns:a16="http://schemas.microsoft.com/office/drawing/2014/main" id="{6301D9DA-4ACA-4159-B917-5B2FAF86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706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5" name="Rectangle 2295">
                <a:extLst>
                  <a:ext uri="{FF2B5EF4-FFF2-40B4-BE49-F238E27FC236}">
                    <a16:creationId xmlns:a16="http://schemas.microsoft.com/office/drawing/2014/main" id="{109AE602-C23B-47D4-B5F1-D7BD390FC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601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6" name="Rectangle 2296">
                <a:extLst>
                  <a:ext uri="{FF2B5EF4-FFF2-40B4-BE49-F238E27FC236}">
                    <a16:creationId xmlns:a16="http://schemas.microsoft.com/office/drawing/2014/main" id="{6722633C-E819-4CF5-A3D4-EDC93525A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503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7" name="Rectangle 2297">
                <a:extLst>
                  <a:ext uri="{FF2B5EF4-FFF2-40B4-BE49-F238E27FC236}">
                    <a16:creationId xmlns:a16="http://schemas.microsoft.com/office/drawing/2014/main" id="{2167E883-8F13-496F-8E7B-8B0857DF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398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8" name="Rectangle 2298">
                <a:extLst>
                  <a:ext uri="{FF2B5EF4-FFF2-40B4-BE49-F238E27FC236}">
                    <a16:creationId xmlns:a16="http://schemas.microsoft.com/office/drawing/2014/main" id="{77A3C7AD-5286-4728-955F-31C02820A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9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09" name="Rectangle 2299">
                <a:extLst>
                  <a:ext uri="{FF2B5EF4-FFF2-40B4-BE49-F238E27FC236}">
                    <a16:creationId xmlns:a16="http://schemas.microsoft.com/office/drawing/2014/main" id="{3A0FAC65-8F73-4245-B70A-549249C92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194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0" name="Rectangle 2300">
                <a:extLst>
                  <a:ext uri="{FF2B5EF4-FFF2-40B4-BE49-F238E27FC236}">
                    <a16:creationId xmlns:a16="http://schemas.microsoft.com/office/drawing/2014/main" id="{51099319-9486-469A-8061-D1709B99B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096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1" name="Rectangle 2301">
                <a:extLst>
                  <a:ext uri="{FF2B5EF4-FFF2-40B4-BE49-F238E27FC236}">
                    <a16:creationId xmlns:a16="http://schemas.microsoft.com/office/drawing/2014/main" id="{03F329D5-59B3-4B76-A896-3F3B1169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991"/>
                <a:ext cx="19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2" name="Rectangle 2302">
                <a:extLst>
                  <a:ext uri="{FF2B5EF4-FFF2-40B4-BE49-F238E27FC236}">
                    <a16:creationId xmlns:a16="http://schemas.microsoft.com/office/drawing/2014/main" id="{AD86244D-54AF-47CE-93CE-352BE6A73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3" name="Rectangle 2303">
                <a:extLst>
                  <a:ext uri="{FF2B5EF4-FFF2-40B4-BE49-F238E27FC236}">
                    <a16:creationId xmlns:a16="http://schemas.microsoft.com/office/drawing/2014/main" id="{C3CAAD5B-984A-4478-9F97-B6ECD0469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4" name="Rectangle 2304">
                <a:extLst>
                  <a:ext uri="{FF2B5EF4-FFF2-40B4-BE49-F238E27FC236}">
                    <a16:creationId xmlns:a16="http://schemas.microsoft.com/office/drawing/2014/main" id="{AB750DD1-1BB4-45B1-8D44-9C814871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5" name="Rectangle 2305">
                <a:extLst>
                  <a:ext uri="{FF2B5EF4-FFF2-40B4-BE49-F238E27FC236}">
                    <a16:creationId xmlns:a16="http://schemas.microsoft.com/office/drawing/2014/main" id="{75BDC499-FCE7-4270-A51A-5AEB4D77C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6" name="Rectangle 2306">
                <a:extLst>
                  <a:ext uri="{FF2B5EF4-FFF2-40B4-BE49-F238E27FC236}">
                    <a16:creationId xmlns:a16="http://schemas.microsoft.com/office/drawing/2014/main" id="{1F5C85F2-605F-45B6-92DC-94186E978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7" name="Rectangle 2307">
                <a:extLst>
                  <a:ext uri="{FF2B5EF4-FFF2-40B4-BE49-F238E27FC236}">
                    <a16:creationId xmlns:a16="http://schemas.microsoft.com/office/drawing/2014/main" id="{C2AEA9BC-59B3-4567-A20E-AF09DA6E5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8" name="Rectangle 2308">
                <a:extLst>
                  <a:ext uri="{FF2B5EF4-FFF2-40B4-BE49-F238E27FC236}">
                    <a16:creationId xmlns:a16="http://schemas.microsoft.com/office/drawing/2014/main" id="{B3907134-0B31-448D-8AFE-1403B9AE8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19" name="Rectangle 2309">
                <a:extLst>
                  <a:ext uri="{FF2B5EF4-FFF2-40B4-BE49-F238E27FC236}">
                    <a16:creationId xmlns:a16="http://schemas.microsoft.com/office/drawing/2014/main" id="{E152267C-91E3-4DA6-AEEA-CC29285E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20" name="Rectangle 2310">
                <a:extLst>
                  <a:ext uri="{FF2B5EF4-FFF2-40B4-BE49-F238E27FC236}">
                    <a16:creationId xmlns:a16="http://schemas.microsoft.com/office/drawing/2014/main" id="{FC233E61-55FF-4DA1-8A54-E3746294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7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21" name="Rectangle 2311">
                <a:extLst>
                  <a:ext uri="{FF2B5EF4-FFF2-40B4-BE49-F238E27FC236}">
                    <a16:creationId xmlns:a16="http://schemas.microsoft.com/office/drawing/2014/main" id="{F8EE5260-719E-4E77-B3AF-C75BB6EC1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" y="4070"/>
                <a:ext cx="12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22" name="Rectangle 2312">
                <a:extLst>
                  <a:ext uri="{FF2B5EF4-FFF2-40B4-BE49-F238E27FC236}">
                    <a16:creationId xmlns:a16="http://schemas.microsoft.com/office/drawing/2014/main" id="{032C4538-449A-4B21-9160-91EC474C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4070"/>
                <a:ext cx="19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523" name="Rectangle 2313">
                <a:extLst>
                  <a:ext uri="{FF2B5EF4-FFF2-40B4-BE49-F238E27FC236}">
                    <a16:creationId xmlns:a16="http://schemas.microsoft.com/office/drawing/2014/main" id="{72947550-9D53-46DC-AEC5-25D956FF7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24" name="Line 2314">
                <a:extLst>
                  <a:ext uri="{FF2B5EF4-FFF2-40B4-BE49-F238E27FC236}">
                    <a16:creationId xmlns:a16="http://schemas.microsoft.com/office/drawing/2014/main" id="{0A49E515-89FB-4446-ACF5-5B198019A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5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525" name="Freeform 2315">
                <a:extLst>
                  <a:ext uri="{FF2B5EF4-FFF2-40B4-BE49-F238E27FC236}">
                    <a16:creationId xmlns:a16="http://schemas.microsoft.com/office/drawing/2014/main" id="{C31C0CE1-2310-4A78-A59D-C17624AA0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360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33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14D-0C56-4A5F-A42D-FD781593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1981-36DC-4B09-8111-080995C5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1B0F9-9169-4838-8514-E358A59C3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18" y="431511"/>
            <a:ext cx="6061364" cy="60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C758-A7CB-4FE5-8EC4-F86093E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Hirarki</a:t>
            </a:r>
            <a:r>
              <a:rPr lang="en-ID" dirty="0"/>
              <a:t>: Agnes, Diana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3B4-DE34-4C9C-8CCE-0E16EADF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ea typeface="SimSun" panose="02010600030101010101" pitchFamily="2" charset="-122"/>
              </a:rPr>
              <a:t>Menggunakan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jarak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matriks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sebagai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kriteria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melakukan</a:t>
            </a:r>
            <a:r>
              <a:rPr lang="en-US" altLang="zh-CN" sz="2800" dirty="0">
                <a:ea typeface="SimSun" panose="02010600030101010101" pitchFamily="2" charset="-122"/>
              </a:rPr>
              <a:t> clustering. </a:t>
            </a:r>
            <a:r>
              <a:rPr lang="en-US" altLang="zh-CN" sz="2800" dirty="0" err="1">
                <a:ea typeface="SimSun" panose="02010600030101010101" pitchFamily="2" charset="-122"/>
              </a:rPr>
              <a:t>Tidak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membutuhkan</a:t>
            </a:r>
            <a:r>
              <a:rPr lang="en-US" altLang="zh-CN" sz="2800" dirty="0">
                <a:ea typeface="SimSun" panose="02010600030101010101" pitchFamily="2" charset="-122"/>
              </a:rPr>
              <a:t> input </a:t>
            </a:r>
            <a:r>
              <a:rPr lang="en-US" altLang="zh-CN" sz="2800" i="1" dirty="0">
                <a:ea typeface="SimSun" panose="02010600030101010101" pitchFamily="2" charset="-122"/>
              </a:rPr>
              <a:t>k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sebagai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banyaknya</a:t>
            </a:r>
            <a:r>
              <a:rPr lang="en-US" altLang="zh-CN" sz="2800" dirty="0">
                <a:ea typeface="SimSun" panose="02010600030101010101" pitchFamily="2" charset="-122"/>
              </a:rPr>
              <a:t> cluster.</a:t>
            </a:r>
          </a:p>
          <a:p>
            <a:pPr marL="0" indent="0">
              <a:buNone/>
            </a:pPr>
            <a:endParaRPr lang="id-ID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48702B2-0E51-4E9D-90FA-CEBDFC334E85}"/>
              </a:ext>
            </a:extLst>
          </p:cNvPr>
          <p:cNvGrpSpPr>
            <a:grpSpLocks/>
          </p:cNvGrpSpPr>
          <p:nvPr/>
        </p:nvGrpSpPr>
        <p:grpSpPr bwMode="auto">
          <a:xfrm>
            <a:off x="2617787" y="2851150"/>
            <a:ext cx="6956425" cy="3641725"/>
            <a:chOff x="1200" y="1776"/>
            <a:chExt cx="4382" cy="2294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6BE4D03-5DC7-45A9-AB4E-31D6322EC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652901A-90C8-4087-BFD0-CE96D6594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8937B76C-929D-41C5-B5C3-CFE19E416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" name="Text Box 8">
                <a:extLst>
                  <a:ext uri="{FF2B5EF4-FFF2-40B4-BE49-F238E27FC236}">
                    <a16:creationId xmlns:a16="http://schemas.microsoft.com/office/drawing/2014/main" id="{CAD177FF-DF5A-47DB-85FC-AF56D3E75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3F8E2C7D-665E-4B6A-AED1-709962093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901A3006-93D1-430B-A212-8C684B1CC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1EC9A98B-E993-418B-97CC-8EA5A4BFA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7F93D9E4-046A-44F1-B1CA-F80D3F46C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4" name="Line 13">
                <a:extLst>
                  <a:ext uri="{FF2B5EF4-FFF2-40B4-BE49-F238E27FC236}">
                    <a16:creationId xmlns:a16="http://schemas.microsoft.com/office/drawing/2014/main" id="{9289098E-E25A-4188-8A08-59663FDA8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A9AF4F72-3E24-4B6A-ACB3-3BDF50234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7CF82404-3304-4636-AC71-136CAAAEF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id="{E5D00DB9-1444-4DD8-AC25-65C7D302B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3" name="Text Box 17">
                <a:extLst>
                  <a:ext uri="{FF2B5EF4-FFF2-40B4-BE49-F238E27FC236}">
                    <a16:creationId xmlns:a16="http://schemas.microsoft.com/office/drawing/2014/main" id="{9C341CFF-9DD5-4C54-A3EC-35BD48D47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C6357F61-68E2-4BBD-ABD0-EA4CFAEF0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B89ABFB4-9D3F-4129-83C4-97266E5D7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1" name="Text Box 20">
                <a:extLst>
                  <a:ext uri="{FF2B5EF4-FFF2-40B4-BE49-F238E27FC236}">
                    <a16:creationId xmlns:a16="http://schemas.microsoft.com/office/drawing/2014/main" id="{A236F5FB-5016-4C78-AC01-F431E528A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6104B910-2F81-401F-85F4-5CE209032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B8328839-4279-496C-8151-5FEBCAD8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8FC14B6A-1489-4FC7-8797-0FDB31BF7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55C007D5-73E6-4977-A489-4ED7C2712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7A554EE0-74B1-4B72-A389-EC8D2E945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C345FFB8-5BD3-4A03-9A78-737AAF60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8AFA9F08-C5A9-47B6-BC56-FD089471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8" name="Oval 28">
              <a:extLst>
                <a:ext uri="{FF2B5EF4-FFF2-40B4-BE49-F238E27FC236}">
                  <a16:creationId xmlns:a16="http://schemas.microsoft.com/office/drawing/2014/main" id="{68E5D5EB-75A7-4C84-98B6-344B25CA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02FE19F2-3B1E-492C-8438-2361E51C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0" name="Oval 30">
              <a:extLst>
                <a:ext uri="{FF2B5EF4-FFF2-40B4-BE49-F238E27FC236}">
                  <a16:creationId xmlns:a16="http://schemas.microsoft.com/office/drawing/2014/main" id="{DFA18430-38E0-4F48-A288-0E2F16CED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8FEF2945-5250-44F5-A933-CAD075511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059EB1DD-FA3C-4E7E-87CF-D15583A1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2BC8EE1-387A-46B6-A14A-EA17631F2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4" name="Oval 34">
              <a:extLst>
                <a:ext uri="{FF2B5EF4-FFF2-40B4-BE49-F238E27FC236}">
                  <a16:creationId xmlns:a16="http://schemas.microsoft.com/office/drawing/2014/main" id="{98C10C81-4C14-4567-8F44-00CFD5D3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4FCB7EFF-6DB8-4920-9488-3D0496BB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1B31635C-E8A5-4315-809A-93ACC5E5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40BA1B18-E6D9-44B6-9A9B-2CCB03FC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:a16="http://schemas.microsoft.com/office/drawing/2014/main" id="{1600547C-C554-4379-A41D-E92020E8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ABBF568D-15CB-4962-901D-2FB4B6798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F3B9E16C-52AD-4469-9B30-1C07C3752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9F014B05-26BD-40CD-821B-3FE2E8EE1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D602FFAD-F27E-4C64-8DF6-FBA0D49DC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96B74CD2-91CC-451C-AA58-FD4EB8799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9BEB0B34-36BB-49CA-88F4-266B0E197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90718398-1A5F-45AA-AD61-68DFE5734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5A6ADCD9-2662-493D-8FF5-6B63765D0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9750089D-0787-48C2-9BA2-BBD9DB693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9387B066-B97B-4C19-981E-93A0DD749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7122A710-8054-451E-8F78-1FEC5A91F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12771C6C-6251-4F8E-B63E-9C504E2CF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F3F83608-F533-46E2-B37E-0449B44C7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" name="Line 52">
              <a:extLst>
                <a:ext uri="{FF2B5EF4-FFF2-40B4-BE49-F238E27FC236}">
                  <a16:creationId xmlns:a16="http://schemas.microsoft.com/office/drawing/2014/main" id="{1A9EFB7C-1EA1-4729-AF17-B115A2EB1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950BA384-84DA-44B8-93F0-7D2627E57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96B162E2-5C6C-440B-85B6-438E978E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08527C15-4EE5-4FBD-A94B-980322A38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1F664423-3D22-409D-8339-80FB4F472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4BE19C3F-1D4E-4303-88DE-485187E17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" name="Text Box 58">
              <a:extLst>
                <a:ext uri="{FF2B5EF4-FFF2-40B4-BE49-F238E27FC236}">
                  <a16:creationId xmlns:a16="http://schemas.microsoft.com/office/drawing/2014/main" id="{7BE56566-D657-4FE6-9F01-B998412F0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F3D76BFC-3817-4D8F-9487-0ED7CE6E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86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C758-A7CB-4FE5-8EC4-F86093E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Hirarki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3B4-DE34-4C9C-8CCE-0E16EAD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839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>
                <a:ea typeface="SimSun" panose="02010600030101010101" pitchFamily="2" charset="-122"/>
              </a:rPr>
              <a:t>Visualisasi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bentuk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hirarki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clastering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biasanya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dalam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bentuk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pohon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biasa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disebut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dendogram</a:t>
            </a:r>
            <a:r>
              <a:rPr lang="en-US" altLang="zh-CN" sz="2800" dirty="0">
                <a:ea typeface="SimSun" panose="02010600030101010101" pitchFamily="2" charset="-122"/>
              </a:rPr>
              <a:t>.</a:t>
            </a:r>
            <a:endParaRPr lang="id-ID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1052C5-8D44-44B7-B0E0-6D6967D271AA}"/>
              </a:ext>
            </a:extLst>
          </p:cNvPr>
          <p:cNvGrpSpPr/>
          <p:nvPr/>
        </p:nvGrpSpPr>
        <p:grpSpPr>
          <a:xfrm>
            <a:off x="3429000" y="1300163"/>
            <a:ext cx="7924800" cy="4876800"/>
            <a:chOff x="457200" y="1143000"/>
            <a:chExt cx="7924800" cy="4876800"/>
          </a:xfrm>
        </p:grpSpPr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8A49C490-149F-4EA8-BA6F-CBEB101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DBA56240-65AC-4B6C-82F3-3698FF05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C7F35775-CFA6-45DD-A66E-030CF5456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77C35F3D-C213-4A22-9703-AC38FE1E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B4D59BC1-0F4C-42AE-9395-FC44DFD7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186A51B3-F38F-41A7-861F-4456978CC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97D454BE-CAFE-42A0-A824-E54CCE49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5" name="Oval 9">
              <a:extLst>
                <a:ext uri="{FF2B5EF4-FFF2-40B4-BE49-F238E27FC236}">
                  <a16:creationId xmlns:a16="http://schemas.microsoft.com/office/drawing/2014/main" id="{C32E4D6A-2BB1-40CE-8D9C-C9DFB62FE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7" name="Oval 10">
              <a:extLst>
                <a:ext uri="{FF2B5EF4-FFF2-40B4-BE49-F238E27FC236}">
                  <a16:creationId xmlns:a16="http://schemas.microsoft.com/office/drawing/2014/main" id="{B9DB1699-07E3-45DD-99B2-C9832E55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9" name="Line 11">
              <a:extLst>
                <a:ext uri="{FF2B5EF4-FFF2-40B4-BE49-F238E27FC236}">
                  <a16:creationId xmlns:a16="http://schemas.microsoft.com/office/drawing/2014/main" id="{31A256C0-D0BD-4B9B-B818-9378F1806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0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92F48BF5-8266-46C0-8A0C-18A694B59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86DDBF5C-55BD-4599-B222-191393C8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94CE0EF5-3DC8-450C-BB4C-A4FE839AD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29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6B31D21C-BFB3-469E-902D-3F287FC37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5D05BBDD-083D-409A-B99A-C1CEE2145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" name="Line 17">
              <a:extLst>
                <a:ext uri="{FF2B5EF4-FFF2-40B4-BE49-F238E27FC236}">
                  <a16:creationId xmlns:a16="http://schemas.microsoft.com/office/drawing/2014/main" id="{96489E3A-2167-426D-8871-FD7E5A638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5105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3" name="Line 18">
              <a:extLst>
                <a:ext uri="{FF2B5EF4-FFF2-40B4-BE49-F238E27FC236}">
                  <a16:creationId xmlns:a16="http://schemas.microsoft.com/office/drawing/2014/main" id="{327E20C8-25E5-448C-8274-A8843F354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58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F9EA295D-FDE2-4983-B5FD-2F8B39DBC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EC0161CB-CB74-463C-838F-1C5510217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9" name="Line 21">
              <a:extLst>
                <a:ext uri="{FF2B5EF4-FFF2-40B4-BE49-F238E27FC236}">
                  <a16:creationId xmlns:a16="http://schemas.microsoft.com/office/drawing/2014/main" id="{14D80AAE-A4D7-4B89-BFBF-28232A97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" name="Line 22">
              <a:extLst>
                <a:ext uri="{FF2B5EF4-FFF2-40B4-BE49-F238E27FC236}">
                  <a16:creationId xmlns:a16="http://schemas.microsoft.com/office/drawing/2014/main" id="{5EFD9801-D63F-4D10-BFF8-1D4A2EA0B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267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" name="Line 23">
              <a:extLst>
                <a:ext uri="{FF2B5EF4-FFF2-40B4-BE49-F238E27FC236}">
                  <a16:creationId xmlns:a16="http://schemas.microsoft.com/office/drawing/2014/main" id="{0A5A4461-F273-4060-B95B-FBD1CCF1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DBCF79DA-721A-438D-86D0-BC6BD30BA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7" name="Line 25">
              <a:extLst>
                <a:ext uri="{FF2B5EF4-FFF2-40B4-BE49-F238E27FC236}">
                  <a16:creationId xmlns:a16="http://schemas.microsoft.com/office/drawing/2014/main" id="{767367B9-09D4-418A-BE4E-5F773068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" name="Line 26">
              <a:extLst>
                <a:ext uri="{FF2B5EF4-FFF2-40B4-BE49-F238E27FC236}">
                  <a16:creationId xmlns:a16="http://schemas.microsoft.com/office/drawing/2014/main" id="{681E6527-B138-4DC3-AEE4-F7C470FCF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267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" name="Line 27">
              <a:extLst>
                <a:ext uri="{FF2B5EF4-FFF2-40B4-BE49-F238E27FC236}">
                  <a16:creationId xmlns:a16="http://schemas.microsoft.com/office/drawing/2014/main" id="{BD06A0CF-738E-4E7C-AFAC-AF9796993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4290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29DC38B8-2627-4884-837B-07FE4F0A0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8400" y="3429000"/>
              <a:ext cx="0" cy="251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5" name="Line 29">
              <a:extLst>
                <a:ext uri="{FF2B5EF4-FFF2-40B4-BE49-F238E27FC236}">
                  <a16:creationId xmlns:a16="http://schemas.microsoft.com/office/drawing/2014/main" id="{DA9DD2F0-0301-4A08-B5AE-0FDA6C85D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077DFC6A-C847-4DDC-8CE5-78137CD4E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25908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D53A16B5-8A99-4EFD-BF26-4A73508E6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400" y="2514600"/>
              <a:ext cx="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1" name="Line 32">
              <a:extLst>
                <a:ext uri="{FF2B5EF4-FFF2-40B4-BE49-F238E27FC236}">
                  <a16:creationId xmlns:a16="http://schemas.microsoft.com/office/drawing/2014/main" id="{C0B120DB-3201-4BF6-95E8-6564E703B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0200" y="25146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3" name="Line 33">
              <a:extLst>
                <a:ext uri="{FF2B5EF4-FFF2-40B4-BE49-F238E27FC236}">
                  <a16:creationId xmlns:a16="http://schemas.microsoft.com/office/drawing/2014/main" id="{F4272D8A-B2E1-4534-8C9D-A32D2AF70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2514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5" name="Line 34">
              <a:extLst>
                <a:ext uri="{FF2B5EF4-FFF2-40B4-BE49-F238E27FC236}">
                  <a16:creationId xmlns:a16="http://schemas.microsoft.com/office/drawing/2014/main" id="{F725A1D0-1EA6-4A3D-AF83-287CE25FB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600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7" name="Line 35">
              <a:extLst>
                <a:ext uri="{FF2B5EF4-FFF2-40B4-BE49-F238E27FC236}">
                  <a16:creationId xmlns:a16="http://schemas.microsoft.com/office/drawing/2014/main" id="{C7F5451A-7ACB-4F8B-A704-DFE996826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8800" y="1600200"/>
              <a:ext cx="472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9" name="Line 36">
              <a:extLst>
                <a:ext uri="{FF2B5EF4-FFF2-40B4-BE49-F238E27FC236}">
                  <a16:creationId xmlns:a16="http://schemas.microsoft.com/office/drawing/2014/main" id="{9F3A1B45-5B26-4F59-8A02-C049A337E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1600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1" name="Line 37">
              <a:extLst>
                <a:ext uri="{FF2B5EF4-FFF2-40B4-BE49-F238E27FC236}">
                  <a16:creationId xmlns:a16="http://schemas.microsoft.com/office/drawing/2014/main" id="{9C86BC80-2101-4DA7-9DA1-EC174719F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1600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id="{A0A9B7D3-CB59-4C5D-B6A8-B2C499596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1600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5" name="Line 39">
              <a:extLst>
                <a:ext uri="{FF2B5EF4-FFF2-40B4-BE49-F238E27FC236}">
                  <a16:creationId xmlns:a16="http://schemas.microsoft.com/office/drawing/2014/main" id="{2421EA14-CB4B-4509-B702-0AA135549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1143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7" name="Line 41">
              <a:extLst>
                <a:ext uri="{FF2B5EF4-FFF2-40B4-BE49-F238E27FC236}">
                  <a16:creationId xmlns:a16="http://schemas.microsoft.com/office/drawing/2014/main" id="{44B4189C-DF7B-47AB-BD0A-B912463E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4128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C758-A7CB-4FE5-8EC4-F86093E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Agnes (Agglomerative Nesting)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3B4-DE34-4C9C-8CCE-0E16EADF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</a:rPr>
              <a:t>Menggunakan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metode</a:t>
            </a:r>
            <a:r>
              <a:rPr lang="en-US" altLang="zh-CN" sz="2800" dirty="0">
                <a:ea typeface="SimSun" panose="02010600030101010101" pitchFamily="2" charset="-122"/>
              </a:rPr>
              <a:t> single-link dan </a:t>
            </a:r>
            <a:r>
              <a:rPr lang="en-US" altLang="zh-CN" sz="2800" dirty="0" err="1">
                <a:ea typeface="SimSun" panose="02010600030101010101" pitchFamily="2" charset="-122"/>
              </a:rPr>
              <a:t>ketidaksamaan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matriks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Menggabungkan</a:t>
            </a:r>
            <a:r>
              <a:rPr lang="en-US" altLang="zh-CN" dirty="0">
                <a:ea typeface="SimSun" panose="02010600030101010101" pitchFamily="2" charset="-122"/>
              </a:rPr>
              <a:t> node yang </a:t>
            </a:r>
            <a:r>
              <a:rPr lang="en-US" altLang="zh-CN" dirty="0" err="1">
                <a:ea typeface="SimSun" panose="02010600030101010101" pitchFamily="2" charset="-122"/>
              </a:rPr>
              <a:t>memiliki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kesamaan</a:t>
            </a:r>
            <a:r>
              <a:rPr lang="en-US" altLang="zh-CN" dirty="0">
                <a:ea typeface="SimSun" panose="02010600030101010101" pitchFamily="2" charset="-122"/>
              </a:rPr>
              <a:t> yang </a:t>
            </a:r>
            <a:r>
              <a:rPr lang="en-US" altLang="zh-CN" dirty="0" err="1">
                <a:ea typeface="SimSun" panose="02010600030101010101" pitchFamily="2" charset="-122"/>
              </a:rPr>
              <a:t>tinggi</a:t>
            </a:r>
            <a:r>
              <a:rPr lang="en-US" altLang="zh-CN" dirty="0">
                <a:ea typeface="SimSun" panose="02010600030101010101" pitchFamily="2" charset="-122"/>
              </a:rPr>
              <a:t> (</a:t>
            </a:r>
            <a:r>
              <a:rPr lang="en-US" altLang="zh-CN" dirty="0" err="1">
                <a:ea typeface="SimSun" panose="02010600030101010101" pitchFamily="2" charset="-122"/>
              </a:rPr>
              <a:t>jaraknya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dekat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23C40AA-042F-4410-A6B9-BA4F911AD89A}"/>
              </a:ext>
            </a:extLst>
          </p:cNvPr>
          <p:cNvGrpSpPr/>
          <p:nvPr/>
        </p:nvGrpSpPr>
        <p:grpSpPr>
          <a:xfrm>
            <a:off x="1085308" y="3429000"/>
            <a:ext cx="10021383" cy="2457018"/>
            <a:chOff x="533400" y="4343400"/>
            <a:chExt cx="8229600" cy="2017713"/>
          </a:xfrm>
        </p:grpSpPr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FF4B9B0B-D362-445F-85DC-2B57DBF04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343400"/>
              <a:ext cx="2209800" cy="2017713"/>
              <a:chOff x="384" y="2496"/>
              <a:chExt cx="1392" cy="1271"/>
            </a:xfrm>
          </p:grpSpPr>
          <p:graphicFrame>
            <p:nvGraphicFramePr>
              <p:cNvPr id="79" name="Object 1026">
                <a:extLst>
                  <a:ext uri="{FF2B5EF4-FFF2-40B4-BE49-F238E27FC236}">
                    <a16:creationId xmlns:a16="http://schemas.microsoft.com/office/drawing/2014/main" id="{D6A500A5-4CA8-47BC-BDC9-3894883F12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2496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1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27666" name="Object 1026">
                            <a:extLst>
                              <a:ext uri="{FF2B5EF4-FFF2-40B4-BE49-F238E27FC236}">
                                <a16:creationId xmlns:a16="http://schemas.microsoft.com/office/drawing/2014/main" id="{32747041-5659-4325-9FE2-792E6CC73DF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496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Oval 6">
                <a:extLst>
                  <a:ext uri="{FF2B5EF4-FFF2-40B4-BE49-F238E27FC236}">
                    <a16:creationId xmlns:a16="http://schemas.microsoft.com/office/drawing/2014/main" id="{1AC85CF5-6E34-4967-BC1D-C7D9F9E38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1" name="Oval 7">
                <a:extLst>
                  <a:ext uri="{FF2B5EF4-FFF2-40B4-BE49-F238E27FC236}">
                    <a16:creationId xmlns:a16="http://schemas.microsoft.com/office/drawing/2014/main" id="{27392459-8F4C-42CF-88FD-D6A73AE6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024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2" name="Oval 8">
                <a:extLst>
                  <a:ext uri="{FF2B5EF4-FFF2-40B4-BE49-F238E27FC236}">
                    <a16:creationId xmlns:a16="http://schemas.microsoft.com/office/drawing/2014/main" id="{91BD1D38-4ABB-4B00-9431-D0C199F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14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4F72BB70-4253-4713-B940-19F281117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4343400"/>
              <a:ext cx="2209800" cy="2017713"/>
              <a:chOff x="1968" y="2496"/>
              <a:chExt cx="1392" cy="1271"/>
            </a:xfrm>
          </p:grpSpPr>
          <p:graphicFrame>
            <p:nvGraphicFramePr>
              <p:cNvPr id="84" name="Object 1025">
                <a:extLst>
                  <a:ext uri="{FF2B5EF4-FFF2-40B4-BE49-F238E27FC236}">
                    <a16:creationId xmlns:a16="http://schemas.microsoft.com/office/drawing/2014/main" id="{5CF9C756-C073-4FBA-B49E-3CD60A6034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2496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" name="Worksheet" r:id="rId5" imgW="2200656" imgH="2076907" progId="Excel.Sheet.8">
                      <p:embed/>
                    </p:oleObj>
                  </mc:Choice>
                  <mc:Fallback>
                    <p:oleObj name="Worksheet" r:id="rId5" imgW="2200656" imgH="2076907" progId="Excel.Sheet.8">
                      <p:embed/>
                      <p:pic>
                        <p:nvPicPr>
                          <p:cNvPr id="27661" name="Object 1025">
                            <a:extLst>
                              <a:ext uri="{FF2B5EF4-FFF2-40B4-BE49-F238E27FC236}">
                                <a16:creationId xmlns:a16="http://schemas.microsoft.com/office/drawing/2014/main" id="{F833EA51-EEC6-4CD0-87BB-20380087E5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496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816D1F7B-A769-4B8B-8B87-670B23FB1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288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6" name="Oval 12">
                <a:extLst>
                  <a:ext uri="{FF2B5EF4-FFF2-40B4-BE49-F238E27FC236}">
                    <a16:creationId xmlns:a16="http://schemas.microsoft.com/office/drawing/2014/main" id="{2E392CD7-4BF3-4C47-A5B6-9805F326B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7" name="Oval 13">
                <a:extLst>
                  <a:ext uri="{FF2B5EF4-FFF2-40B4-BE49-F238E27FC236}">
                    <a16:creationId xmlns:a16="http://schemas.microsoft.com/office/drawing/2014/main" id="{51D7B4B1-D44E-4AF5-97E6-D2BE2EAE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384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8" name="Oval 14">
                <a:extLst>
                  <a:ext uri="{FF2B5EF4-FFF2-40B4-BE49-F238E27FC236}">
                    <a16:creationId xmlns:a16="http://schemas.microsoft.com/office/drawing/2014/main" id="{11C8BB35-EA25-490D-9972-C21F57147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89" name="Group 15">
              <a:extLst>
                <a:ext uri="{FF2B5EF4-FFF2-40B4-BE49-F238E27FC236}">
                  <a16:creationId xmlns:a16="http://schemas.microsoft.com/office/drawing/2014/main" id="{824AA398-47AC-49B0-8DE4-859EFCD93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4343400"/>
              <a:ext cx="2209800" cy="2017713"/>
              <a:chOff x="3552" y="2496"/>
              <a:chExt cx="1392" cy="1271"/>
            </a:xfrm>
          </p:grpSpPr>
          <p:graphicFrame>
            <p:nvGraphicFramePr>
              <p:cNvPr id="90" name="Object 1024">
                <a:extLst>
                  <a:ext uri="{FF2B5EF4-FFF2-40B4-BE49-F238E27FC236}">
                    <a16:creationId xmlns:a16="http://schemas.microsoft.com/office/drawing/2014/main" id="{10BA4C09-7FB0-4613-BD63-F86A343935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842554"/>
                  </p:ext>
                </p:extLst>
              </p:nvPr>
            </p:nvGraphicFramePr>
            <p:xfrm>
              <a:off x="3552" y="2496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" name="Worksheet" r:id="rId6" imgW="2200656" imgH="2076907" progId="Excel.Sheet.8">
                      <p:embed/>
                    </p:oleObj>
                  </mc:Choice>
                  <mc:Fallback>
                    <p:oleObj name="Worksheet" r:id="rId6" imgW="2200656" imgH="2076907" progId="Excel.Sheet.8">
                      <p:embed/>
                      <p:pic>
                        <p:nvPicPr>
                          <p:cNvPr id="27658" name="Object 1024">
                            <a:extLst>
                              <a:ext uri="{FF2B5EF4-FFF2-40B4-BE49-F238E27FC236}">
                                <a16:creationId xmlns:a16="http://schemas.microsoft.com/office/drawing/2014/main" id="{75B504AF-CF7D-4B38-9967-002EF2C0E4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96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Oval 17">
                <a:extLst>
                  <a:ext uri="{FF2B5EF4-FFF2-40B4-BE49-F238E27FC236}">
                    <a16:creationId xmlns:a16="http://schemas.microsoft.com/office/drawing/2014/main" id="{7FA36F9B-1345-4ADB-B2A0-F5DCE1846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384" cy="6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92" name="Oval 18">
                <a:extLst>
                  <a:ext uri="{FF2B5EF4-FFF2-40B4-BE49-F238E27FC236}">
                    <a16:creationId xmlns:a16="http://schemas.microsoft.com/office/drawing/2014/main" id="{E767905A-3FB6-4C4E-BEFF-0D3FBB0FA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480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93" name="Line 19">
              <a:extLst>
                <a:ext uri="{FF2B5EF4-FFF2-40B4-BE49-F238E27FC236}">
                  <a16:creationId xmlns:a16="http://schemas.microsoft.com/office/drawing/2014/main" id="{D1C481A4-6229-4FEB-9C9F-1D214ED09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57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D7F0534D-4FA4-4EC0-BB6E-B364D72A1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5181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1688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C758-A7CB-4FE5-8EC4-F86093E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Diana (Divisive </a:t>
            </a:r>
            <a:r>
              <a:rPr lang="en-ID" dirty="0" err="1"/>
              <a:t>Analisis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3B4-DE34-4C9C-8CCE-0E16EADF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</a:rPr>
              <a:t>Merupakan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kebalikan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dari</a:t>
            </a:r>
            <a:r>
              <a:rPr lang="en-US" altLang="zh-CN" sz="2800" dirty="0">
                <a:ea typeface="SimSun" panose="02010600030101010101" pitchFamily="2" charset="-122"/>
              </a:rPr>
              <a:t> Agnes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98AA96-1331-4023-B9B1-F034ECC27E7C}"/>
              </a:ext>
            </a:extLst>
          </p:cNvPr>
          <p:cNvGrpSpPr/>
          <p:nvPr/>
        </p:nvGrpSpPr>
        <p:grpSpPr>
          <a:xfrm>
            <a:off x="838200" y="3175878"/>
            <a:ext cx="10515600" cy="2834831"/>
            <a:chOff x="609600" y="4495800"/>
            <a:chExt cx="7620000" cy="2054225"/>
          </a:xfrm>
        </p:grpSpPr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D057BFB8-9E75-4767-9171-411B05BB5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4495800"/>
              <a:ext cx="2209800" cy="2017713"/>
              <a:chOff x="3552" y="2496"/>
              <a:chExt cx="1392" cy="1271"/>
            </a:xfrm>
          </p:grpSpPr>
          <p:graphicFrame>
            <p:nvGraphicFramePr>
              <p:cNvPr id="23" name="Object 5">
                <a:extLst>
                  <a:ext uri="{FF2B5EF4-FFF2-40B4-BE49-F238E27FC236}">
                    <a16:creationId xmlns:a16="http://schemas.microsoft.com/office/drawing/2014/main" id="{BE2A5A0D-D6A5-4FDF-BF55-171C858D8E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96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29718" name="Object 5">
                            <a:extLst>
                              <a:ext uri="{FF2B5EF4-FFF2-40B4-BE49-F238E27FC236}">
                                <a16:creationId xmlns:a16="http://schemas.microsoft.com/office/drawing/2014/main" id="{B2B49141-F16B-4950-A796-5912C324EC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96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203C7535-25EC-41D7-93A8-FC6456B5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384" cy="6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5" name="Oval 7">
                <a:extLst>
                  <a:ext uri="{FF2B5EF4-FFF2-40B4-BE49-F238E27FC236}">
                    <a16:creationId xmlns:a16="http://schemas.microsoft.com/office/drawing/2014/main" id="{88A91F42-EEEF-443B-9F4F-87997148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480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4FA7BA68-B061-4B2A-90E1-23C194E58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4532313"/>
              <a:ext cx="2209800" cy="2017712"/>
              <a:chOff x="1968" y="2496"/>
              <a:chExt cx="1392" cy="1271"/>
            </a:xfrm>
          </p:grpSpPr>
          <p:graphicFrame>
            <p:nvGraphicFramePr>
              <p:cNvPr id="27" name="Object 9">
                <a:extLst>
                  <a:ext uri="{FF2B5EF4-FFF2-40B4-BE49-F238E27FC236}">
                    <a16:creationId xmlns:a16="http://schemas.microsoft.com/office/drawing/2014/main" id="{F0212E90-1A58-4F13-8ADD-530ECA27E6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2496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Worksheet" r:id="rId5" imgW="2200656" imgH="2076907" progId="Excel.Sheet.8">
                      <p:embed/>
                    </p:oleObj>
                  </mc:Choice>
                  <mc:Fallback>
                    <p:oleObj name="Worksheet" r:id="rId5" imgW="2200656" imgH="2076907" progId="Excel.Sheet.8">
                      <p:embed/>
                      <p:pic>
                        <p:nvPicPr>
                          <p:cNvPr id="29713" name="Object 9">
                            <a:extLst>
                              <a:ext uri="{FF2B5EF4-FFF2-40B4-BE49-F238E27FC236}">
                                <a16:creationId xmlns:a16="http://schemas.microsoft.com/office/drawing/2014/main" id="{8C552878-9830-486B-B89C-9103C341F9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496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10">
                <a:extLst>
                  <a:ext uri="{FF2B5EF4-FFF2-40B4-BE49-F238E27FC236}">
                    <a16:creationId xmlns:a16="http://schemas.microsoft.com/office/drawing/2014/main" id="{88DDD343-4807-4076-B434-8D28A3043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288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392C5F69-1CC4-4FF8-A695-DC6DA0527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CAD9D2C3-24C4-49D9-AC59-923B71B3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384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id="{C3A39208-0241-4478-A278-3F185DFEA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grpSp>
          <p:nvGrpSpPr>
            <p:cNvPr id="32" name="Group 14">
              <a:extLst>
                <a:ext uri="{FF2B5EF4-FFF2-40B4-BE49-F238E27FC236}">
                  <a16:creationId xmlns:a16="http://schemas.microsoft.com/office/drawing/2014/main" id="{0CCF24B6-0800-4C72-8AB8-19C35C57F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495800"/>
              <a:ext cx="2209800" cy="2017713"/>
              <a:chOff x="3792" y="2473"/>
              <a:chExt cx="1392" cy="1271"/>
            </a:xfrm>
          </p:grpSpPr>
          <p:graphicFrame>
            <p:nvGraphicFramePr>
              <p:cNvPr id="33" name="Object 15">
                <a:extLst>
                  <a:ext uri="{FF2B5EF4-FFF2-40B4-BE49-F238E27FC236}">
                    <a16:creationId xmlns:a16="http://schemas.microsoft.com/office/drawing/2014/main" id="{0FF1CAA0-454D-488E-8E43-C34A3CA926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473"/>
              <a:ext cx="1392" cy="1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Worksheet" r:id="rId6" imgW="2200656" imgH="2076907" progId="Excel.Sheet.8">
                      <p:embed/>
                    </p:oleObj>
                  </mc:Choice>
                  <mc:Fallback>
                    <p:oleObj name="Worksheet" r:id="rId6" imgW="2200656" imgH="2076907" progId="Excel.Sheet.8">
                      <p:embed/>
                      <p:pic>
                        <p:nvPicPr>
                          <p:cNvPr id="29706" name="Object 15">
                            <a:extLst>
                              <a:ext uri="{FF2B5EF4-FFF2-40B4-BE49-F238E27FC236}">
                                <a16:creationId xmlns:a16="http://schemas.microsoft.com/office/drawing/2014/main" id="{28E0B201-56D7-4B82-B555-D4510B01DA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473"/>
                            <a:ext cx="1392" cy="1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Oval 16">
                <a:extLst>
                  <a:ext uri="{FF2B5EF4-FFF2-40B4-BE49-F238E27FC236}">
                    <a16:creationId xmlns:a16="http://schemas.microsoft.com/office/drawing/2014/main" id="{21B15BE9-66FE-43E5-8B34-24CD1430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713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" name="Oval 17">
                <a:extLst>
                  <a:ext uri="{FF2B5EF4-FFF2-40B4-BE49-F238E27FC236}">
                    <a16:creationId xmlns:a16="http://schemas.microsoft.com/office/drawing/2014/main" id="{425AD131-9D0A-4575-BF3B-9A80AA4E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001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6" name="Oval 18">
                <a:extLst>
                  <a:ext uri="{FF2B5EF4-FFF2-40B4-BE49-F238E27FC236}">
                    <a16:creationId xmlns:a16="http://schemas.microsoft.com/office/drawing/2014/main" id="{0014E015-686B-4F27-B5E0-89012E5E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001"/>
                <a:ext cx="14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7" name="Oval 19">
                <a:extLst>
                  <a:ext uri="{FF2B5EF4-FFF2-40B4-BE49-F238E27FC236}">
                    <a16:creationId xmlns:a16="http://schemas.microsoft.com/office/drawing/2014/main" id="{138D4238-9C0A-4E17-8EB6-E7DB73953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" name="Oval 20">
                <a:extLst>
                  <a:ext uri="{FF2B5EF4-FFF2-40B4-BE49-F238E27FC236}">
                    <a16:creationId xmlns:a16="http://schemas.microsoft.com/office/drawing/2014/main" id="{A9C58C92-61C6-45D6-AE63-642850366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3216"/>
                <a:ext cx="14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CBC9BF71-7E44-4591-96C1-8A10AA89A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704" y="3072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B14E2247-158F-4B80-BF7F-E6ED385F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4467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DD42C3B6-FBE7-403A-8B8F-B57A839C5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5229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002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276-D209-4291-B3D4-9583DD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Machine Learning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CCE-8895-45E9-9336-1C325DF2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Supervised Learning (Ada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dirty="0"/>
              <a:t>Classification (</a:t>
            </a:r>
            <a:r>
              <a:rPr lang="en-ID" dirty="0" err="1"/>
              <a:t>Klasifikasi</a:t>
            </a:r>
            <a:r>
              <a:rPr lang="en-ID" dirty="0"/>
              <a:t>)</a:t>
            </a:r>
          </a:p>
          <a:p>
            <a:r>
              <a:rPr lang="en-ID" dirty="0"/>
              <a:t>Regression (</a:t>
            </a:r>
            <a:r>
              <a:rPr lang="en-ID" dirty="0" err="1"/>
              <a:t>Regresi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Unsupervised Learning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dirty="0"/>
              <a:t>Clustering (</a:t>
            </a:r>
            <a:r>
              <a:rPr lang="en-ID" dirty="0" err="1"/>
              <a:t>Klasterisasi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1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B67-C4C9-4C4C-A1A9-74953F17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Density-based: DBSCAN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8694-2F83-4798-B28E-9AEEF5D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Ada 2 parameter </a:t>
            </a:r>
            <a:r>
              <a:rPr lang="en-US" altLang="zh-CN" sz="2400" dirty="0" err="1">
                <a:ea typeface="SimSun" panose="02010600030101010101" pitchFamily="2" charset="-122"/>
              </a:rPr>
              <a:t>penting</a:t>
            </a:r>
            <a:r>
              <a:rPr lang="en-US" altLang="zh-CN" sz="2400" i="1" dirty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u="sng" dirty="0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: radius </a:t>
            </a:r>
            <a:r>
              <a:rPr lang="en-US" altLang="zh-CN" sz="2400" dirty="0" err="1">
                <a:ea typeface="SimSun" panose="02010600030101010101" pitchFamily="2" charset="-122"/>
              </a:rPr>
              <a:t>maksimal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untuk</a:t>
            </a:r>
            <a:r>
              <a:rPr lang="en-US" altLang="zh-CN" sz="2400" dirty="0">
                <a:ea typeface="SimSun" panose="02010600030101010101" pitchFamily="2" charset="-122"/>
              </a:rPr>
              <a:t> node </a:t>
            </a:r>
            <a:r>
              <a:rPr lang="en-US" altLang="zh-CN" sz="2400" dirty="0" err="1">
                <a:ea typeface="SimSun" panose="02010600030101010101" pitchFamily="2" charset="-122"/>
              </a:rPr>
              <a:t>tetangga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u="sng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</a:rPr>
              <a:t>jumlah</a:t>
            </a:r>
            <a:r>
              <a:rPr lang="en-US" altLang="zh-CN" sz="2400" dirty="0">
                <a:ea typeface="SimSun" panose="02010600030101010101" pitchFamily="2" charset="-122"/>
              </a:rPr>
              <a:t> minimal </a:t>
            </a:r>
            <a:r>
              <a:rPr lang="en-US" altLang="zh-CN" sz="2400" dirty="0" err="1">
                <a:ea typeface="SimSun" panose="02010600030101010101" pitchFamily="2" charset="-122"/>
              </a:rPr>
              <a:t>tetangga</a:t>
            </a:r>
            <a:r>
              <a:rPr lang="en-US" altLang="zh-CN" sz="2400" dirty="0">
                <a:ea typeface="SimSun" panose="02010600030101010101" pitchFamily="2" charset="-122"/>
              </a:rPr>
              <a:t> yang </a:t>
            </a:r>
            <a:r>
              <a:rPr lang="en-US" altLang="zh-CN" sz="2400" dirty="0" err="1">
                <a:ea typeface="SimSun" panose="02010600030101010101" pitchFamily="2" charset="-122"/>
              </a:rPr>
              <a:t>mencapai</a:t>
            </a:r>
            <a:r>
              <a:rPr lang="en-US" altLang="zh-CN" sz="2400" dirty="0">
                <a:ea typeface="SimSun" panose="02010600030101010101" pitchFamily="2" charset="-122"/>
              </a:rPr>
              <a:t> Eps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(p)</a:t>
            </a:r>
            <a:r>
              <a:rPr lang="en-US" altLang="zh-CN" sz="2400" dirty="0">
                <a:ea typeface="SimSun" panose="02010600030101010101" pitchFamily="2" charset="-122"/>
              </a:rPr>
              <a:t>: {q belongs to D | </a:t>
            </a:r>
            <a:r>
              <a:rPr lang="en-US" altLang="zh-CN" sz="2400" dirty="0" err="1">
                <a:ea typeface="SimSun" panose="02010600030101010101" pitchFamily="2" charset="-122"/>
              </a:rPr>
              <a:t>dist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ea typeface="SimSun" panose="02010600030101010101" pitchFamily="2" charset="-122"/>
              </a:rPr>
              <a:t>p,q</a:t>
            </a:r>
            <a:r>
              <a:rPr lang="en-US" altLang="zh-CN" sz="2400" dirty="0">
                <a:ea typeface="SimSun" panose="02010600030101010101" pitchFamily="2" charset="-122"/>
              </a:rPr>
              <a:t>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Directly density-reachable: 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w.r.t.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belongs to 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|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 (q)</a:t>
            </a:r>
            <a:r>
              <a:rPr lang="en-US" altLang="zh-CN" sz="2400" dirty="0">
                <a:ea typeface="SimSun" panose="02010600030101010101" pitchFamily="2" charset="-122"/>
              </a:rPr>
              <a:t>| ≥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endParaRPr lang="en-US" altLang="zh-CN" sz="2400" i="1" dirty="0"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id-ID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D75F9C01-6894-45A3-9899-2B3FD0B82B22}"/>
              </a:ext>
            </a:extLst>
          </p:cNvPr>
          <p:cNvGrpSpPr>
            <a:grpSpLocks/>
          </p:cNvGrpSpPr>
          <p:nvPr/>
        </p:nvGrpSpPr>
        <p:grpSpPr bwMode="auto">
          <a:xfrm>
            <a:off x="7176078" y="4513263"/>
            <a:ext cx="3879850" cy="1663700"/>
            <a:chOff x="5264150" y="4648200"/>
            <a:chExt cx="3879850" cy="1663700"/>
          </a:xfrm>
        </p:grpSpPr>
        <p:sp>
          <p:nvSpPr>
            <p:cNvPr id="5" name="Rectangle 2072">
              <a:extLst>
                <a:ext uri="{FF2B5EF4-FFF2-40B4-BE49-F238E27FC236}">
                  <a16:creationId xmlns:a16="http://schemas.microsoft.com/office/drawing/2014/main" id="{DF390174-8040-4C7F-A4A7-8C622892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6" name="Group 49">
              <a:extLst>
                <a:ext uri="{FF2B5EF4-FFF2-40B4-BE49-F238E27FC236}">
                  <a16:creationId xmlns:a16="http://schemas.microsoft.com/office/drawing/2014/main" id="{8FD53755-E240-49D7-B793-B1C340829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7" name="Oval 2054">
                <a:extLst>
                  <a:ext uri="{FF2B5EF4-FFF2-40B4-BE49-F238E27FC236}">
                    <a16:creationId xmlns:a16="http://schemas.microsoft.com/office/drawing/2014/main" id="{2FE4D9FB-B9D3-41D5-BF0F-C6990692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8" name="Oval 2055">
                <a:extLst>
                  <a:ext uri="{FF2B5EF4-FFF2-40B4-BE49-F238E27FC236}">
                    <a16:creationId xmlns:a16="http://schemas.microsoft.com/office/drawing/2014/main" id="{48426D09-025C-4798-9756-60374FE4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9" name="Oval 2056">
                <a:extLst>
                  <a:ext uri="{FF2B5EF4-FFF2-40B4-BE49-F238E27FC236}">
                    <a16:creationId xmlns:a16="http://schemas.microsoft.com/office/drawing/2014/main" id="{F31E44F3-8631-4AAE-B309-FBD0D912E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" name="Oval 2057">
                <a:extLst>
                  <a:ext uri="{FF2B5EF4-FFF2-40B4-BE49-F238E27FC236}">
                    <a16:creationId xmlns:a16="http://schemas.microsoft.com/office/drawing/2014/main" id="{B7356535-123E-495B-9E55-B7EBAAE7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" name="Oval 2058">
                <a:extLst>
                  <a:ext uri="{FF2B5EF4-FFF2-40B4-BE49-F238E27FC236}">
                    <a16:creationId xmlns:a16="http://schemas.microsoft.com/office/drawing/2014/main" id="{AC22057C-86BF-4E98-9934-20E10D0E5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" name="Oval 2059">
                <a:extLst>
                  <a:ext uri="{FF2B5EF4-FFF2-40B4-BE49-F238E27FC236}">
                    <a16:creationId xmlns:a16="http://schemas.microsoft.com/office/drawing/2014/main" id="{7BAF8C37-88A4-4F64-8289-95C213833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" name="Oval 2060">
                <a:extLst>
                  <a:ext uri="{FF2B5EF4-FFF2-40B4-BE49-F238E27FC236}">
                    <a16:creationId xmlns:a16="http://schemas.microsoft.com/office/drawing/2014/main" id="{C4C549C6-934A-4418-BA61-5710482F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" name="Oval 2061">
                <a:extLst>
                  <a:ext uri="{FF2B5EF4-FFF2-40B4-BE49-F238E27FC236}">
                    <a16:creationId xmlns:a16="http://schemas.microsoft.com/office/drawing/2014/main" id="{035A8548-2B75-44B6-8292-CB67E9083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" name="Oval 2062">
                <a:extLst>
                  <a:ext uri="{FF2B5EF4-FFF2-40B4-BE49-F238E27FC236}">
                    <a16:creationId xmlns:a16="http://schemas.microsoft.com/office/drawing/2014/main" id="{E8AC6436-9B2A-4EE5-89FD-2E6262C6A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" name="Oval 2063">
                <a:extLst>
                  <a:ext uri="{FF2B5EF4-FFF2-40B4-BE49-F238E27FC236}">
                    <a16:creationId xmlns:a16="http://schemas.microsoft.com/office/drawing/2014/main" id="{1841FCEA-64D7-4A75-BC43-9F9896149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" name="Oval 2064">
                <a:extLst>
                  <a:ext uri="{FF2B5EF4-FFF2-40B4-BE49-F238E27FC236}">
                    <a16:creationId xmlns:a16="http://schemas.microsoft.com/office/drawing/2014/main" id="{C3D47126-42D3-4227-9FC9-73976DDC7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" name="Oval 2065">
                <a:extLst>
                  <a:ext uri="{FF2B5EF4-FFF2-40B4-BE49-F238E27FC236}">
                    <a16:creationId xmlns:a16="http://schemas.microsoft.com/office/drawing/2014/main" id="{DBA49826-130B-49D3-9670-1CB8DE49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" name="Oval 2066">
                <a:extLst>
                  <a:ext uri="{FF2B5EF4-FFF2-40B4-BE49-F238E27FC236}">
                    <a16:creationId xmlns:a16="http://schemas.microsoft.com/office/drawing/2014/main" id="{2B5058BF-78C6-49AC-BC16-D8BD0A981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" name="Oval 2067">
                <a:extLst>
                  <a:ext uri="{FF2B5EF4-FFF2-40B4-BE49-F238E27FC236}">
                    <a16:creationId xmlns:a16="http://schemas.microsoft.com/office/drawing/2014/main" id="{477D41C4-AC73-4BF8-96EC-14A860F24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1" name="Oval 2068">
                <a:extLst>
                  <a:ext uri="{FF2B5EF4-FFF2-40B4-BE49-F238E27FC236}">
                    <a16:creationId xmlns:a16="http://schemas.microsoft.com/office/drawing/2014/main" id="{0AAF5DC3-2E34-4906-96D0-C3D59016E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2" name="Oval 2069">
                <a:extLst>
                  <a:ext uri="{FF2B5EF4-FFF2-40B4-BE49-F238E27FC236}">
                    <a16:creationId xmlns:a16="http://schemas.microsoft.com/office/drawing/2014/main" id="{460C4889-B865-4FF3-9145-8729C34B3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3" name="Rectangle 2070">
                <a:extLst>
                  <a:ext uri="{FF2B5EF4-FFF2-40B4-BE49-F238E27FC236}">
                    <a16:creationId xmlns:a16="http://schemas.microsoft.com/office/drawing/2014/main" id="{96A367AD-0F71-4DAD-A9F2-3F418C162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24" name="Rectangle 2071">
                <a:extLst>
                  <a:ext uri="{FF2B5EF4-FFF2-40B4-BE49-F238E27FC236}">
                    <a16:creationId xmlns:a16="http://schemas.microsoft.com/office/drawing/2014/main" id="{B38E4115-C56E-488B-9BE1-5473D253E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25" name="Oval 2065">
                <a:extLst>
                  <a:ext uri="{FF2B5EF4-FFF2-40B4-BE49-F238E27FC236}">
                    <a16:creationId xmlns:a16="http://schemas.microsoft.com/office/drawing/2014/main" id="{EDB6D701-8D02-405D-A9AF-73FF9924E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024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B67-C4C9-4C4C-A1A9-74953F17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Density-based: DBSCAN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8694-2F83-4798-B28E-9AEEF5D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dirty="0">
              <a:ea typeface="SimSun" panose="02010600030101010101" pitchFamily="2" charset="-122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DAF1894-A779-40B0-A7C5-B00B8C376E25}"/>
              </a:ext>
            </a:extLst>
          </p:cNvPr>
          <p:cNvGrpSpPr>
            <a:grpSpLocks/>
          </p:cNvGrpSpPr>
          <p:nvPr/>
        </p:nvGrpSpPr>
        <p:grpSpPr bwMode="auto">
          <a:xfrm>
            <a:off x="2237509" y="2401094"/>
            <a:ext cx="7378700" cy="3200400"/>
            <a:chOff x="672" y="1824"/>
            <a:chExt cx="4608" cy="211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01814C6-5C4D-444D-A168-294B89DA8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1C725CF-24AC-4F07-8802-CB7E8352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E8C7FD1-B2A8-4F91-9B70-C0515E357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CAF456D-DAEA-413D-8E29-02B43E98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A26804D-CD97-4085-B843-5D4025B43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049E15B-5A03-4E5B-A218-34287627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2FF6A2D8-694F-4C84-B2F0-5B9BB0E6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2199C3E2-2124-4907-A98D-29156E6B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570898D1-DCEC-4CEB-9C4C-211F1086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9F7AF035-EE2A-444C-8E8C-A13053F93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02170624-9C63-4390-B207-1CB63BD2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0EB479BD-B6E9-4015-8D00-8144D0526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89A0007-CA27-4DB4-A375-25FDEC45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442623C7-0C6E-47C4-8B57-CA02F9076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44507B2D-8866-4A7D-BD96-EB9AC940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E2C68012-CABA-4970-AC95-6DE22DF4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449E1C76-6CC1-4BE5-8AAC-B4637F01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B7DCBB9-F2DC-4F13-BCE5-85924E9D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EEBB8D6F-0A32-425A-B51F-1872B385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A23E63E-CA46-448F-96FF-8590CD623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A4FE6296-90E6-4FC1-BF12-E57BFF68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1890C1DC-3F39-4161-827A-DB01C203F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70987570-60B6-4C54-8D5D-E5D998F78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9BDC6C2C-8365-424F-ADD2-7EA38C541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05DEBD7-8B5D-4D2A-941F-3638B61EA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7CEB4367-E930-4E3C-88C8-157E7667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</p:spTree>
    <p:extLst>
      <p:ext uri="{BB962C8B-B14F-4D97-AF65-F5344CB8AC3E}">
        <p14:creationId xmlns:p14="http://schemas.microsoft.com/office/powerpoint/2010/main" val="202444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B67-C4C9-4C4C-A1A9-74953F17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Density-based: DBSCAN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8694-2F83-4798-B28E-9AEEF5D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err="1">
                <a:ea typeface="SimSun" panose="02010600030101010101" pitchFamily="2" charset="-122"/>
              </a:rPr>
              <a:t>Pilih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sembarang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p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Ambil </a:t>
            </a:r>
            <a:r>
              <a:rPr lang="en-US" altLang="zh-CN" sz="2400" dirty="0" err="1">
                <a:ea typeface="SimSun" panose="02010600030101010101" pitchFamily="2" charset="-122"/>
              </a:rPr>
              <a:t>semua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yang </a:t>
            </a:r>
            <a:r>
              <a:rPr lang="en-US" altLang="zh-CN" sz="2400" dirty="0" err="1">
                <a:ea typeface="SimSun" panose="02010600030101010101" pitchFamily="2" charset="-122"/>
              </a:rPr>
              <a:t>dapat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dijangkau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berdasarkan</a:t>
            </a:r>
            <a:r>
              <a:rPr lang="en-US" altLang="zh-CN" sz="2400" dirty="0">
                <a:ea typeface="SimSun" panose="02010600030101010101" pitchFamily="2" charset="-122"/>
              </a:rPr>
              <a:t> Eps dan </a:t>
            </a:r>
            <a:r>
              <a:rPr lang="en-US" altLang="zh-CN" sz="2400" dirty="0" err="1">
                <a:ea typeface="SimSun" panose="02010600030101010101" pitchFamily="2" charset="-122"/>
              </a:rPr>
              <a:t>MinPts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Jika p </a:t>
            </a:r>
            <a:r>
              <a:rPr lang="en-US" altLang="zh-CN" sz="2400" dirty="0" err="1">
                <a:ea typeface="SimSun" panose="02010600030101010101" pitchFamily="2" charset="-122"/>
              </a:rPr>
              <a:t>adalah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inti (</a:t>
            </a:r>
            <a:r>
              <a:rPr lang="en-US" altLang="zh-CN" sz="2400" dirty="0" err="1">
                <a:ea typeface="SimSun" panose="02010600030101010101" pitchFamily="2" charset="-122"/>
              </a:rPr>
              <a:t>memenuhi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) </a:t>
            </a:r>
            <a:r>
              <a:rPr lang="en-US" altLang="zh-CN" sz="2400" dirty="0" err="1">
                <a:ea typeface="SimSun" panose="02010600030101010101" pitchFamily="2" charset="-122"/>
              </a:rPr>
              <a:t>maka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terbentuk</a:t>
            </a:r>
            <a:r>
              <a:rPr lang="en-US" altLang="zh-CN" sz="2400" dirty="0">
                <a:ea typeface="SimSun" panose="02010600030101010101" pitchFamily="2" charset="-122"/>
              </a:rPr>
              <a:t> cluster.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Jika p </a:t>
            </a:r>
            <a:r>
              <a:rPr lang="en-US" altLang="zh-CN" sz="2400" dirty="0" err="1">
                <a:ea typeface="SimSun" panose="02010600030101010101" pitchFamily="2" charset="-122"/>
              </a:rPr>
              <a:t>adalah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batas</a:t>
            </a:r>
            <a:r>
              <a:rPr lang="en-US" altLang="zh-CN" sz="2400" dirty="0">
                <a:ea typeface="SimSun" panose="02010600030101010101" pitchFamily="2" charset="-122"/>
              </a:rPr>
              <a:t> (</a:t>
            </a:r>
            <a:r>
              <a:rPr lang="en-US" altLang="zh-CN" sz="2400" dirty="0" err="1">
                <a:ea typeface="SimSun" panose="02010600030101010101" pitchFamily="2" charset="-122"/>
              </a:rPr>
              <a:t>tidak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memenuhi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). DBSCAN </a:t>
            </a:r>
            <a:r>
              <a:rPr lang="en-US" altLang="zh-CN" sz="2400" dirty="0" err="1">
                <a:ea typeface="SimSun" panose="02010600030101010101" pitchFamily="2" charset="-122"/>
              </a:rPr>
              <a:t>pindah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ke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p lain yang </a:t>
            </a:r>
            <a:r>
              <a:rPr lang="en-US" altLang="zh-CN" sz="2400" dirty="0" err="1">
                <a:ea typeface="SimSun" panose="02010600030101010101" pitchFamily="2" charset="-122"/>
              </a:rPr>
              <a:t>belum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dikunjungi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err="1">
                <a:ea typeface="SimSun" panose="02010600030101010101" pitchFamily="2" charset="-122"/>
              </a:rPr>
              <a:t>Ulangi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hingga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semua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titik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telah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diproses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71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B67-C4C9-4C4C-A1A9-74953F17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0D904-2E9C-4308-951A-20AED7500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897017"/>
            <a:ext cx="5943599" cy="5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8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Model-based: SOM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>
                <a:ea typeface="Gulim" panose="020B0600000101010101" pitchFamily="34" charset="-127"/>
              </a:rPr>
              <a:t>Pada clustering network, </a:t>
            </a:r>
            <a:r>
              <a:rPr lang="en-US" altLang="ko-KR" sz="3200" dirty="0" err="1">
                <a:ea typeface="Gulim" panose="020B0600000101010101" pitchFamily="34" charset="-127"/>
              </a:rPr>
              <a:t>terdapat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banyak</a:t>
            </a:r>
            <a:r>
              <a:rPr lang="en-US" altLang="ko-KR" sz="3200" dirty="0">
                <a:ea typeface="Gulim" panose="020B0600000101010101" pitchFamily="34" charset="-127"/>
              </a:rPr>
              <a:t> input </a:t>
            </a:r>
            <a:r>
              <a:rPr lang="en-US" altLang="ko-KR" sz="3200" dirty="0" err="1">
                <a:ea typeface="Gulim" panose="020B0600000101010101" pitchFamily="34" charset="-127"/>
              </a:rPr>
              <a:t>sebagai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komponen</a:t>
            </a:r>
            <a:r>
              <a:rPr lang="en-US" altLang="ko-KR" sz="3200" dirty="0">
                <a:ea typeface="Gulim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sz="3200" dirty="0" err="1">
                <a:ea typeface="Gulim" panose="020B0600000101010101" pitchFamily="34" charset="-127"/>
              </a:rPr>
              <a:t>Setiap</a:t>
            </a:r>
            <a:r>
              <a:rPr lang="en-US" altLang="ko-KR" sz="3200" dirty="0">
                <a:ea typeface="Gulim" panose="020B0600000101010101" pitchFamily="34" charset="-127"/>
              </a:rPr>
              <a:t> output </a:t>
            </a:r>
            <a:r>
              <a:rPr lang="en-US" altLang="ko-KR" sz="3200" dirty="0" err="1">
                <a:ea typeface="Gulim" panose="020B0600000101010101" pitchFamily="34" charset="-127"/>
              </a:rPr>
              <a:t>merepresentasikan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suatu</a:t>
            </a:r>
            <a:r>
              <a:rPr lang="en-US" altLang="ko-KR" sz="3200" dirty="0">
                <a:ea typeface="Gulim" panose="020B0600000101010101" pitchFamily="34" charset="-127"/>
              </a:rPr>
              <a:t> cluster dan </a:t>
            </a:r>
            <a:r>
              <a:rPr lang="en-US" altLang="ko-KR" sz="3200" dirty="0" err="1">
                <a:ea typeface="Gulim" panose="020B0600000101010101" pitchFamily="34" charset="-127"/>
              </a:rPr>
              <a:t>banyaknya</a:t>
            </a:r>
            <a:r>
              <a:rPr lang="en-US" altLang="ko-KR" sz="3200" dirty="0">
                <a:ea typeface="Gulim" panose="020B0600000101010101" pitchFamily="34" charset="-127"/>
              </a:rPr>
              <a:t> output </a:t>
            </a:r>
            <a:r>
              <a:rPr lang="en-US" altLang="ko-KR" sz="3200" dirty="0" err="1">
                <a:ea typeface="Gulim" panose="020B0600000101010101" pitchFamily="34" charset="-127"/>
              </a:rPr>
              <a:t>berdasarkan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banyaknya</a:t>
            </a:r>
            <a:r>
              <a:rPr lang="en-US" altLang="ko-KR" sz="3200" dirty="0">
                <a:ea typeface="Gulim" panose="020B0600000101010101" pitchFamily="34" charset="-127"/>
              </a:rPr>
              <a:t> cluster.</a:t>
            </a:r>
          </a:p>
          <a:p>
            <a:pPr eaLnBrk="1" hangingPunct="1"/>
            <a:r>
              <a:rPr lang="en-US" altLang="ko-KR" sz="3200" dirty="0" err="1">
                <a:ea typeface="Gulim" panose="020B0600000101010101" pitchFamily="34" charset="-127"/>
              </a:rPr>
              <a:t>Selama</a:t>
            </a:r>
            <a:r>
              <a:rPr lang="en-US" altLang="ko-KR" sz="3200" dirty="0">
                <a:ea typeface="Gulim" panose="020B0600000101010101" pitchFamily="34" charset="-127"/>
              </a:rPr>
              <a:t> training, network </a:t>
            </a:r>
            <a:r>
              <a:rPr lang="en-US" altLang="ko-KR" sz="3200" dirty="0" err="1">
                <a:ea typeface="Gulim" panose="020B0600000101010101" pitchFamily="34" charset="-127"/>
              </a:rPr>
              <a:t>mencari</a:t>
            </a:r>
            <a:r>
              <a:rPr lang="en-US" altLang="ko-KR" sz="3200" dirty="0">
                <a:ea typeface="Gulim" panose="020B0600000101010101" pitchFamily="34" charset="-127"/>
              </a:rPr>
              <a:t> output </a:t>
            </a:r>
            <a:r>
              <a:rPr lang="en-US" altLang="ko-KR" sz="3200" dirty="0" err="1">
                <a:ea typeface="Gulim" panose="020B0600000101010101" pitchFamily="34" charset="-127"/>
              </a:rPr>
              <a:t>terbaik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dari</a:t>
            </a:r>
            <a:r>
              <a:rPr lang="en-US" altLang="ko-KR" sz="3200" dirty="0">
                <a:ea typeface="Gulim" panose="020B0600000101010101" pitchFamily="34" charset="-127"/>
              </a:rPr>
              <a:t> input.</a:t>
            </a:r>
          </a:p>
          <a:p>
            <a:pPr eaLnBrk="1" hangingPunct="1"/>
            <a:r>
              <a:rPr lang="en-US" altLang="ko-KR" sz="3200" dirty="0" err="1">
                <a:ea typeface="Gulim" panose="020B0600000101010101" pitchFamily="34" charset="-127"/>
              </a:rPr>
              <a:t>Bobot</a:t>
            </a:r>
            <a:r>
              <a:rPr lang="en-US" altLang="ko-KR" sz="3200" dirty="0">
                <a:ea typeface="Gulim" panose="020B0600000101010101" pitchFamily="34" charset="-127"/>
              </a:rPr>
              <a:t> vector yang </a:t>
            </a:r>
            <a:r>
              <a:rPr lang="en-US" altLang="ko-KR" sz="3200" dirty="0" err="1">
                <a:ea typeface="Gulim" panose="020B0600000101010101" pitchFamily="34" charset="-127"/>
              </a:rPr>
              <a:t>terbaik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selalu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diupdate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selama</a:t>
            </a:r>
            <a:r>
              <a:rPr lang="en-US" altLang="ko-KR" sz="3200" dirty="0">
                <a:ea typeface="Gulim" panose="020B0600000101010101" pitchFamily="34" charset="-127"/>
              </a:rPr>
              <a:t> proses training </a:t>
            </a:r>
            <a:r>
              <a:rPr lang="en-US" altLang="ko-KR" sz="3200" dirty="0" err="1">
                <a:ea typeface="Gulim" panose="020B0600000101010101" pitchFamily="34" charset="-127"/>
              </a:rPr>
              <a:t>berlangsung</a:t>
            </a:r>
            <a:r>
              <a:rPr lang="en-US" altLang="ko-KR" sz="3200" dirty="0">
                <a:ea typeface="Gulim" panose="020B0600000101010101" pitchFamily="34" charset="-127"/>
              </a:rPr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99642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Model-based: SOM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>
                <a:ea typeface="Gulim" panose="020B0600000101010101" pitchFamily="34" charset="-127"/>
              </a:rPr>
              <a:t>Bobot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baru</a:t>
            </a:r>
            <a:r>
              <a:rPr lang="en-US" altLang="ko-KR" sz="3200" dirty="0">
                <a:ea typeface="Gulim" panose="020B0600000101010101" pitchFamily="34" charset="-127"/>
              </a:rPr>
              <a:t> (</a:t>
            </a:r>
            <a:r>
              <a:rPr lang="en-US" altLang="ko-KR" sz="3200" dirty="0" err="1">
                <a:ea typeface="Gulim" panose="020B0600000101010101" pitchFamily="34" charset="-127"/>
              </a:rPr>
              <a:t>W</a:t>
            </a:r>
            <a:r>
              <a:rPr lang="en-US" altLang="ko-KR" sz="3200" baseline="-25000" dirty="0" err="1">
                <a:ea typeface="Gulim" panose="020B0600000101010101" pitchFamily="34" charset="-127"/>
              </a:rPr>
              <a:t>new</a:t>
            </a:r>
            <a:r>
              <a:rPr lang="en-US" altLang="ko-KR" sz="3200" dirty="0">
                <a:ea typeface="Gulim" panose="020B0600000101010101" pitchFamily="34" charset="-127"/>
              </a:rPr>
              <a:t>) </a:t>
            </a:r>
            <a:r>
              <a:rPr lang="en-US" altLang="ko-KR" sz="3200" dirty="0" err="1">
                <a:ea typeface="Gulim" panose="020B0600000101010101" pitchFamily="34" charset="-127"/>
              </a:rPr>
              <a:t>merupakan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kombinasi</a:t>
            </a:r>
            <a:r>
              <a:rPr lang="en-US" altLang="ko-KR" sz="3200" dirty="0">
                <a:ea typeface="Gulim" panose="020B0600000101010101" pitchFamily="34" charset="-127"/>
              </a:rPr>
              <a:t> linear </a:t>
            </a:r>
            <a:r>
              <a:rPr lang="en-US" altLang="ko-KR" sz="3200" dirty="0" err="1">
                <a:ea typeface="Gulim" panose="020B0600000101010101" pitchFamily="34" charset="-127"/>
              </a:rPr>
              <a:t>dari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bobot</a:t>
            </a:r>
            <a:r>
              <a:rPr lang="en-US" altLang="ko-KR" sz="3200" dirty="0">
                <a:ea typeface="Gulim" panose="020B0600000101010101" pitchFamily="34" charset="-127"/>
              </a:rPr>
              <a:t> lama (</a:t>
            </a:r>
            <a:r>
              <a:rPr lang="en-US" altLang="ko-KR" sz="3200" dirty="0" err="1">
                <a:ea typeface="Gulim" panose="020B0600000101010101" pitchFamily="34" charset="-127"/>
              </a:rPr>
              <a:t>W</a:t>
            </a:r>
            <a:r>
              <a:rPr lang="en-US" altLang="ko-KR" sz="3200" baseline="-25000" dirty="0" err="1">
                <a:ea typeface="Gulim" panose="020B0600000101010101" pitchFamily="34" charset="-127"/>
              </a:rPr>
              <a:t>old</a:t>
            </a:r>
            <a:r>
              <a:rPr lang="en-US" altLang="ko-KR" sz="3200" dirty="0">
                <a:ea typeface="Gulim" panose="020B0600000101010101" pitchFamily="34" charset="-127"/>
              </a:rPr>
              <a:t>) </a:t>
            </a:r>
            <a:r>
              <a:rPr lang="en-US" altLang="ko-KR" sz="3200" dirty="0" err="1">
                <a:ea typeface="Gulim" panose="020B0600000101010101" pitchFamily="34" charset="-127"/>
              </a:rPr>
              <a:t>dengan</a:t>
            </a:r>
            <a:r>
              <a:rPr lang="en-US" altLang="ko-KR" sz="3200" dirty="0">
                <a:ea typeface="Gulim" panose="020B0600000101010101" pitchFamily="34" charset="-127"/>
              </a:rPr>
              <a:t> input vector (x)</a:t>
            </a:r>
          </a:p>
          <a:p>
            <a:r>
              <a:rPr lang="en-US" altLang="ko-KR" sz="3200" dirty="0">
                <a:ea typeface="Gulim" panose="020B0600000101010101" pitchFamily="34" charset="-127"/>
              </a:rPr>
              <a:t>Cara </a:t>
            </a:r>
            <a:r>
              <a:rPr lang="en-US" altLang="ko-KR" sz="3200" dirty="0" err="1">
                <a:ea typeface="Gulim" panose="020B0600000101010101" pitchFamily="34" charset="-127"/>
              </a:rPr>
              <a:t>mengupdate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bobot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baru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sebagai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berikut</a:t>
            </a:r>
            <a:r>
              <a:rPr lang="en-US" altLang="ko-KR" sz="3200" dirty="0">
                <a:ea typeface="Gulim" panose="020B0600000101010101" pitchFamily="34" charset="-127"/>
              </a:rPr>
              <a:t>. </a:t>
            </a:r>
          </a:p>
          <a:p>
            <a:endParaRPr lang="en-US" altLang="ko-KR" sz="3200" dirty="0">
              <a:ea typeface="Gulim" panose="020B0600000101010101" pitchFamily="34" charset="-127"/>
            </a:endParaRPr>
          </a:p>
          <a:p>
            <a:pPr>
              <a:buNone/>
            </a:pPr>
            <a:r>
              <a:rPr lang="en-US" altLang="ko-KR" dirty="0">
                <a:ea typeface="Gulim" panose="020B0600000101010101" pitchFamily="34" charset="-127"/>
              </a:rPr>
              <a:t> </a:t>
            </a:r>
          </a:p>
          <a:p>
            <a:pPr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sz="3200" dirty="0">
                <a:ea typeface="Gulim" panose="020B0600000101010101" pitchFamily="34" charset="-127"/>
              </a:rPr>
              <a:t>Learning rate alpha </a:t>
            </a:r>
            <a:r>
              <a:rPr lang="en-US" altLang="ko-KR" sz="3200" dirty="0" err="1">
                <a:ea typeface="Gulim" panose="020B0600000101010101" pitchFamily="34" charset="-127"/>
              </a:rPr>
              <a:t>akan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senantiasa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menurun</a:t>
            </a:r>
            <a:r>
              <a:rPr lang="en-US" altLang="ko-KR" sz="3200" dirty="0">
                <a:ea typeface="Gulim" panose="020B0600000101010101" pitchFamily="34" charset="-127"/>
              </a:rPr>
              <a:t> </a:t>
            </a:r>
            <a:r>
              <a:rPr lang="en-US" altLang="ko-KR" sz="3200" dirty="0" err="1">
                <a:ea typeface="Gulim" panose="020B0600000101010101" pitchFamily="34" charset="-127"/>
              </a:rPr>
              <a:t>selama</a:t>
            </a:r>
            <a:r>
              <a:rPr lang="en-US" altLang="ko-KR" sz="3200" dirty="0">
                <a:ea typeface="Gulim" panose="020B0600000101010101" pitchFamily="34" charset="-127"/>
              </a:rPr>
              <a:t> proses learning/training </a:t>
            </a:r>
            <a:r>
              <a:rPr lang="en-US" altLang="ko-KR" sz="3200" dirty="0" err="1">
                <a:ea typeface="Gulim" panose="020B0600000101010101" pitchFamily="34" charset="-127"/>
              </a:rPr>
              <a:t>berlangsung</a:t>
            </a:r>
            <a:r>
              <a:rPr lang="en-US" altLang="ko-KR" sz="3200" dirty="0">
                <a:ea typeface="Gulim" panose="020B0600000101010101" pitchFamily="34" charset="-127"/>
              </a:rPr>
              <a:t>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37DF761-265F-4A1F-822C-6C026DC0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84" y="3609037"/>
            <a:ext cx="5573232" cy="111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7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SOM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E04C4-4EDB-40DF-84F3-7B4AB756A145}"/>
              </a:ext>
            </a:extLst>
          </p:cNvPr>
          <p:cNvGrpSpPr/>
          <p:nvPr/>
        </p:nvGrpSpPr>
        <p:grpSpPr>
          <a:xfrm>
            <a:off x="824346" y="1825624"/>
            <a:ext cx="6938529" cy="4170411"/>
            <a:chOff x="824346" y="1825624"/>
            <a:chExt cx="6938529" cy="4170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20DE42-A860-44A1-B036-604B3CB1C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25624"/>
              <a:ext cx="6924675" cy="343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981795A-8095-4645-A3E9-DE1DB4747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46" y="5148621"/>
              <a:ext cx="5811982" cy="847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901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SOM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6AF0E-FBCA-47C5-8B39-83729AB55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3"/>
          <a:stretch>
            <a:fillRect/>
          </a:stretch>
        </p:blipFill>
        <p:spPr bwMode="auto">
          <a:xfrm>
            <a:off x="2476500" y="1825625"/>
            <a:ext cx="7239000" cy="414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58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SOM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DA83F9-0CBF-4268-B278-53E393830084}"/>
              </a:ext>
            </a:extLst>
          </p:cNvPr>
          <p:cNvGrpSpPr/>
          <p:nvPr/>
        </p:nvGrpSpPr>
        <p:grpSpPr>
          <a:xfrm>
            <a:off x="2133600" y="1825625"/>
            <a:ext cx="7924800" cy="4419600"/>
            <a:chOff x="723900" y="1843088"/>
            <a:chExt cx="7924800" cy="4419600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48710CAD-F43B-45B6-BE84-448170188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5805488"/>
              <a:ext cx="3048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D299BDB-9DCA-44E7-B74B-756FFD5B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1843088"/>
              <a:ext cx="4648200" cy="1371600"/>
            </a:xfrm>
            <a:prstGeom prst="parallelogram">
              <a:avLst>
                <a:gd name="adj" fmla="val 84722"/>
              </a:avLst>
            </a:prstGeom>
            <a:noFill/>
            <a:ln w="28575">
              <a:solidFill>
                <a:srgbClr val="008000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0" name="Oval 4">
              <a:hlinkClick r:id="rId2" action="ppaction://hlinksldjump"/>
              <a:extLst>
                <a:ext uri="{FF2B5EF4-FFF2-40B4-BE49-F238E27FC236}">
                  <a16:creationId xmlns:a16="http://schemas.microsoft.com/office/drawing/2014/main" id="{6836F578-0905-4D6D-A3A3-2AA9C4B0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500" y="41290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Oval 5">
              <a:hlinkClick r:id="rId2" action="ppaction://hlinksldjump"/>
              <a:extLst>
                <a:ext uri="{FF2B5EF4-FFF2-40B4-BE49-F238E27FC236}">
                  <a16:creationId xmlns:a16="http://schemas.microsoft.com/office/drawing/2014/main" id="{EBA1A488-F3F3-49CF-B812-DFF322D2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2757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AAAA6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Oval 6">
              <a:hlinkClick r:id="rId2" action="ppaction://hlinksldjump"/>
              <a:extLst>
                <a:ext uri="{FF2B5EF4-FFF2-40B4-BE49-F238E27FC236}">
                  <a16:creationId xmlns:a16="http://schemas.microsoft.com/office/drawing/2014/main" id="{98F1573A-55EC-479C-B75E-CEA797B04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1290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6" name="Oval 7">
              <a:hlinkClick r:id="rId2" action="ppaction://hlinksldjump"/>
              <a:extLst>
                <a:ext uri="{FF2B5EF4-FFF2-40B4-BE49-F238E27FC236}">
                  <a16:creationId xmlns:a16="http://schemas.microsoft.com/office/drawing/2014/main" id="{614EFE3E-2AE6-4A78-B578-EDDCB76E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1290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8" name="Oval 8">
              <a:hlinkClick r:id="rId2" action="ppaction://hlinksldjump"/>
              <a:extLst>
                <a:ext uri="{FF2B5EF4-FFF2-40B4-BE49-F238E27FC236}">
                  <a16:creationId xmlns:a16="http://schemas.microsoft.com/office/drawing/2014/main" id="{68F1953C-1D64-4B85-8AB8-306FCA9A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41290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0" name="Oval 9">
              <a:hlinkClick r:id="rId2" action="ppaction://hlinksldjump"/>
              <a:extLst>
                <a:ext uri="{FF2B5EF4-FFF2-40B4-BE49-F238E27FC236}">
                  <a16:creationId xmlns:a16="http://schemas.microsoft.com/office/drawing/2014/main" id="{30B154C9-7C1C-4511-8B91-399EF5A54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41290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59595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40CA620F-A014-483A-A9B5-E2E253AA6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3443288"/>
              <a:ext cx="2362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  <a:ea typeface="Gulim" panose="020B0600000101010101" pitchFamily="34" charset="-127"/>
                </a:rPr>
                <a:t>Winning neuron</a:t>
              </a:r>
              <a:endParaRPr lang="en-US" altLang="ko-KR" sz="240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AC5ABFC1-24CA-4983-94E7-97FF289F3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1100" y="2986088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E7C35B69-05A1-4313-93B7-6F9EAAD34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2681288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w</a:t>
              </a:r>
              <a:r>
                <a:rPr lang="en-US" altLang="ko-KR" sz="2400" i="1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i</a:t>
              </a:r>
              <a:endPara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180FB86A-D3D9-4F4C-A8EC-0DC51E042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2700" y="2986088"/>
              <a:ext cx="381000" cy="1143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A7F7543E-6063-4FD4-A795-8C35E3E89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3700" y="2986088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DAC2498A-D4DF-4CEA-A51A-C391513F7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3700" y="2986088"/>
              <a:ext cx="1066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FBDB7FB3-FA4A-42FE-B9F7-25E7CE1F8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3700" y="2986088"/>
              <a:ext cx="1752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03DD67F2-A05D-4EA8-9AF2-2A28789DE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3700" y="2986088"/>
              <a:ext cx="2438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55D441A7-D7C6-4A32-861D-691E9F075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29860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A80C6883-07DA-49CC-8EC8-EF4F01D1E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700" y="2224088"/>
              <a:ext cx="1143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Gulim" panose="020B0600000101010101" pitchFamily="34" charset="-127"/>
                </a:rPr>
                <a:t>neuron </a:t>
              </a:r>
              <a:r>
                <a:rPr lang="en-US" altLang="ko-KR" sz="1800" i="1">
                  <a:latin typeface="Times New Roman" panose="02020603050405020304" pitchFamily="18" charset="0"/>
                  <a:ea typeface="Gulim" panose="020B0600000101010101" pitchFamily="34" charset="-127"/>
                </a:rPr>
                <a:t>i</a:t>
              </a:r>
              <a:endParaRPr lang="en-US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02A7A39A-6AD9-4AB9-8950-9A1BFEB7F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500" y="2452688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7205B6A4-55BB-4B85-BCA6-46D4261B2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4510088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49BB594F-D5D6-4A84-90B3-7FC1B900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7900" y="4281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AEA3C72C-64AE-4BF3-8E24-2A92686F2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3100" y="42052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7FA3531F-EC1C-4D5F-BE6A-1B2305D03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0700" y="4586288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08644D94-A691-46D5-91A3-18C129B5F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" y="4967288"/>
              <a:ext cx="2362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Times New Roman" panose="02020603050405020304" pitchFamily="18" charset="0"/>
                  <a:ea typeface="Gulim" panose="020B0600000101010101" pitchFamily="34" charset="-127"/>
                </a:rPr>
                <a:t>Input vector</a:t>
              </a:r>
              <a:r>
                <a:rPr lang="en-US" altLang="ko-KR" sz="1800" i="1">
                  <a:latin typeface="Times New Roman" panose="02020603050405020304" pitchFamily="18" charset="0"/>
                  <a:ea typeface="Gulim" panose="020B0600000101010101" pitchFamily="34" charset="-127"/>
                </a:rPr>
                <a:t> X</a:t>
              </a:r>
              <a:endParaRPr lang="en-US" altLang="ko-KR" sz="2400" b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EC618F28-6F44-4F79-A765-B389A00C3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00" y="5043488"/>
              <a:ext cx="3657600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X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=[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x</a:t>
              </a:r>
              <a:r>
                <a:rPr lang="en-US" altLang="ko-KR" sz="2400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1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,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x</a:t>
              </a:r>
              <a:r>
                <a:rPr lang="en-US" altLang="ko-KR" sz="2400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,…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x</a:t>
              </a:r>
              <a:r>
                <a:rPr lang="en-US" altLang="ko-KR" sz="2400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n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] 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 R</a:t>
              </a:r>
              <a:r>
                <a:rPr lang="en-US" altLang="ko-KR" sz="2400" i="1" baseline="30000"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n</a:t>
              </a:r>
              <a:endPara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w</a:t>
              </a:r>
              <a:r>
                <a:rPr lang="en-US" altLang="ko-KR" sz="2400" i="1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i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=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[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w</a:t>
              </a:r>
              <a:r>
                <a:rPr lang="en-US" altLang="ko-KR" sz="2400" i="1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i</a:t>
              </a:r>
              <a:r>
                <a:rPr lang="en-US" altLang="ko-KR" sz="2400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1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,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w</a:t>
              </a:r>
              <a:r>
                <a:rPr lang="en-US" altLang="ko-KR" sz="2400" i="1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i</a:t>
              </a:r>
              <a:r>
                <a:rPr lang="en-US" altLang="ko-KR" sz="2400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2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,…,</a:t>
              </a:r>
              <a:r>
                <a:rPr lang="en-US" altLang="ko-KR" sz="2400" i="1">
                  <a:latin typeface="Times New Roman" panose="02020603050405020304" pitchFamily="18" charset="0"/>
                  <a:ea typeface="Gulim" panose="020B0600000101010101" pitchFamily="34" charset="-127"/>
                </a:rPr>
                <a:t>w</a:t>
              </a:r>
              <a:r>
                <a:rPr lang="en-US" altLang="ko-KR" sz="2400" i="1" baseline="-25000">
                  <a:latin typeface="Times New Roman" panose="02020603050405020304" pitchFamily="18" charset="0"/>
                  <a:ea typeface="Gulim" panose="020B0600000101010101" pitchFamily="34" charset="-127"/>
                </a:rPr>
                <a:t>in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] 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 R</a:t>
              </a:r>
              <a:r>
                <a:rPr lang="en-US" altLang="ko-KR" sz="2400" i="1" baseline="30000">
                  <a:latin typeface="Times New Roman" panose="02020603050405020304" pitchFamily="18" charset="0"/>
                  <a:ea typeface="Gulim" panose="020B0600000101010101" pitchFamily="34" charset="-127"/>
                  <a:sym typeface="Symbol" panose="05050102010706020507" pitchFamily="18" charset="2"/>
                </a:rPr>
                <a:t>n</a:t>
              </a:r>
              <a:r>
                <a:rPr lang="en-US" altLang="ko-KR" sz="2400">
                  <a:latin typeface="Times New Roman" panose="02020603050405020304" pitchFamily="18" charset="0"/>
                  <a:ea typeface="Gulim" panose="020B0600000101010101" pitchFamily="34" charset="-127"/>
                </a:rPr>
                <a:t> </a:t>
              </a:r>
            </a:p>
          </p:txBody>
        </p: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0C04530F-699A-46E1-AFDC-E1D5A7887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10300" y="26812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75C5965D-E442-48F2-ABB8-CEF218DEB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0" y="2452688"/>
              <a:ext cx="190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000">
                  <a:effectLst>
                    <a:outerShdw blurRad="38100" dist="38100" dir="2700000" algn="tl">
                      <a:srgbClr val="FFFFFF"/>
                    </a:outerShdw>
                  </a:effectLst>
                  <a:ea typeface="Gulim" panose="020B0600000101010101" pitchFamily="34" charset="-127"/>
                </a:rPr>
                <a:t>Kohonen layer</a:t>
              </a:r>
              <a:endParaRPr lang="en-US" altLang="ko-KR" b="0">
                <a:ea typeface="Gulim" panose="020B0600000101010101" pitchFamily="34" charset="-127"/>
              </a:endParaRPr>
            </a:p>
          </p:txBody>
        </p:sp>
        <p:sp>
          <p:nvSpPr>
            <p:cNvPr id="60" name="Oval 29">
              <a:hlinkClick r:id="rId2" action="ppaction://hlinksldjump"/>
              <a:extLst>
                <a:ext uri="{FF2B5EF4-FFF2-40B4-BE49-F238E27FC236}">
                  <a16:creationId xmlns:a16="http://schemas.microsoft.com/office/drawing/2014/main" id="{EB2E3045-97E7-46F3-83EE-F31CC16FF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995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62" name="Oval 30">
              <a:hlinkClick r:id="rId2" action="ppaction://hlinksldjump"/>
              <a:extLst>
                <a:ext uri="{FF2B5EF4-FFF2-40B4-BE49-F238E27FC236}">
                  <a16:creationId xmlns:a16="http://schemas.microsoft.com/office/drawing/2014/main" id="{FE31CEE4-CBB9-4C5D-A14C-BA0E20DE9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300" y="2376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64" name="Oval 31">
              <a:hlinkClick r:id="rId2" action="ppaction://hlinksldjump"/>
              <a:extLst>
                <a:ext uri="{FF2B5EF4-FFF2-40B4-BE49-F238E27FC236}">
                  <a16:creationId xmlns:a16="http://schemas.microsoft.com/office/drawing/2014/main" id="{F5BB1348-40C0-48EF-88F3-5CC380C7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2757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66" name="Oval 32">
              <a:hlinkClick r:id="rId2" action="ppaction://hlinksldjump"/>
              <a:extLst>
                <a:ext uri="{FF2B5EF4-FFF2-40B4-BE49-F238E27FC236}">
                  <a16:creationId xmlns:a16="http://schemas.microsoft.com/office/drawing/2014/main" id="{2CBEA7C3-20D7-417A-87FC-1208E6E55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1995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68" name="Oval 33">
              <a:hlinkClick r:id="rId2" action="ppaction://hlinksldjump"/>
              <a:extLst>
                <a:ext uri="{FF2B5EF4-FFF2-40B4-BE49-F238E27FC236}">
                  <a16:creationId xmlns:a16="http://schemas.microsoft.com/office/drawing/2014/main" id="{5D35A7C2-A086-428A-BB4B-B8D17F5D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2376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70" name="Oval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49FCC2BD-0F37-4195-BBE4-26F68100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757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72" name="Oval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4C4E5F9F-FE2E-4AE2-8D46-9B39B44F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1995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74" name="Oval 36">
              <a:hlinkClick r:id="rId2" action="ppaction://hlinksldjump"/>
              <a:extLst>
                <a:ext uri="{FF2B5EF4-FFF2-40B4-BE49-F238E27FC236}">
                  <a16:creationId xmlns:a16="http://schemas.microsoft.com/office/drawing/2014/main" id="{F7027AB2-9E0E-4E82-B7C4-9A3DBB36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100" y="2376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76" name="Oval 37">
              <a:hlinkClick r:id="rId2" action="ppaction://hlinksldjump"/>
              <a:extLst>
                <a:ext uri="{FF2B5EF4-FFF2-40B4-BE49-F238E27FC236}">
                  <a16:creationId xmlns:a16="http://schemas.microsoft.com/office/drawing/2014/main" id="{07DA779C-4CAC-497A-89CD-CFAA5CCA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2376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78" name="Oval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F1A243BC-A976-4EC3-8897-B81BE2A1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2757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  <p:sp>
          <p:nvSpPr>
            <p:cNvPr id="80" name="Oval 39">
              <a:hlinkClick r:id="rId2" action="ppaction://hlinksldjump"/>
              <a:extLst>
                <a:ext uri="{FF2B5EF4-FFF2-40B4-BE49-F238E27FC236}">
                  <a16:creationId xmlns:a16="http://schemas.microsoft.com/office/drawing/2014/main" id="{88B1DC75-C960-4F9E-B565-A3208D460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100" y="1995488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ko-KR" b="0"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74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SOM (</a:t>
            </a:r>
            <a:r>
              <a:rPr lang="en-ID" dirty="0" err="1"/>
              <a:t>Contoh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7D271-5EDC-4F9D-AD1B-531D2DE9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5625"/>
            <a:ext cx="666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3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9EAB-7186-4A70-9FA3-406F875C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Clustering 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4F00-8764-425F-B2ED-E1936F02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/>
              <a:t>Cluster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data. </a:t>
            </a:r>
            <a:r>
              <a:rPr lang="en-ID" dirty="0" err="1"/>
              <a:t>Anggota</a:t>
            </a:r>
            <a:r>
              <a:rPr lang="en-ID" dirty="0"/>
              <a:t> cluster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cluster yang lain.</a:t>
            </a:r>
          </a:p>
          <a:p>
            <a:endParaRPr lang="en-ID" dirty="0"/>
          </a:p>
          <a:p>
            <a:r>
              <a:rPr lang="en-ID" dirty="0"/>
              <a:t>Cluster </a:t>
            </a:r>
            <a:r>
              <a:rPr lang="en-ID" dirty="0" err="1"/>
              <a:t>Analisis</a:t>
            </a:r>
            <a:r>
              <a:rPr lang="en-ID" dirty="0"/>
              <a:t>: </a:t>
            </a:r>
          </a:p>
          <a:p>
            <a:pPr marL="442913">
              <a:buFont typeface="Calibri" panose="020F0502020204030204" pitchFamily="34" charset="0"/>
              <a:buChar char="−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</a:t>
            </a:r>
            <a:r>
              <a:rPr lang="en-ID" dirty="0" err="1"/>
              <a:t>antardata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442913">
              <a:buFont typeface="Calibri" panose="020F0502020204030204" pitchFamily="34" charset="0"/>
              <a:buChar char="−"/>
            </a:pPr>
            <a:r>
              <a:rPr lang="en-ID" dirty="0" err="1"/>
              <a:t>mengelompokkan</a:t>
            </a:r>
            <a:r>
              <a:rPr lang="en-ID" dirty="0"/>
              <a:t> data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cluster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442913">
              <a:buFont typeface="Calibri" panose="020F0502020204030204" pitchFamily="34" charset="0"/>
              <a:buChar char="−"/>
            </a:pPr>
            <a:endParaRPr lang="en-ID" dirty="0"/>
          </a:p>
          <a:p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99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SOM (</a:t>
            </a:r>
            <a:r>
              <a:rPr lang="en-ID" dirty="0" err="1"/>
              <a:t>Contoh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1299D3-593C-4FA2-87BB-F1D005918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59" y="1539875"/>
            <a:ext cx="585008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17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B2-033D-4D19-A787-6CEDB4EB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SOM (</a:t>
            </a:r>
            <a:r>
              <a:rPr lang="en-ID" dirty="0" err="1"/>
              <a:t>Contoh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F65B0-7490-4547-83D6-19998A32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id-ID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B48147-D6B5-49C1-9920-838F5F35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46" y="1557338"/>
            <a:ext cx="5818909" cy="461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83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7EB5-1219-4A82-9A9A-554C321A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Evaluasi</a:t>
            </a:r>
            <a:r>
              <a:rPr lang="en-ID" dirty="0"/>
              <a:t> Clustering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C806-817F-49CB-8CC1-4F8A7410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/>
                  <a:t>Mengukur </a:t>
                </a:r>
                <a:r>
                  <a:rPr lang="en-ID" dirty="0" err="1"/>
                  <a:t>performa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clustering paling </a:t>
                </a:r>
                <a:r>
                  <a:rPr lang="en-ID" dirty="0" err="1"/>
                  <a:t>sering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Sum of Squared Error (SSE).</a:t>
                </a:r>
              </a:p>
              <a:p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dirty="0" err="1"/>
                  <a:t>ni</a:t>
                </a:r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data </a:t>
                </a:r>
                <a:r>
                  <a:rPr lang="en-ID" dirty="0" err="1"/>
                  <a:t>dalam</a:t>
                </a:r>
                <a:r>
                  <a:rPr lang="en-ID" dirty="0"/>
                  <a:t> cluster Di dan mi </a:t>
                </a:r>
                <a:r>
                  <a:rPr lang="en-ID" dirty="0" err="1"/>
                  <a:t>adalah</a:t>
                </a:r>
                <a:r>
                  <a:rPr lang="en-ID" dirty="0"/>
                  <a:t> mean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cluster </a:t>
                </a:r>
                <a:r>
                  <a:rPr lang="en-ID" dirty="0" err="1"/>
                  <a:t>maka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ID" dirty="0" err="1"/>
                  <a:t>Semakin</a:t>
                </a:r>
                <a:r>
                  <a:rPr lang="en-ID" dirty="0"/>
                  <a:t> </a:t>
                </a:r>
                <a:r>
                  <a:rPr lang="en-ID" dirty="0" err="1"/>
                  <a:t>kecil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SSE, </a:t>
                </a:r>
                <a:r>
                  <a:rPr lang="en-ID" dirty="0" err="1"/>
                  <a:t>semakin</a:t>
                </a:r>
                <a:r>
                  <a:rPr lang="en-ID" dirty="0"/>
                  <a:t> </a:t>
                </a:r>
                <a:r>
                  <a:rPr lang="en-ID" dirty="0" err="1"/>
                  <a:t>bagus</a:t>
                </a:r>
                <a:r>
                  <a:rPr lang="en-ID" dirty="0"/>
                  <a:t> </a:t>
                </a:r>
                <a:r>
                  <a:rPr lang="en-ID" dirty="0" err="1"/>
                  <a:t>hasil</a:t>
                </a:r>
                <a:r>
                  <a:rPr lang="en-ID" dirty="0"/>
                  <a:t> </a:t>
                </a:r>
                <a:r>
                  <a:rPr lang="en-ID" dirty="0" err="1"/>
                  <a:t>clusteringnya</a:t>
                </a:r>
                <a:r>
                  <a:rPr lang="en-ID" dirty="0"/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C806-817F-49CB-8CC1-4F8A7410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0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6B7-5335-4AA7-9912-83DA92CE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Penerapan</a:t>
            </a:r>
            <a:r>
              <a:rPr lang="en-ID" dirty="0"/>
              <a:t> Clustering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C264-58E1-4B63-B5CC-AA251E39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id-ID" sz="2800" u="sng" dirty="0"/>
              <a:t>Marketing: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Membantu</a:t>
            </a:r>
            <a:r>
              <a:rPr lang="en-US" altLang="id-ID" sz="2800" dirty="0"/>
              <a:t>  </a:t>
            </a:r>
            <a:r>
              <a:rPr lang="en-US" altLang="id-ID" sz="2800" dirty="0" err="1"/>
              <a:t>pihak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pemasaran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menentukan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grup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khusus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membuat</a:t>
            </a:r>
            <a:r>
              <a:rPr lang="en-US" altLang="id-ID" sz="2800" dirty="0"/>
              <a:t> program </a:t>
            </a:r>
            <a:r>
              <a:rPr lang="en-US" altLang="id-ID" sz="2800" dirty="0" err="1"/>
              <a:t>khusus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grup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ini</a:t>
            </a:r>
            <a:r>
              <a:rPr lang="en-US" altLang="id-ID" sz="2800" dirty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id-ID" sz="2800" u="sng" dirty="0"/>
              <a:t>Land use:</a:t>
            </a:r>
            <a:r>
              <a:rPr lang="en-US" altLang="id-ID" sz="2800" dirty="0"/>
              <a:t> </a:t>
            </a:r>
            <a:r>
              <a:rPr lang="en-US" altLang="id-ID" sz="2800" dirty="0" err="1"/>
              <a:t>Identifikasi</a:t>
            </a:r>
            <a:r>
              <a:rPr lang="en-US" altLang="id-ID" sz="2800" dirty="0"/>
              <a:t> area yang </a:t>
            </a:r>
            <a:r>
              <a:rPr lang="en-US" altLang="id-ID" sz="2800" dirty="0" err="1"/>
              <a:t>digunakan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hal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sama</a:t>
            </a:r>
            <a:r>
              <a:rPr lang="en-US" altLang="id-ID" sz="2800" dirty="0"/>
              <a:t>.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id-ID" sz="2800" u="sng" dirty="0" err="1"/>
              <a:t>Asuransi</a:t>
            </a:r>
            <a:r>
              <a:rPr lang="en-US" altLang="id-ID" sz="2800" u="sng" dirty="0"/>
              <a:t>:</a:t>
            </a:r>
            <a:r>
              <a:rPr lang="en-US" altLang="id-ID" sz="2800" dirty="0"/>
              <a:t>  </a:t>
            </a:r>
            <a:r>
              <a:rPr lang="en-US" altLang="id-ID" sz="2800" dirty="0" err="1"/>
              <a:t>Identifikasi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grup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memiliki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tingkat</a:t>
            </a:r>
            <a:r>
              <a:rPr lang="en-US" altLang="id-ID" sz="2800" dirty="0"/>
              <a:t> claim yang </a:t>
            </a:r>
            <a:r>
              <a:rPr lang="en-US" altLang="id-ID" sz="2800" dirty="0" err="1"/>
              <a:t>tinggi</a:t>
            </a:r>
            <a:r>
              <a:rPr lang="en-US" altLang="id-ID" sz="2800" dirty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id-ID" sz="2800" u="sng" dirty="0"/>
              <a:t>Tata </a:t>
            </a:r>
            <a:r>
              <a:rPr lang="en-US" altLang="id-ID" sz="2800" u="sng" dirty="0" err="1"/>
              <a:t>kota</a:t>
            </a:r>
            <a:r>
              <a:rPr lang="en-US" altLang="id-ID" sz="2800" u="sng" dirty="0"/>
              <a:t>:</a:t>
            </a:r>
            <a:r>
              <a:rPr lang="en-US" altLang="id-ID" sz="2800" dirty="0"/>
              <a:t>  </a:t>
            </a:r>
            <a:r>
              <a:rPr lang="en-US" altLang="id-ID" sz="2800" dirty="0" err="1"/>
              <a:t>Identifikasi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rumah-rumah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berdasarkan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tipe</a:t>
            </a:r>
            <a:r>
              <a:rPr lang="en-US" altLang="id-ID" sz="2800" dirty="0"/>
              <a:t>, </a:t>
            </a:r>
            <a:r>
              <a:rPr lang="en-US" altLang="id-ID" sz="2800" dirty="0" err="1"/>
              <a:t>harga</a:t>
            </a:r>
            <a:r>
              <a:rPr lang="en-US" altLang="id-ID" sz="2800" dirty="0"/>
              <a:t> dan </a:t>
            </a:r>
            <a:r>
              <a:rPr lang="en-US" altLang="id-ID" sz="2800" dirty="0" err="1"/>
              <a:t>lokasi</a:t>
            </a:r>
            <a:r>
              <a:rPr lang="en-US" altLang="id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9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6B7-5335-4AA7-9912-83DA92CE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Penerapan</a:t>
            </a:r>
            <a:r>
              <a:rPr lang="en-ID" dirty="0"/>
              <a:t> Clustering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C264-58E1-4B63-B5CC-AA251E39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id-ID" sz="2800" u="sng" dirty="0"/>
              <a:t>Document</a:t>
            </a:r>
            <a:r>
              <a:rPr lang="en-US" altLang="id-ID" sz="2800" dirty="0"/>
              <a:t>: clustering </a:t>
            </a:r>
            <a:r>
              <a:rPr lang="en-US" altLang="id-ID" sz="2800" dirty="0" err="1"/>
              <a:t>dokumen</a:t>
            </a:r>
            <a:endParaRPr lang="en-US" altLang="id-ID" sz="2800" dirty="0"/>
          </a:p>
          <a:p>
            <a:pPr>
              <a:lnSpc>
                <a:spcPct val="140000"/>
              </a:lnSpc>
            </a:pPr>
            <a:r>
              <a:rPr lang="en-US" altLang="id-ID" sz="2800" u="sng" dirty="0" err="1"/>
              <a:t>Biologi</a:t>
            </a:r>
            <a:r>
              <a:rPr lang="en-US" altLang="id-ID" sz="2800" dirty="0"/>
              <a:t>: </a:t>
            </a:r>
            <a:r>
              <a:rPr lang="en-US" altLang="id-ID" sz="2800" dirty="0" err="1"/>
              <a:t>taksonomi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makhluk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hidup</a:t>
            </a:r>
            <a:r>
              <a:rPr lang="en-US" altLang="id-ID" sz="2800" dirty="0"/>
              <a:t> (kingdom, phylum, class, order, family, genus dan species)</a:t>
            </a:r>
          </a:p>
          <a:p>
            <a:pPr eaLnBrk="1" hangingPunct="1"/>
            <a:r>
              <a:rPr lang="en-US" altLang="id-ID" sz="2800" u="sng" dirty="0" err="1"/>
              <a:t>Ilmu</a:t>
            </a:r>
            <a:r>
              <a:rPr lang="en-US" altLang="id-ID" sz="2800" u="sng" dirty="0"/>
              <a:t> </a:t>
            </a:r>
            <a:r>
              <a:rPr lang="en-US" altLang="id-ID" sz="2800" u="sng" dirty="0" err="1"/>
              <a:t>Ekonomi</a:t>
            </a:r>
            <a:r>
              <a:rPr lang="en-US" altLang="id-ID" sz="2800" dirty="0"/>
              <a:t>: </a:t>
            </a:r>
            <a:r>
              <a:rPr lang="en-US" altLang="id-ID" sz="2800" dirty="0" err="1"/>
              <a:t>riset</a:t>
            </a:r>
            <a:r>
              <a:rPr lang="en-US" altLang="id-ID" sz="2800" dirty="0"/>
              <a:t> pasar</a:t>
            </a:r>
          </a:p>
          <a:p>
            <a:pPr eaLnBrk="1" hangingPunct="1"/>
            <a:endParaRPr lang="en-US" altLang="id-ID" sz="2800" dirty="0"/>
          </a:p>
          <a:p>
            <a:pPr>
              <a:lnSpc>
                <a:spcPct val="140000"/>
              </a:lnSpc>
            </a:pPr>
            <a:endParaRPr lang="en-US" altLang="id-ID" sz="2800" dirty="0"/>
          </a:p>
          <a:p>
            <a:pPr eaLnBrk="1" hangingPunct="1">
              <a:lnSpc>
                <a:spcPct val="140000"/>
              </a:lnSpc>
            </a:pPr>
            <a:endParaRPr lang="en-US" altLang="id-ID" sz="2800" dirty="0"/>
          </a:p>
        </p:txBody>
      </p:sp>
    </p:spTree>
    <p:extLst>
      <p:ext uri="{BB962C8B-B14F-4D97-AF65-F5344CB8AC3E}">
        <p14:creationId xmlns:p14="http://schemas.microsoft.com/office/powerpoint/2010/main" val="12910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DFFC-61F6-49D2-82C3-0D694357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Kualitas</a:t>
            </a:r>
            <a:r>
              <a:rPr lang="en-ID" dirty="0"/>
              <a:t> Clustering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EBFF-F98F-445F-B389-15DB491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cluster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kesamaan</a:t>
            </a:r>
            <a:r>
              <a:rPr lang="en-ID" dirty="0"/>
              <a:t> yang </a:t>
            </a:r>
            <a:r>
              <a:rPr lang="en-ID" dirty="0" err="1"/>
              <a:t>tinggi</a:t>
            </a:r>
            <a:endParaRPr lang="en-ID" dirty="0"/>
          </a:p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cluster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r>
              <a:rPr lang="en-ID" dirty="0" err="1"/>
              <a:t>Kualitas</a:t>
            </a:r>
            <a:r>
              <a:rPr lang="en-ID" dirty="0"/>
              <a:t> clustering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clustering.</a:t>
            </a:r>
          </a:p>
          <a:p>
            <a:r>
              <a:rPr lang="en-ID" dirty="0"/>
              <a:t>Tingkat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diukur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: </a:t>
            </a:r>
            <a:r>
              <a:rPr lang="en-ID" i="1" dirty="0"/>
              <a:t>d</a:t>
            </a:r>
            <a:r>
              <a:rPr lang="en-ID" i="1" dirty="0">
                <a:sym typeface="Wingdings" panose="05000000000000000000" pitchFamily="2" charset="2"/>
              </a:rPr>
              <a:t>(</a:t>
            </a:r>
            <a:r>
              <a:rPr lang="en-ID" i="1" dirty="0" err="1">
                <a:sym typeface="Wingdings" panose="05000000000000000000" pitchFamily="2" charset="2"/>
              </a:rPr>
              <a:t>i,j</a:t>
            </a:r>
            <a:r>
              <a:rPr lang="en-ID" i="1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84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95E-6EF4-4D3D-A852-699CE5C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Clustering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B12-7265-4B3B-B584-06AE901D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id-ID" sz="2000" u="sng" dirty="0" err="1"/>
              <a:t>Partisi</a:t>
            </a:r>
            <a:r>
              <a:rPr lang="en-US" altLang="id-ID" sz="2000" u="sng" dirty="0"/>
              <a:t> </a:t>
            </a:r>
            <a:r>
              <a:rPr lang="en-US" altLang="id-ID" sz="20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Buat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partisi</a:t>
            </a:r>
            <a:r>
              <a:rPr lang="en-US" altLang="id-ID" sz="2000" dirty="0"/>
              <a:t> dan </a:t>
            </a:r>
            <a:r>
              <a:rPr lang="en-US" altLang="id-ID" sz="2000" dirty="0" err="1"/>
              <a:t>evaluasi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berdasarkan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kriteria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tertentu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misalnya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meminimalkan</a:t>
            </a:r>
            <a:r>
              <a:rPr lang="en-US" altLang="id-ID" sz="2000" dirty="0"/>
              <a:t> sum of square errors</a:t>
            </a:r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Metode</a:t>
            </a:r>
            <a:r>
              <a:rPr lang="en-US" altLang="id-ID" sz="2000" dirty="0"/>
              <a:t>:  k-means, k-medoids, CLARANS</a:t>
            </a:r>
          </a:p>
          <a:p>
            <a:pPr>
              <a:lnSpc>
                <a:spcPct val="130000"/>
              </a:lnSpc>
            </a:pPr>
            <a:r>
              <a:rPr lang="en-US" altLang="id-ID" sz="2000" u="sng" dirty="0" err="1"/>
              <a:t>Hirarkis</a:t>
            </a:r>
            <a:r>
              <a:rPr lang="en-US" altLang="id-ID" sz="20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Buat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struktur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hirarki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menggunakan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kriteria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tertentu</a:t>
            </a:r>
            <a:endParaRPr lang="en-US" altLang="id-ID" sz="2000" dirty="0"/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Metode</a:t>
            </a:r>
            <a:r>
              <a:rPr lang="en-US" altLang="id-ID" sz="2000" dirty="0"/>
              <a:t>: Diana, Agnes, BIRCH, ROCK, CAMELEON</a:t>
            </a:r>
          </a:p>
          <a:p>
            <a:pPr>
              <a:lnSpc>
                <a:spcPct val="130000"/>
              </a:lnSpc>
            </a:pPr>
            <a:r>
              <a:rPr lang="en-US" altLang="id-ID" sz="2000" u="sng" dirty="0"/>
              <a:t>Density-based </a:t>
            </a:r>
            <a:r>
              <a:rPr lang="en-US" altLang="id-ID" sz="20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Berdasarkan</a:t>
            </a:r>
            <a:r>
              <a:rPr lang="en-US" altLang="id-ID" sz="2000" dirty="0"/>
              <a:t> connectivity dan density functions</a:t>
            </a:r>
          </a:p>
          <a:p>
            <a:pPr lvl="1">
              <a:lnSpc>
                <a:spcPct val="130000"/>
              </a:lnSpc>
            </a:pPr>
            <a:r>
              <a:rPr lang="en-US" altLang="id-ID" sz="2000" dirty="0" err="1"/>
              <a:t>Metode</a:t>
            </a:r>
            <a:r>
              <a:rPr lang="en-US" altLang="id-ID" sz="2000" dirty="0"/>
              <a:t>: DBSACN, OPTICS, </a:t>
            </a:r>
            <a:r>
              <a:rPr lang="en-US" altLang="id-ID" sz="2000" dirty="0" err="1"/>
              <a:t>DenClue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55113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95E-6EF4-4D3D-A852-699CE5C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Clustering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B12-7265-4B3B-B584-06AE901D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2000" u="sng" dirty="0"/>
              <a:t>Model-based</a:t>
            </a:r>
            <a:r>
              <a:rPr lang="en-US" altLang="id-ID" sz="2000" dirty="0"/>
              <a:t>: </a:t>
            </a:r>
          </a:p>
          <a:p>
            <a:pPr lvl="1" eaLnBrk="1" hangingPunct="1"/>
            <a:r>
              <a:rPr lang="en-US" altLang="id-ID" sz="2000" dirty="0"/>
              <a:t>A model is hypothesized for each of the clusters and tries to find the best fit of that model to each other</a:t>
            </a:r>
          </a:p>
          <a:p>
            <a:pPr lvl="1" eaLnBrk="1" hangingPunct="1"/>
            <a:r>
              <a:rPr lang="en-US" altLang="id-ID" sz="2000" dirty="0" err="1"/>
              <a:t>Metode</a:t>
            </a:r>
            <a:r>
              <a:rPr lang="en-US" altLang="id-ID" sz="2000" dirty="0"/>
              <a:t>:</a:t>
            </a:r>
            <a:r>
              <a:rPr lang="en-US" altLang="id-ID" sz="2000" b="1" dirty="0"/>
              <a:t> </a:t>
            </a:r>
            <a:r>
              <a:rPr lang="en-US" altLang="id-ID" sz="2000" dirty="0"/>
              <a:t>EM, SOM, COBWEB</a:t>
            </a:r>
          </a:p>
          <a:p>
            <a:pPr marL="457200" lvl="1" indent="0" eaLnBrk="1" hangingPunct="1">
              <a:buNone/>
            </a:pPr>
            <a:endParaRPr lang="en-US" altLang="id-ID" sz="2000" dirty="0"/>
          </a:p>
          <a:p>
            <a:pPr eaLnBrk="1" hangingPunct="1"/>
            <a:r>
              <a:rPr lang="en-US" altLang="id-ID" sz="2000" u="sng" dirty="0"/>
              <a:t>Dan lain-lain </a:t>
            </a:r>
            <a:r>
              <a:rPr lang="en-US" altLang="id-ID" sz="2000" u="sng" dirty="0" err="1"/>
              <a:t>seperti</a:t>
            </a:r>
            <a:r>
              <a:rPr lang="en-US" altLang="id-ID" sz="2000" u="sng" dirty="0"/>
              <a:t>:</a:t>
            </a:r>
          </a:p>
          <a:p>
            <a:pPr lvl="1"/>
            <a:r>
              <a:rPr lang="en-US" altLang="id-ID" sz="2000" dirty="0"/>
              <a:t>Frequent pattern-based: p-Cluster</a:t>
            </a:r>
          </a:p>
          <a:p>
            <a:pPr lvl="1"/>
            <a:r>
              <a:rPr lang="en-US" altLang="id-ID" sz="2000" dirty="0"/>
              <a:t>User-guided or constraint-based: COD (obstacles), constrained clustering</a:t>
            </a:r>
          </a:p>
          <a:p>
            <a:pPr lvl="1"/>
            <a:r>
              <a:rPr lang="en-US" altLang="id-ID" sz="2000" dirty="0"/>
              <a:t>Link-based clustering: </a:t>
            </a:r>
            <a:r>
              <a:rPr lang="en-US" altLang="id-ID" sz="2000" dirty="0" err="1"/>
              <a:t>SimRank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LinkClus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94332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F84-7826-4A42-B23B-FFC69389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Partisi</a:t>
            </a:r>
            <a:r>
              <a:rPr lang="en-ID" dirty="0"/>
              <a:t>: K-means, K-medoid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7E4D-3140-42D8-B70B-0E592741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id-ID" i="1" u="sng" dirty="0"/>
              <a:t>k-means</a:t>
            </a:r>
            <a:r>
              <a:rPr lang="en-US" altLang="id-ID" dirty="0"/>
              <a:t>: </a:t>
            </a:r>
            <a:r>
              <a:rPr lang="en-US" altLang="id-ID" dirty="0" err="1"/>
              <a:t>setiap</a:t>
            </a:r>
            <a:r>
              <a:rPr lang="en-US" altLang="id-ID" dirty="0"/>
              <a:t> cluster </a:t>
            </a:r>
            <a:r>
              <a:rPr lang="en-US" altLang="id-ID" dirty="0" err="1"/>
              <a:t>direpresentasikan</a:t>
            </a:r>
            <a:r>
              <a:rPr lang="en-US" altLang="id-ID" dirty="0"/>
              <a:t> oleh </a:t>
            </a:r>
            <a:r>
              <a:rPr lang="en-US" altLang="id-ID" dirty="0" err="1"/>
              <a:t>pusat</a:t>
            </a:r>
            <a:r>
              <a:rPr lang="en-US" altLang="id-ID" dirty="0"/>
              <a:t> cluster (centroid)</a:t>
            </a:r>
          </a:p>
          <a:p>
            <a:pPr>
              <a:lnSpc>
                <a:spcPct val="110000"/>
              </a:lnSpc>
            </a:pPr>
            <a:r>
              <a:rPr lang="en-US" altLang="id-ID" i="1" u="sng" dirty="0"/>
              <a:t>k-medoids</a:t>
            </a:r>
            <a:r>
              <a:rPr lang="en-US" altLang="id-ID" dirty="0"/>
              <a:t> </a:t>
            </a:r>
            <a:r>
              <a:rPr lang="en-US" altLang="id-ID" dirty="0" err="1"/>
              <a:t>atau</a:t>
            </a:r>
            <a:r>
              <a:rPr lang="en-US" altLang="id-ID" dirty="0"/>
              <a:t> PAM (Partition around medoids): </a:t>
            </a:r>
            <a:r>
              <a:rPr lang="en-US" altLang="id-ID" dirty="0" err="1"/>
              <a:t>setiap</a:t>
            </a:r>
            <a:r>
              <a:rPr lang="en-US" altLang="id-ID" dirty="0"/>
              <a:t> cluster </a:t>
            </a:r>
            <a:r>
              <a:rPr lang="en-US" altLang="id-ID" dirty="0" err="1"/>
              <a:t>direpresentasikan</a:t>
            </a:r>
            <a:r>
              <a:rPr lang="en-US" altLang="id-ID" dirty="0"/>
              <a:t> oleh </a:t>
            </a:r>
            <a:r>
              <a:rPr lang="en-US" altLang="id-ID" dirty="0" err="1"/>
              <a:t>satu</a:t>
            </a:r>
            <a:r>
              <a:rPr lang="en-US" altLang="id-ID" dirty="0"/>
              <a:t> </a:t>
            </a:r>
            <a:r>
              <a:rPr lang="en-US" altLang="id-ID" dirty="0" err="1"/>
              <a:t>objek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cluster (medoid)</a:t>
            </a:r>
          </a:p>
          <a:p>
            <a:pPr>
              <a:lnSpc>
                <a:spcPct val="110000"/>
              </a:lnSpc>
            </a:pPr>
            <a:r>
              <a:rPr lang="en-US" altLang="id-ID" dirty="0" err="1"/>
              <a:t>Partisi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b="1" i="1" dirty="0"/>
              <a:t>D</a:t>
            </a:r>
            <a:r>
              <a:rPr lang="en-US" altLang="id-ID" dirty="0"/>
              <a:t> </a:t>
            </a:r>
            <a:r>
              <a:rPr lang="en-US" altLang="id-ID" dirty="0" err="1"/>
              <a:t>sebanyak</a:t>
            </a:r>
            <a:r>
              <a:rPr lang="en-US" altLang="id-ID" dirty="0"/>
              <a:t> </a:t>
            </a:r>
            <a:r>
              <a:rPr lang="en-US" altLang="id-ID" b="1" i="1" dirty="0"/>
              <a:t>n</a:t>
            </a:r>
            <a:r>
              <a:rPr lang="en-US" altLang="id-ID" dirty="0"/>
              <a:t> data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b="1" i="1" dirty="0"/>
              <a:t>k</a:t>
            </a:r>
            <a:r>
              <a:rPr lang="en-US" altLang="id-ID" dirty="0"/>
              <a:t> clusters, yang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jarak</a:t>
            </a:r>
            <a:r>
              <a:rPr lang="en-US" altLang="id-ID" dirty="0"/>
              <a:t> </a:t>
            </a:r>
            <a:r>
              <a:rPr lang="en-US" altLang="id-ID" dirty="0" err="1"/>
              <a:t>terdekat</a:t>
            </a:r>
            <a:r>
              <a:rPr lang="en-US" altLang="id-ID" dirty="0"/>
              <a:t> (</a:t>
            </a:r>
            <a:r>
              <a:rPr lang="en-US" altLang="id-ID" dirty="0" err="1"/>
              <a:t>dimana</a:t>
            </a:r>
            <a:r>
              <a:rPr lang="en-US" altLang="id-ID" dirty="0"/>
              <a:t> c</a:t>
            </a:r>
            <a:r>
              <a:rPr lang="en-US" altLang="id-ID" baseline="-25000" dirty="0"/>
              <a:t>i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centroid </a:t>
            </a:r>
            <a:r>
              <a:rPr lang="en-US" altLang="id-ID" dirty="0" err="1"/>
              <a:t>atau</a:t>
            </a:r>
            <a:r>
              <a:rPr lang="en-US" altLang="id-ID" dirty="0"/>
              <a:t> medoid </a:t>
            </a:r>
            <a:r>
              <a:rPr lang="en-US" altLang="id-ID" dirty="0" err="1"/>
              <a:t>dari</a:t>
            </a:r>
            <a:r>
              <a:rPr lang="en-US" altLang="id-ID" dirty="0"/>
              <a:t> cluster C</a:t>
            </a:r>
            <a:r>
              <a:rPr lang="en-US" altLang="id-ID" baseline="-25000" dirty="0"/>
              <a:t>i</a:t>
            </a:r>
            <a:r>
              <a:rPr lang="en-US" altLang="id-ID" dirty="0"/>
              <a:t>). Euclidean Distance: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id-ID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BBAF60-CC94-472C-9681-E4503E312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68637"/>
              </p:ext>
            </p:extLst>
          </p:nvPr>
        </p:nvGraphicFramePr>
        <p:xfrm>
          <a:off x="4131952" y="5428962"/>
          <a:ext cx="3928096" cy="74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333500" imgH="254000" progId="Equation.3">
                  <p:embed/>
                </p:oleObj>
              </mc:Choice>
              <mc:Fallback>
                <p:oleObj name="Equation" r:id="rId3" imgW="1333500" imgH="2540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38E5B09F-200D-4A82-AE47-A8B9635A0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52" y="5428962"/>
                        <a:ext cx="3928096" cy="74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3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1093</Words>
  <Application>Microsoft Office PowerPoint</Application>
  <PresentationFormat>Widescreen</PresentationFormat>
  <Paragraphs>236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Small Fonts</vt:lpstr>
      <vt:lpstr>Tahoma</vt:lpstr>
      <vt:lpstr>Times New Roman</vt:lpstr>
      <vt:lpstr>Wingdings</vt:lpstr>
      <vt:lpstr>Office Theme</vt:lpstr>
      <vt:lpstr>Equation</vt:lpstr>
      <vt:lpstr>SmartDraw</vt:lpstr>
      <vt:lpstr>Worksheet</vt:lpstr>
      <vt:lpstr>Clustering</vt:lpstr>
      <vt:lpstr>Jenis-jenis Metode Machine Learning</vt:lpstr>
      <vt:lpstr>Clustering ?</vt:lpstr>
      <vt:lpstr>Penerapan Clustering</vt:lpstr>
      <vt:lpstr>Penerapan Clustering</vt:lpstr>
      <vt:lpstr>Kualitas Clustering</vt:lpstr>
      <vt:lpstr>Algoritma Clustering</vt:lpstr>
      <vt:lpstr>Algoritma Clustering</vt:lpstr>
      <vt:lpstr>Partisi: K-means, K-medoid</vt:lpstr>
      <vt:lpstr>Algoritma K-means</vt:lpstr>
      <vt:lpstr>K-means</vt:lpstr>
      <vt:lpstr>PowerPoint Presentation</vt:lpstr>
      <vt:lpstr>K-medoid</vt:lpstr>
      <vt:lpstr>K-medoid</vt:lpstr>
      <vt:lpstr>PowerPoint Presentation</vt:lpstr>
      <vt:lpstr>Hirarki: Agnes, Diana</vt:lpstr>
      <vt:lpstr>Hirarki</vt:lpstr>
      <vt:lpstr>Agnes (Agglomerative Nesting)</vt:lpstr>
      <vt:lpstr>Diana (Divisive Analisis)</vt:lpstr>
      <vt:lpstr>Density-based: DBSCAN</vt:lpstr>
      <vt:lpstr>Density-based: DBSCAN</vt:lpstr>
      <vt:lpstr>Density-based: DBSCAN</vt:lpstr>
      <vt:lpstr>PowerPoint Presentation</vt:lpstr>
      <vt:lpstr>Model-based: SOM</vt:lpstr>
      <vt:lpstr>Model-based: SOM</vt:lpstr>
      <vt:lpstr>Algoritma SOM</vt:lpstr>
      <vt:lpstr>Arsitektur SOM</vt:lpstr>
      <vt:lpstr>Arsitektur SOM</vt:lpstr>
      <vt:lpstr>SOM (Contoh)</vt:lpstr>
      <vt:lpstr>SOM (Contoh)</vt:lpstr>
      <vt:lpstr>SOM (Contoh)</vt:lpstr>
      <vt:lpstr>Evaluasi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Rio Mukhtarom</dc:creator>
  <cp:lastModifiedBy>Rio Mukhtarom</cp:lastModifiedBy>
  <cp:revision>32</cp:revision>
  <dcterms:created xsi:type="dcterms:W3CDTF">2020-09-11T11:04:16Z</dcterms:created>
  <dcterms:modified xsi:type="dcterms:W3CDTF">2020-09-15T14:03:34Z</dcterms:modified>
</cp:coreProperties>
</file>