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5" r:id="rId12"/>
    <p:sldId id="275" r:id="rId13"/>
    <p:sldId id="278" r:id="rId14"/>
    <p:sldId id="267" r:id="rId15"/>
    <p:sldId id="266" r:id="rId16"/>
    <p:sldId id="277" r:id="rId17"/>
    <p:sldId id="280" r:id="rId18"/>
    <p:sldId id="282" r:id="rId19"/>
    <p:sldId id="264" r:id="rId20"/>
    <p:sldId id="268" r:id="rId21"/>
    <p:sldId id="269" r:id="rId22"/>
    <p:sldId id="270" r:id="rId23"/>
    <p:sldId id="271" r:id="rId24"/>
    <p:sldId id="272" r:id="rId25"/>
    <p:sldId id="276" r:id="rId26"/>
    <p:sldId id="284" r:id="rId27"/>
    <p:sldId id="283" r:id="rId28"/>
    <p:sldId id="285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3A2A-FF95-4571-8153-2F5506FC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39A1-91F5-4BFD-B14C-F041B859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8EC7-F3E6-485F-9534-1071D1F2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497A-E29E-4375-A976-9BEAB10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D8AC-D808-455E-909B-C622A1C7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5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D6C9-474C-45C6-A9FE-195A14A8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A6AAF-6951-4743-B2F4-A94C4A69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8653-8EB6-4E15-AADB-3937FDCE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22C2-DE9C-4F8B-AAC2-D56B2521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139F-4127-4919-B57F-F8AE7B69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3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4334A-8D67-4478-BEED-15734B1D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B7225-E828-4F61-8EB7-2B5C2D358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EC22-E766-414C-A1BF-8367D376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58B9-24D1-4C85-A7DB-4F5C674E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FFD9-DD59-4725-901A-77324EB7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76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BDD6-527C-4313-9742-4C8C3E3E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5965-63EB-4CF9-B482-68A7B42E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BBF3-C6A0-4321-8372-AE7A821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822F-7999-41E5-B6BF-1C549C6C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7904-37C9-4EEB-9145-18B210CE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03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BB94-301F-46B8-88F7-5F3E635A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37BE-08DE-4849-9652-3393AED7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8FEB-7E76-4299-939E-9D1608C6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C283E-DC25-49DC-A4E5-52CB7E64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291B-F3C5-40E2-B3D5-0A77ECC5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37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9A0D-9590-46DA-AFEF-2DA88635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2C1D-6983-444B-8A77-FE444D6FE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5B6C5-FCCB-4D91-83D6-01CB3021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6F1C6-056F-4AE4-A13C-0398520F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60FCB-60BF-4897-985C-E6F3CC9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B923-0BBA-4169-8C8B-97E636C6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61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24E0-3713-4650-B22E-E9ED5D75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321D-DE66-4472-BDBC-9C6C0BE1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07406-6D7D-45AF-BDD9-A87911112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B7E89-D794-4F25-8D48-04850F1F4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75A19-87D0-4655-873F-38A3409A0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90E27-F7C0-45B3-9920-FC7BA26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4AE74-FA0D-4A5C-92A1-0B3D0825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F8F78-2C2A-45DA-9667-000FF2A4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2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AC38-165F-4AD0-ABB8-C5F289E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A6E43-99D6-4EF0-9A8A-83A9D96D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37907-7439-4392-B6AC-2DE42565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6D9F-9312-439E-805B-D4DA310F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8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4F58C-EFAA-482E-AF75-BA372E6B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35FF9-CA9B-4996-B281-0EEB7787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B7245-AEB4-44F7-91D3-AA27F1B9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9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75E5-9218-4714-8BC7-D3B651F8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13C8-2D44-44A9-9D93-765E96DE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B9EB6-11BF-45EB-87C4-112486A7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2D92-9FAB-484E-B17D-7B71053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693F5-9FA1-4788-9A81-67CBBC3C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B496-F815-4C6A-9540-04D594F2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16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F48-FEFE-4845-A9CD-6FBA4796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B8C7F-B2F1-42C1-AFBE-AB49D13B0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0BE7E-150F-4EC7-8B13-0B86181F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4C63-341C-4CC7-8AC7-A6936EFA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BCA3-F372-474C-B87C-116CEA6F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B060-182E-4EEE-B849-5036182B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1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895DB-DAA7-4F3E-8C09-9178C1EF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6AE57-43ED-48C2-B8FB-A39032B4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542F-C8D4-44ED-A643-8A4AC910E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595-296E-47A1-80A6-6EA960439D40}" type="datetimeFigureOut">
              <a:rPr lang="id-ID" smtClean="0"/>
              <a:t>21/09/2020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652D-C06D-4F10-A5AD-FA9E3D51E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13A0-0582-4AE8-88E4-C452131CA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3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oleObject" Target="../embeddings/Microsoft_Excel_97-2003_Worksheet.xls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6.emf"/><Relationship Id="rId9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Excel_97-2003_Worksheet1.xls"/><Relationship Id="rId11" Type="http://schemas.openxmlformats.org/officeDocument/2006/relationships/image" Target="../media/image10.emf"/><Relationship Id="rId5" Type="http://schemas.openxmlformats.org/officeDocument/2006/relationships/image" Target="../media/image11.png"/><Relationship Id="rId10" Type="http://schemas.openxmlformats.org/officeDocument/2006/relationships/oleObject" Target="../embeddings/Microsoft_Excel_97-2003_Worksheet3.xls"/><Relationship Id="rId4" Type="http://schemas.openxmlformats.org/officeDocument/2006/relationships/image" Target="../media/image7.emf"/><Relationship Id="rId9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9303-40EC-4545-8C68-4C9CF1E1F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Classification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1487C-8195-44EC-A1B1-66A3EE766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Machine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737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3EA-1302-4265-BBA6-434CDC3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Decision Tree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BE66-AC06-4CDB-93EB-336FF4EC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pohon</a:t>
            </a:r>
            <a:r>
              <a:rPr lang="en-ID" dirty="0"/>
              <a:t>. </a:t>
            </a:r>
          </a:p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daunnya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/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pohon</a:t>
            </a:r>
            <a:r>
              <a:rPr lang="en-ID" dirty="0"/>
              <a:t> yang </a:t>
            </a:r>
            <a:r>
              <a:rPr lang="en-ID" dirty="0" err="1"/>
              <a:t>terbentuk</a:t>
            </a:r>
            <a:r>
              <a:rPr lang="en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979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3EA-1302-4265-BBA6-434CDC3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Decision Tree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8BE66-AC06-4CDB-93EB-336FF4EC1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/>
                  <a:t>Entropy</a:t>
                </a:r>
              </a:p>
              <a:p>
                <a:pPr marL="0" indent="0">
                  <a:buNone/>
                </a:pPr>
                <a:r>
                  <a:rPr lang="en-US" dirty="0" err="1"/>
                  <a:t>Terdapat</a:t>
                </a:r>
                <a:r>
                  <a:rPr lang="en-US" dirty="0"/>
                  <a:t> label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pada data </a:t>
                </a:r>
                <a:r>
                  <a:rPr lang="en-US" i="1" dirty="0"/>
                  <a:t>S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𝐸𝑛𝑡𝑟𝑜𝑝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ID" i="1" dirty="0"/>
              </a:p>
              <a:p>
                <a:r>
                  <a:rPr lang="en-ID" b="1" dirty="0"/>
                  <a:t>Information Gain</a:t>
                </a:r>
              </a:p>
              <a:p>
                <a:pPr marL="0" indent="0">
                  <a:buNone/>
                </a:pPr>
                <a:r>
                  <a:rPr lang="en-ID" dirty="0"/>
                  <a:t>Information gain </a:t>
                </a:r>
                <a:r>
                  <a:rPr lang="en-ID" dirty="0" err="1"/>
                  <a:t>atribut</a:t>
                </a:r>
                <a:r>
                  <a:rPr lang="en-ID" dirty="0"/>
                  <a:t> A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dihitung</a:t>
                </a:r>
                <a:r>
                  <a:rPr lang="en-ID" dirty="0"/>
                  <a:t> </a:t>
                </a:r>
                <a:r>
                  <a:rPr lang="en-ID" dirty="0" err="1"/>
                  <a:t>berdasarkan</a:t>
                </a:r>
                <a:r>
                  <a:rPr lang="en-ID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8BE66-AC06-4CDB-93EB-336FF4EC1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2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69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3EA-1302-4265-BBA6-434CDC3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Decision Tree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BE66-AC06-4CDB-93EB-336FF4EC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Gain Ratio</a:t>
            </a:r>
          </a:p>
          <a:p>
            <a:pPr marL="0" indent="0">
              <a:buNone/>
            </a:pPr>
            <a:r>
              <a:rPr lang="en-US" dirty="0" err="1"/>
              <a:t>Digunakan</a:t>
            </a:r>
            <a:r>
              <a:rPr lang="en-US" dirty="0"/>
              <a:t> pada C4.5 (</a:t>
            </a:r>
            <a:r>
              <a:rPr lang="en-US" dirty="0" err="1"/>
              <a:t>menggunakan</a:t>
            </a:r>
            <a:r>
              <a:rPr lang="en-US" dirty="0"/>
              <a:t> gain ration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altLang="id-ID" sz="2800" dirty="0"/>
              <a:t>normalization pada information gain)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2048">
                <a:extLst>
                  <a:ext uri="{FF2B5EF4-FFF2-40B4-BE49-F238E27FC236}">
                    <a16:creationId xmlns:a16="http://schemas.microsoft.com/office/drawing/2014/main" id="{1593C043-1D6D-4558-A9B6-D558B42642FD}"/>
                  </a:ext>
                </a:extLst>
              </p:cNvPr>
              <p:cNvSpPr txBox="1"/>
              <p:nvPr/>
            </p:nvSpPr>
            <p:spPr bwMode="auto">
              <a:xfrm>
                <a:off x="3286763" y="3221304"/>
                <a:ext cx="5618474" cy="22719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𝑆𝑝𝑙𝑖𝑡𝐼𝑛𝑓</m:t>
                      </m:r>
                      <m:sSub>
                        <m:sSubPr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d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D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d>
                        <m:dPr>
                          <m:ctrlP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ID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ID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D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𝑆𝑝𝑙𝑖𝑡𝐼𝑛𝑓𝑜</m:t>
                              </m:r>
                            </m:e>
                            <m:sub>
                              <m:r>
                                <a:rPr lang="en-ID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4" name="Object 2048">
                <a:extLst>
                  <a:ext uri="{FF2B5EF4-FFF2-40B4-BE49-F238E27FC236}">
                    <a16:creationId xmlns:a16="http://schemas.microsoft.com/office/drawing/2014/main" id="{1593C043-1D6D-4558-A9B6-D558B4264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763" y="3221304"/>
                <a:ext cx="5618474" cy="2271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4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3EA-1302-4265-BBA6-434CDC3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Decision Tree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BE66-AC06-4CDB-93EB-336FF4EC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Gini Index</a:t>
            </a:r>
          </a:p>
          <a:p>
            <a:pPr marL="0" indent="0">
              <a:buNone/>
            </a:pPr>
            <a:r>
              <a:rPr lang="en-US" dirty="0"/>
              <a:t>Gini index </a:t>
            </a:r>
            <a:r>
              <a:rPr lang="en-US" dirty="0" err="1"/>
              <a:t>digunakan</a:t>
            </a:r>
            <a:r>
              <a:rPr lang="en-US" dirty="0"/>
              <a:t> pada CART</a:t>
            </a:r>
          </a:p>
          <a:p>
            <a:pPr marL="0" indent="0">
              <a:buNone/>
            </a:pPr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data S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 class, </a:t>
            </a:r>
            <a:r>
              <a:rPr lang="en-US" dirty="0" err="1"/>
              <a:t>gini</a:t>
            </a:r>
            <a:r>
              <a:rPr lang="en-US" dirty="0"/>
              <a:t> index </a:t>
            </a:r>
            <a:r>
              <a:rPr lang="en-US" dirty="0" err="1"/>
              <a:t>didefinisikan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2048">
                <a:extLst>
                  <a:ext uri="{FF2B5EF4-FFF2-40B4-BE49-F238E27FC236}">
                    <a16:creationId xmlns:a16="http://schemas.microsoft.com/office/drawing/2014/main" id="{1593C043-1D6D-4558-A9B6-D558B42642FD}"/>
                  </a:ext>
                </a:extLst>
              </p:cNvPr>
              <p:cNvSpPr txBox="1"/>
              <p:nvPr/>
            </p:nvSpPr>
            <p:spPr bwMode="auto">
              <a:xfrm>
                <a:off x="3839440" y="3429000"/>
                <a:ext cx="4513120" cy="24368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𝑔𝑖𝑛𝑖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id-ID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D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D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D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D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𝑔𝑖𝑛𝑖</m:t>
                          </m:r>
                        </m:e>
                        <m:sub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d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D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𝑔𝑖𝑛𝑖</m:t>
                          </m:r>
                        </m:fName>
                        <m:e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𝑆𝑗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Object 2048">
                <a:extLst>
                  <a:ext uri="{FF2B5EF4-FFF2-40B4-BE49-F238E27FC236}">
                    <a16:creationId xmlns:a16="http://schemas.microsoft.com/office/drawing/2014/main" id="{1593C043-1D6D-4558-A9B6-D558B4264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9440" y="3429000"/>
                <a:ext cx="4513120" cy="2436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9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3EA-1302-4265-BBA6-434CDC3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Decision Tree: ID3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BE66-AC06-4CDB-93EB-336FF4EC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D" dirty="0"/>
              <a:t>Data </a:t>
            </a:r>
            <a:r>
              <a:rPr lang="en-ID" dirty="0" err="1"/>
              <a:t>Pembelian</a:t>
            </a:r>
            <a:r>
              <a:rPr lang="en-ID" dirty="0"/>
              <a:t> </a:t>
            </a:r>
            <a:r>
              <a:rPr lang="en-ID" dirty="0" err="1"/>
              <a:t>komputer</a:t>
            </a:r>
            <a:endParaRPr lang="id-ID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EDD3E1-C688-4368-9EF6-61B83B34F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036948"/>
              </p:ext>
            </p:extLst>
          </p:nvPr>
        </p:nvGraphicFramePr>
        <p:xfrm>
          <a:off x="2590798" y="2350078"/>
          <a:ext cx="6442366" cy="396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1EDD3E1-C688-4368-9EF6-61B83B34F5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798" y="2350078"/>
                        <a:ext cx="6442366" cy="3961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84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3EA-1302-4265-BBA6-434CDC3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Decision Tree: ID3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888F9-0A0B-4688-BF35-A0FF14692F5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371600"/>
            <a:ext cx="41529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id-ID" sz="2000" dirty="0">
                <a:solidFill>
                  <a:srgbClr val="121328"/>
                </a:solidFill>
              </a:rPr>
              <a:t>Class c</a:t>
            </a:r>
            <a:r>
              <a:rPr lang="en-US" altLang="id-ID" sz="2000" baseline="-25000" dirty="0">
                <a:solidFill>
                  <a:srgbClr val="121328"/>
                </a:solidFill>
              </a:rPr>
              <a:t>1</a:t>
            </a:r>
            <a:r>
              <a:rPr lang="en-US" altLang="id-ID" sz="2000" dirty="0">
                <a:solidFill>
                  <a:srgbClr val="121328"/>
                </a:solidFill>
              </a:rPr>
              <a:t>: </a:t>
            </a:r>
            <a:r>
              <a:rPr lang="en-US" altLang="id-ID" sz="2000" dirty="0" err="1">
                <a:solidFill>
                  <a:srgbClr val="121328"/>
                </a:solidFill>
              </a:rPr>
              <a:t>buys_computer</a:t>
            </a:r>
            <a:r>
              <a:rPr lang="en-US" altLang="id-ID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id-ID" sz="2000" dirty="0">
                <a:solidFill>
                  <a:srgbClr val="121328"/>
                </a:solidFill>
              </a:rPr>
              <a:t>Class c</a:t>
            </a:r>
            <a:r>
              <a:rPr lang="en-US" altLang="id-ID" sz="2000" baseline="-25000" dirty="0">
                <a:solidFill>
                  <a:srgbClr val="121328"/>
                </a:solidFill>
              </a:rPr>
              <a:t>2</a:t>
            </a:r>
            <a:r>
              <a:rPr lang="en-US" altLang="id-ID" sz="2000" dirty="0">
                <a:solidFill>
                  <a:srgbClr val="121328"/>
                </a:solidFill>
              </a:rPr>
              <a:t>: </a:t>
            </a:r>
            <a:r>
              <a:rPr lang="en-US" altLang="id-ID" sz="2000" dirty="0" err="1">
                <a:solidFill>
                  <a:srgbClr val="121328"/>
                </a:solidFill>
              </a:rPr>
              <a:t>buys_computer</a:t>
            </a:r>
            <a:r>
              <a:rPr lang="en-US" altLang="id-ID" sz="2000" dirty="0">
                <a:solidFill>
                  <a:srgbClr val="121328"/>
                </a:solidFill>
              </a:rPr>
              <a:t> = “no”</a:t>
            </a:r>
            <a:endParaRPr lang="en-US" altLang="id-ID" sz="20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70B6D37-18C3-412A-A186-E1C24BDEA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33090"/>
              </p:ext>
            </p:extLst>
          </p:nvPr>
        </p:nvGraphicFramePr>
        <p:xfrm>
          <a:off x="1441347" y="2679245"/>
          <a:ext cx="2867417" cy="12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Worksheet" r:id="rId3" imgW="3353003" imgH="1438092" progId="Excel.Sheet.8">
                  <p:embed/>
                </p:oleObj>
              </mc:Choice>
              <mc:Fallback>
                <p:oleObj name="Worksheet" r:id="rId3" imgW="3353003" imgH="1438092" progId="Excel.Sheet.8">
                  <p:embed/>
                  <p:pic>
                    <p:nvPicPr>
                      <p:cNvPr id="16390" name="Object 5">
                        <a:extLst>
                          <a:ext uri="{FF2B5EF4-FFF2-40B4-BE49-F238E27FC236}">
                            <a16:creationId xmlns:a16="http://schemas.microsoft.com/office/drawing/2014/main" id="{B10D0719-9F79-4B3F-AE35-A94E3C8D2B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347" y="2679245"/>
                        <a:ext cx="2867417" cy="123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F080ED8-E187-4B41-A27C-F10836AAB457}"/>
                  </a:ext>
                </a:extLst>
              </p:cNvPr>
              <p:cNvSpPr txBox="1"/>
              <p:nvPr/>
            </p:nvSpPr>
            <p:spPr bwMode="auto">
              <a:xfrm>
                <a:off x="304800" y="3951003"/>
                <a:ext cx="5830888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(2,3)+</m:t>
                      </m:r>
                      <m:f>
                        <m:f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(4,0)+</m:t>
                      </m:r>
                      <m:f>
                        <m:f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(3,2)=0.694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F080ED8-E187-4B41-A27C-F10836AA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951003"/>
                <a:ext cx="5830888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84B7672E-1F33-4486-BFF8-45148D976665}"/>
                  </a:ext>
                </a:extLst>
              </p:cNvPr>
              <p:cNvSpPr txBox="1"/>
              <p:nvPr/>
            </p:nvSpPr>
            <p:spPr bwMode="auto">
              <a:xfrm>
                <a:off x="304800" y="5411504"/>
                <a:ext cx="3594100" cy="8953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𝑖𝑛𝑐𝑜𝑚𝑒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)=0.029</m:t>
                      </m:r>
                    </m:oMath>
                    <m:oMath xmlns:m="http://schemas.openxmlformats.org/officeDocument/2006/math"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𝑠𝑡𝑢𝑑𝑒𝑛𝑡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)=0.151</m:t>
                      </m:r>
                    </m:oMath>
                    <m:oMath xmlns:m="http://schemas.openxmlformats.org/officeDocument/2006/math"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𝑐𝑟𝑒𝑑𝑖𝑡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𝑟𝑎𝑡𝑖𝑛𝑔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)=0.048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84B7672E-1F33-4486-BFF8-45148D976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411504"/>
                <a:ext cx="3594100" cy="895349"/>
              </a:xfrm>
              <a:prstGeom prst="rect">
                <a:avLst/>
              </a:prstGeom>
              <a:blipFill>
                <a:blip r:embed="rId6"/>
                <a:stretch>
                  <a:fillRect b="-74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CFF08271-5565-4C8A-B91F-6725B6C88AFD}"/>
                  </a:ext>
                </a:extLst>
              </p:cNvPr>
              <p:cNvSpPr txBox="1"/>
              <p:nvPr/>
            </p:nvSpPr>
            <p:spPr bwMode="auto">
              <a:xfrm>
                <a:off x="304799" y="4606132"/>
                <a:ext cx="5320145" cy="388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id-ID" sz="2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id-ID" sz="2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d-ID" sz="2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id-ID" sz="2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id-ID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id-ID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id-ID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)=0.246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CFF08271-5565-4C8A-B91F-6725B6C88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799" y="4606132"/>
                <a:ext cx="5320145" cy="388938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EDD3E1-C688-4368-9EF6-61B83B34F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490924"/>
              </p:ext>
            </p:extLst>
          </p:nvPr>
        </p:nvGraphicFramePr>
        <p:xfrm>
          <a:off x="6056311" y="2778474"/>
          <a:ext cx="5830889" cy="376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Worksheet" r:id="rId8" imgW="6115240" imgH="4457621" progId="Excel.Sheet.8">
                  <p:embed/>
                </p:oleObj>
              </mc:Choice>
              <mc:Fallback>
                <p:oleObj name="Worksheet" r:id="rId8" imgW="6115240" imgH="4457621" progId="Excel.Sheet.8">
                  <p:embed/>
                  <p:pic>
                    <p:nvPicPr>
                      <p:cNvPr id="16394" name="Object 9">
                        <a:extLst>
                          <a:ext uri="{FF2B5EF4-FFF2-40B4-BE49-F238E27FC236}">
                            <a16:creationId xmlns:a16="http://schemas.microsoft.com/office/drawing/2014/main" id="{A95D070D-4F93-40A7-BCB2-A973393787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1" y="2778474"/>
                        <a:ext cx="5830889" cy="3768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5E977853-9702-4B37-85FD-B103CDA6CF3C}"/>
                  </a:ext>
                </a:extLst>
              </p:cNvPr>
              <p:cNvSpPr txBox="1"/>
              <p:nvPr/>
            </p:nvSpPr>
            <p:spPr bwMode="auto">
              <a:xfrm>
                <a:off x="304800" y="1938337"/>
                <a:ext cx="6858000" cy="523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D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id-ID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)=0.940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5E977853-9702-4B37-85FD-B103CDA6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938337"/>
                <a:ext cx="6858000" cy="523875"/>
              </a:xfrm>
              <a:prstGeom prst="rect">
                <a:avLst/>
              </a:prstGeom>
              <a:blipFill>
                <a:blip r:embed="rId10"/>
                <a:stretch>
                  <a:fillRect b="-81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3">
            <a:extLst>
              <a:ext uri="{FF2B5EF4-FFF2-40B4-BE49-F238E27FC236}">
                <a16:creationId xmlns:a16="http://schemas.microsoft.com/office/drawing/2014/main" id="{2641791F-07CD-462C-A31D-1A2CCFF831C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5154044"/>
            <a:ext cx="4152900" cy="3288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30000"/>
              </a:spcBef>
              <a:buSzPct val="80000"/>
              <a:buNone/>
            </a:pP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cara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sama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didapatkan</a:t>
            </a:r>
            <a:r>
              <a:rPr lang="en-US" altLang="id-ID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453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3EA-1302-4265-BBA6-434CDC3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Decision Tree: ID3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A472-9CE0-4D7A-A9A8-A1B742B7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45"/>
            <a:ext cx="5257800" cy="466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dirty="0"/>
              <a:t>Information gain </a:t>
            </a:r>
            <a:r>
              <a:rPr lang="en-ID" sz="1600" dirty="0" err="1"/>
              <a:t>terbesar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 root.</a:t>
            </a:r>
          </a:p>
          <a:p>
            <a:pPr marL="0" indent="0">
              <a:buNone/>
            </a:pPr>
            <a:endParaRPr lang="id-ID" sz="16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EDD3E1-C688-4368-9EF6-61B83B34F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279488"/>
              </p:ext>
            </p:extLst>
          </p:nvPr>
        </p:nvGraphicFramePr>
        <p:xfrm>
          <a:off x="6492580" y="640901"/>
          <a:ext cx="4258074" cy="247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Worksheet" r:id="rId3" imgW="6115240" imgH="4457621" progId="Excel.Sheet.8">
                  <p:embed/>
                </p:oleObj>
              </mc:Choice>
              <mc:Fallback>
                <p:oleObj name="Worksheet" r:id="rId3" imgW="6115240" imgH="4457621" progId="Excel.Sheet.8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1EDD3E1-C688-4368-9EF6-61B83B34F5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580" y="640901"/>
                        <a:ext cx="4258074" cy="2471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12E1B745-E8B2-4C94-89AD-9475829284C7}"/>
              </a:ext>
            </a:extLst>
          </p:cNvPr>
          <p:cNvGrpSpPr/>
          <p:nvPr/>
        </p:nvGrpSpPr>
        <p:grpSpPr>
          <a:xfrm>
            <a:off x="1181184" y="2446654"/>
            <a:ext cx="4571831" cy="2504865"/>
            <a:chOff x="1122257" y="2626764"/>
            <a:chExt cx="4571831" cy="2504865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E270CEEB-BB2A-44D7-BABE-CD8456B8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736" y="2626764"/>
              <a:ext cx="754063" cy="4699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6C46F3D0-0525-4147-B5EA-448A1E66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311" y="3601489"/>
              <a:ext cx="11985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BE6BF409-6A51-4A6B-916D-04D0EBEE4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8929" y="3083964"/>
              <a:ext cx="841373" cy="7461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3BEB3DC3-32C3-4EE9-A628-0EA653FD4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096" y="3096665"/>
              <a:ext cx="17462" cy="596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58931A8E-7AE8-4762-ADFD-E9AE02A10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629" y="3083965"/>
              <a:ext cx="986025" cy="6095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48EE56B9-3693-4775-80D0-0211C65F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261" y="3553389"/>
              <a:ext cx="847725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 b="1" dirty="0">
                  <a:latin typeface="Times New Roman" panose="02020603050405020304" pitchFamily="18" charset="0"/>
                </a:rPr>
                <a:t>&lt;=30</a:t>
              </a:r>
              <a:endParaRPr lang="en-US" altLang="id-ID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8D4C016F-CE73-4956-8562-FEB3977E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716" y="3566089"/>
              <a:ext cx="661988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 b="1" dirty="0">
                  <a:latin typeface="Times New Roman" panose="02020603050405020304" pitchFamily="18" charset="0"/>
                </a:rPr>
                <a:t>&gt;40</a:t>
              </a:r>
              <a:endParaRPr lang="en-US" altLang="id-ID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66423C21-C1C4-469F-8800-53AA7732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047" y="3693564"/>
              <a:ext cx="1066800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000" b="1" dirty="0">
                  <a:latin typeface="Times New Roman" panose="02020603050405020304" pitchFamily="18" charset="0"/>
                </a:rPr>
                <a:t>31..40</a:t>
              </a:r>
              <a:endParaRPr lang="en-US" altLang="id-ID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E7EEA144-5F7A-4C52-A837-B1FC40D51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257" y="4287290"/>
              <a:ext cx="1420729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id-ID" sz="1600" b="1" dirty="0" err="1">
                  <a:latin typeface="Times New Roman" panose="02020603050405020304" pitchFamily="18" charset="0"/>
                </a:rPr>
                <a:t>Terdapat</a:t>
              </a:r>
              <a:r>
                <a:rPr lang="en-US" altLang="id-ID" sz="1600" b="1" dirty="0">
                  <a:latin typeface="Times New Roman" panose="02020603050405020304" pitchFamily="18" charset="0"/>
                </a:rPr>
                <a:t>:</a:t>
              </a:r>
            </a:p>
            <a:p>
              <a:r>
                <a:rPr lang="en-US" altLang="id-ID" sz="1600" b="1" dirty="0">
                  <a:latin typeface="Times New Roman" panose="02020603050405020304" pitchFamily="18" charset="0"/>
                </a:rPr>
                <a:t>3 class “yes”</a:t>
              </a:r>
            </a:p>
            <a:p>
              <a:r>
                <a:rPr lang="en-US" altLang="id-ID" sz="1600" b="1" dirty="0">
                  <a:latin typeface="Times New Roman" panose="02020603050405020304" pitchFamily="18" charset="0"/>
                </a:rPr>
                <a:t>2 class “no”</a:t>
              </a:r>
              <a:endParaRPr lang="en-US" altLang="id-ID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1BD5E384-90DE-438E-8D6A-122DF171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808" y="4299990"/>
              <a:ext cx="1420729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id-ID" sz="1600" b="1" dirty="0" err="1">
                  <a:latin typeface="Times New Roman" panose="02020603050405020304" pitchFamily="18" charset="0"/>
                </a:rPr>
                <a:t>Terdapat</a:t>
              </a:r>
              <a:r>
                <a:rPr lang="en-US" altLang="id-ID" sz="1600" b="1" dirty="0">
                  <a:latin typeface="Times New Roman" panose="02020603050405020304" pitchFamily="18" charset="0"/>
                </a:rPr>
                <a:t>:</a:t>
              </a:r>
            </a:p>
            <a:p>
              <a:r>
                <a:rPr lang="en-US" altLang="id-ID" sz="1600" b="1" dirty="0">
                  <a:latin typeface="Times New Roman" panose="02020603050405020304" pitchFamily="18" charset="0"/>
                </a:rPr>
                <a:t>4 class “yes”</a:t>
              </a:r>
            </a:p>
            <a:p>
              <a:r>
                <a:rPr lang="en-US" altLang="id-ID" sz="1600" b="1" dirty="0">
                  <a:latin typeface="Times New Roman" panose="02020603050405020304" pitchFamily="18" charset="0"/>
                </a:rPr>
                <a:t>0 class “no”</a:t>
              </a:r>
              <a:endParaRPr lang="en-US" altLang="id-ID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C96AF7FF-5F4F-4807-8C3B-24D86A47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359" y="4281044"/>
              <a:ext cx="1420729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id-ID" sz="1600" b="1" dirty="0" err="1">
                  <a:latin typeface="Times New Roman" panose="02020603050405020304" pitchFamily="18" charset="0"/>
                </a:rPr>
                <a:t>Terdapat</a:t>
              </a:r>
              <a:r>
                <a:rPr lang="en-US" altLang="id-ID" sz="1600" b="1" dirty="0">
                  <a:latin typeface="Times New Roman" panose="02020603050405020304" pitchFamily="18" charset="0"/>
                </a:rPr>
                <a:t>:</a:t>
              </a:r>
            </a:p>
            <a:p>
              <a:r>
                <a:rPr lang="en-US" altLang="id-ID" sz="1600" b="1" dirty="0">
                  <a:latin typeface="Times New Roman" panose="02020603050405020304" pitchFamily="18" charset="0"/>
                </a:rPr>
                <a:t>3 class “yes”</a:t>
              </a:r>
            </a:p>
            <a:p>
              <a:r>
                <a:rPr lang="en-US" altLang="id-ID" sz="1600" b="1" dirty="0">
                  <a:latin typeface="Times New Roman" panose="02020603050405020304" pitchFamily="18" charset="0"/>
                </a:rPr>
                <a:t>2 class “no”</a:t>
              </a:r>
              <a:endParaRPr lang="en-US" altLang="id-ID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C9979CC-976F-4298-A089-490FFB81D5F7}"/>
              </a:ext>
            </a:extLst>
          </p:cNvPr>
          <p:cNvSpPr txBox="1">
            <a:spLocks/>
          </p:cNvSpPr>
          <p:nvPr/>
        </p:nvSpPr>
        <p:spPr>
          <a:xfrm>
            <a:off x="6068884" y="3241965"/>
            <a:ext cx="559924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600" dirty="0" err="1"/>
              <a:t>Hitung</a:t>
            </a:r>
            <a:r>
              <a:rPr lang="en-ID" sz="1600" dirty="0"/>
              <a:t> Kembali Entropy dan Gain </a:t>
            </a: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daun</a:t>
            </a:r>
            <a:r>
              <a:rPr lang="en-ID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600" dirty="0" err="1"/>
              <a:t>Pertama</a:t>
            </a:r>
            <a:r>
              <a:rPr lang="en-ID" sz="1600" dirty="0"/>
              <a:t>, age&lt;=30</a:t>
            </a:r>
            <a:endParaRPr lang="id-ID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4AD5-E7FF-459D-A1B5-AEC2665B9C61}"/>
                  </a:ext>
                </a:extLst>
              </p:cNvPr>
              <p:cNvSpPr txBox="1"/>
              <p:nvPr/>
            </p:nvSpPr>
            <p:spPr>
              <a:xfrm>
                <a:off x="6098527" y="3878579"/>
                <a:ext cx="5599241" cy="2625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≤30</m:t>
                          </m:r>
                        </m:e>
                      </m:d>
                      <m:r>
                        <a:rPr lang="id-ID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0.971</m:t>
                      </m:r>
                    </m:oMath>
                  </m:oMathPara>
                </a14:m>
                <a:endParaRPr lang="en-ID" sz="1400" dirty="0"/>
              </a:p>
              <a:p>
                <a:pPr/>
                <a:endParaRPr lang="en-ID" sz="1400" dirty="0"/>
              </a:p>
              <a:p>
                <a:pPr/>
                <a:endParaRPr lang="en-ID" sz="1400" dirty="0"/>
              </a:p>
              <a:p>
                <a:pPr/>
                <a:endParaRPr lang="en-ID" sz="1400" dirty="0"/>
              </a:p>
              <a:p>
                <a:pPr/>
                <a:endParaRPr lang="en-ID" sz="1400" dirty="0"/>
              </a:p>
              <a:p>
                <a:pPr/>
                <a:endParaRPr lang="en-ID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≤30</m:t>
                          </m:r>
                        </m:e>
                      </m:d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D" sz="14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e>
                      </m:d>
                      <m:r>
                        <a:rPr lang="id-ID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≤30</m:t>
                          </m:r>
                        </m:e>
                      </m:d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≤30</m:t>
                          </m:r>
                        </m:e>
                      </m:d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571</m:t>
                      </m:r>
                    </m:oMath>
                  </m:oMathPara>
                </a14:m>
                <a:endParaRPr lang="en-ID" sz="14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id-ID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id-ID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id-ID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sz="1400" dirty="0"/>
                  <a:t> 0.971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</m:e>
                      </m:d>
                      <m:r>
                        <a:rPr lang="id-ID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0,0202</m:t>
                      </m:r>
                    </m:oMath>
                  </m:oMathPara>
                </a14:m>
                <a:endParaRPr lang="id-ID" sz="1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4AD5-E7FF-459D-A1B5-AEC2665B9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527" y="3878579"/>
                <a:ext cx="5599241" cy="2625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1734CD12-848C-44D8-A9F4-0E27DDC31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937247"/>
              </p:ext>
            </p:extLst>
          </p:nvPr>
        </p:nvGraphicFramePr>
        <p:xfrm>
          <a:off x="6398796" y="4396044"/>
          <a:ext cx="1615740" cy="90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Worksheet" r:id="rId6" imgW="3353003" imgH="1438092" progId="Excel.Sheet.8">
                  <p:embed/>
                </p:oleObj>
              </mc:Choice>
              <mc:Fallback>
                <p:oleObj name="Worksheet" r:id="rId6" imgW="3353003" imgH="1438092" progId="Excel.Shee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70B6D37-18C3-412A-A186-E1C24BDEA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796" y="4396044"/>
                        <a:ext cx="1615740" cy="904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ABD8046B-E155-40C5-80A2-67F1D0FE0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150855"/>
              </p:ext>
            </p:extLst>
          </p:nvPr>
        </p:nvGraphicFramePr>
        <p:xfrm>
          <a:off x="8067675" y="4395788"/>
          <a:ext cx="16160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Worksheet" r:id="rId8" imgW="3353003" imgH="1095166" progId="Excel.Sheet.8">
                  <p:embed/>
                </p:oleObj>
              </mc:Choice>
              <mc:Fallback>
                <p:oleObj name="Worksheet" r:id="rId8" imgW="3353003" imgH="1095166" progId="Excel.Sheet.8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1734CD12-848C-44D8-A9F4-0E27DDC31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5" y="4395788"/>
                        <a:ext cx="16160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F403B82E-2D39-4428-AA60-A66BF54D7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932480"/>
              </p:ext>
            </p:extLst>
          </p:nvPr>
        </p:nvGraphicFramePr>
        <p:xfrm>
          <a:off x="9750425" y="4395788"/>
          <a:ext cx="16160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Worksheet" r:id="rId10" imgW="3353003" imgH="1095166" progId="Excel.Sheet.8">
                  <p:embed/>
                </p:oleObj>
              </mc:Choice>
              <mc:Fallback>
                <p:oleObj name="Worksheet" r:id="rId10" imgW="3353003" imgH="1095166" progId="Excel.Sheet.8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1734CD12-848C-44D8-A9F4-0E27DDC31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395788"/>
                        <a:ext cx="16160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21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3EA-1302-4265-BBA6-434CDC3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Decision Tree: ID3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A472-9CE0-4D7A-A9A8-A1B742B7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72"/>
            <a:ext cx="5257800" cy="4679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dirty="0"/>
              <a:t>Information gain </a:t>
            </a:r>
            <a:r>
              <a:rPr lang="en-ID" sz="1600" dirty="0" err="1"/>
              <a:t>terbesar</a:t>
            </a:r>
            <a:r>
              <a:rPr lang="en-ID" sz="1600" dirty="0"/>
              <a:t> pada age &lt;=30 </a:t>
            </a:r>
            <a:r>
              <a:rPr lang="en-ID" sz="1600" dirty="0" err="1"/>
              <a:t>adalah</a:t>
            </a:r>
            <a:r>
              <a:rPr lang="en-ID" sz="1600" dirty="0"/>
              <a:t> student. Jadi, student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daun</a:t>
            </a:r>
            <a:r>
              <a:rPr lang="en-ID" sz="1600" dirty="0"/>
              <a:t> pada age&lt;=30.</a:t>
            </a:r>
          </a:p>
          <a:p>
            <a:pPr marL="0" indent="0">
              <a:buNone/>
            </a:pPr>
            <a:endParaRPr lang="id-ID" sz="16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EDD3E1-C688-4368-9EF6-61B83B34F599}"/>
              </a:ext>
            </a:extLst>
          </p:cNvPr>
          <p:cNvGraphicFramePr>
            <a:graphicFrameLocks/>
          </p:cNvGraphicFramePr>
          <p:nvPr/>
        </p:nvGraphicFramePr>
        <p:xfrm>
          <a:off x="6492580" y="640901"/>
          <a:ext cx="4258074" cy="247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Worksheet" r:id="rId3" imgW="6115240" imgH="4457621" progId="Excel.Sheet.8">
                  <p:embed/>
                </p:oleObj>
              </mc:Choice>
              <mc:Fallback>
                <p:oleObj name="Worksheet" r:id="rId3" imgW="6115240" imgH="4457621" progId="Excel.Sheet.8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1EDD3E1-C688-4368-9EF6-61B83B34F5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580" y="640901"/>
                        <a:ext cx="4258074" cy="2471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E270CEEB-BB2A-44D7-BABE-CD8456B8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2446654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C46F3D0-0525-4147-B5EA-448A1E66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421379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BE6BF409-6A51-4A6B-916D-04D0EBEE4C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1759" y="2903853"/>
            <a:ext cx="1487469" cy="129539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3BEB3DC3-32C3-4EE9-A628-0EA653FD4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023" y="2916554"/>
            <a:ext cx="19894" cy="12717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58931A8E-7AE8-4762-ADFD-E9AE02A10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556" y="2903855"/>
            <a:ext cx="986025" cy="6095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48EE56B9-3693-4775-80D0-0211C65F9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373279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 b="1" dirty="0">
                <a:latin typeface="Times New Roman" panose="02020603050405020304" pitchFamily="18" charset="0"/>
              </a:rPr>
              <a:t>&lt;=30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D4C016F-CE73-4956-8562-FEB3977E7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43" y="3385979"/>
            <a:ext cx="6619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 b="1" dirty="0">
                <a:latin typeface="Times New Roman" panose="02020603050405020304" pitchFamily="18" charset="0"/>
              </a:rPr>
              <a:t>&gt;40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66423C21-C1C4-469F-8800-53AA7732E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974" y="3513454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000" b="1" dirty="0">
                <a:latin typeface="Times New Roman" panose="02020603050405020304" pitchFamily="18" charset="0"/>
              </a:rPr>
              <a:t>31..40</a:t>
            </a:r>
            <a:endParaRPr lang="en-US" altLang="id-ID" dirty="0">
              <a:latin typeface="Times New Roman" panose="02020603050405020304" pitchFamily="18" charset="0"/>
            </a:endParaRP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C96AF7FF-5F4F-4807-8C3B-24D86A47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6" y="4100934"/>
            <a:ext cx="1420729" cy="8316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1600" b="1" dirty="0" err="1">
                <a:latin typeface="Times New Roman" panose="02020603050405020304" pitchFamily="18" charset="0"/>
              </a:rPr>
              <a:t>Terdapat</a:t>
            </a:r>
            <a:r>
              <a:rPr lang="en-US" altLang="id-ID" sz="1600" b="1" dirty="0">
                <a:latin typeface="Times New Roman" panose="02020603050405020304" pitchFamily="18" charset="0"/>
              </a:rPr>
              <a:t>:</a:t>
            </a:r>
          </a:p>
          <a:p>
            <a:r>
              <a:rPr lang="en-US" altLang="id-ID" sz="1600" b="1" dirty="0">
                <a:latin typeface="Times New Roman" panose="02020603050405020304" pitchFamily="18" charset="0"/>
              </a:rPr>
              <a:t>3 class “yes”</a:t>
            </a:r>
          </a:p>
          <a:p>
            <a:r>
              <a:rPr lang="en-US" altLang="id-ID" sz="1600" b="1" dirty="0">
                <a:latin typeface="Times New Roman" panose="02020603050405020304" pitchFamily="18" charset="0"/>
              </a:rPr>
              <a:t>2 class “no”</a:t>
            </a:r>
            <a:endParaRPr lang="en-US" altLang="id-ID" sz="1600" dirty="0">
              <a:latin typeface="Times New Roman" panose="02020603050405020304" pitchFamily="18" charset="0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C9979CC-976F-4298-A089-490FFB81D5F7}"/>
              </a:ext>
            </a:extLst>
          </p:cNvPr>
          <p:cNvSpPr txBox="1">
            <a:spLocks/>
          </p:cNvSpPr>
          <p:nvPr/>
        </p:nvSpPr>
        <p:spPr>
          <a:xfrm>
            <a:off x="6093474" y="3373279"/>
            <a:ext cx="5538035" cy="320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600" dirty="0" err="1"/>
              <a:t>Kedua</a:t>
            </a:r>
            <a:r>
              <a:rPr lang="en-ID" sz="1600" dirty="0"/>
              <a:t>, age 31..40</a:t>
            </a:r>
          </a:p>
          <a:p>
            <a:pPr marL="0" indent="0">
              <a:buNone/>
            </a:pPr>
            <a:r>
              <a:rPr lang="en-ID" sz="1600" dirty="0"/>
              <a:t>Pada age 31..40,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hasilnya</a:t>
            </a:r>
            <a:r>
              <a:rPr lang="en-ID" sz="1600" dirty="0"/>
              <a:t> yes. Jadi, </a:t>
            </a:r>
            <a:r>
              <a:rPr lang="en-ID" sz="1600" dirty="0" err="1"/>
              <a:t>daunnya</a:t>
            </a:r>
            <a:r>
              <a:rPr lang="en-ID" sz="1600" dirty="0"/>
              <a:t> </a:t>
            </a:r>
            <a:r>
              <a:rPr lang="en-ID" sz="1600" dirty="0" err="1"/>
              <a:t>langsung</a:t>
            </a:r>
            <a:r>
              <a:rPr lang="en-ID" sz="1600" dirty="0"/>
              <a:t> “yes”</a:t>
            </a:r>
          </a:p>
          <a:p>
            <a:pPr marL="0" indent="0">
              <a:buNone/>
            </a:pPr>
            <a:r>
              <a:rPr lang="en-ID" sz="1600" dirty="0" err="1"/>
              <a:t>Ketiga</a:t>
            </a:r>
            <a:r>
              <a:rPr lang="en-ID" sz="1600" dirty="0"/>
              <a:t>, age &gt;40</a:t>
            </a:r>
          </a:p>
          <a:p>
            <a:pPr marL="0" indent="0">
              <a:buNone/>
            </a:pPr>
            <a:r>
              <a:rPr lang="en-ID" sz="1600" dirty="0"/>
              <a:t>(</a:t>
            </a:r>
            <a:r>
              <a:rPr lang="en-ID" sz="1600" dirty="0" err="1"/>
              <a:t>hitung</a:t>
            </a:r>
            <a:r>
              <a:rPr lang="en-ID" sz="1600" dirty="0"/>
              <a:t> entropy dan information gain </a:t>
            </a:r>
            <a:r>
              <a:rPr lang="en-ID" sz="1600" dirty="0" err="1"/>
              <a:t>seperti</a:t>
            </a:r>
            <a:r>
              <a:rPr lang="en-ID" sz="1600" dirty="0"/>
              <a:t> pada age&lt;=30)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Font typeface="Arial" panose="020B0604020202020204" pitchFamily="34" charset="0"/>
              <a:buNone/>
            </a:pPr>
            <a:endParaRPr lang="id-ID" sz="1600" dirty="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F9601F9B-5A83-4648-90B9-C9C3714E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47" y="4125753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 dirty="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38CE3CF4-19C0-4A73-9312-5F4A5502F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110" y="4598828"/>
            <a:ext cx="8382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DDF7D4EC-836C-4CD5-8AF2-085319804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3310" y="4598828"/>
            <a:ext cx="7620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F25F8C31-A950-4D58-912B-A7DE3755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10" y="5589428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253B0176-F761-4D23-8548-5563FB66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560" y="5589428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2FA12DA6-A6BE-4B42-AB39-9225EACFD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244" y="4188302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 dirty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4B391E8-C24E-4E53-85CC-418CE3AA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910" y="4903628"/>
            <a:ext cx="5905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B79BEB7B-6BCC-4837-B212-2D067AF5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10" y="4903628"/>
            <a:ext cx="685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1919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3EA-1302-4265-BBA6-434CDC3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Decision Tree: ID3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A472-9CE0-4D7A-A9A8-A1B742B7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72"/>
            <a:ext cx="5257800" cy="4679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dirty="0"/>
              <a:t>Information gain </a:t>
            </a:r>
            <a:r>
              <a:rPr lang="en-ID" sz="1600" dirty="0" err="1"/>
              <a:t>terbesar</a:t>
            </a:r>
            <a:r>
              <a:rPr lang="en-ID" sz="1600" dirty="0"/>
              <a:t> pada age &gt;40 </a:t>
            </a:r>
            <a:r>
              <a:rPr lang="en-ID" sz="1600" dirty="0" err="1"/>
              <a:t>adalah</a:t>
            </a:r>
            <a:r>
              <a:rPr lang="en-ID" sz="1600" dirty="0"/>
              <a:t> credit rating. Jadi, credit rating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daun</a:t>
            </a:r>
            <a:r>
              <a:rPr lang="en-ID" sz="1600" dirty="0"/>
              <a:t> pada age&gt;40.</a:t>
            </a:r>
          </a:p>
          <a:p>
            <a:pPr marL="0" indent="0">
              <a:buNone/>
            </a:pPr>
            <a:r>
              <a:rPr lang="en-ID" sz="1600" dirty="0" err="1"/>
              <a:t>Maka</a:t>
            </a:r>
            <a:r>
              <a:rPr lang="en-ID" sz="1600" dirty="0"/>
              <a:t>,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pohon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data </a:t>
            </a:r>
            <a:r>
              <a:rPr lang="en-ID" sz="1600" dirty="0" err="1"/>
              <a:t>pembelian</a:t>
            </a:r>
            <a:r>
              <a:rPr lang="en-ID" sz="1600" dirty="0"/>
              <a:t> </a:t>
            </a:r>
            <a:r>
              <a:rPr lang="en-ID" sz="1600" dirty="0" err="1"/>
              <a:t>komputer</a:t>
            </a:r>
            <a:endParaRPr lang="en-ID" sz="1600" dirty="0"/>
          </a:p>
          <a:p>
            <a:pPr marL="0" indent="0">
              <a:buNone/>
            </a:pPr>
            <a:endParaRPr lang="id-ID" sz="16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EDD3E1-C688-4368-9EF6-61B83B34F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278939"/>
              </p:ext>
            </p:extLst>
          </p:nvPr>
        </p:nvGraphicFramePr>
        <p:xfrm>
          <a:off x="6492579" y="640901"/>
          <a:ext cx="5175545" cy="329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Worksheet" r:id="rId3" imgW="6115240" imgH="4457621" progId="Excel.Sheet.8">
                  <p:embed/>
                </p:oleObj>
              </mc:Choice>
              <mc:Fallback>
                <p:oleObj name="Worksheet" r:id="rId3" imgW="6115240" imgH="4457621" progId="Excel.Sheet.8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1EDD3E1-C688-4368-9EF6-61B83B34F5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579" y="640901"/>
                        <a:ext cx="5175545" cy="3294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E270CEEB-BB2A-44D7-BABE-CD8456B8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2446654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C46F3D0-0525-4147-B5EA-448A1E66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421379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BE6BF409-6A51-4A6B-916D-04D0EBEE4C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1759" y="2903853"/>
            <a:ext cx="1487469" cy="129539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3BEB3DC3-32C3-4EE9-A628-0EA653FD4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023" y="2916554"/>
            <a:ext cx="19894" cy="12717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58931A8E-7AE8-4762-ADFD-E9AE02A10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556" y="2903855"/>
            <a:ext cx="1990878" cy="1325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48EE56B9-3693-4775-80D0-0211C65F9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373279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 b="1" dirty="0">
                <a:latin typeface="Times New Roman" panose="02020603050405020304" pitchFamily="18" charset="0"/>
              </a:rPr>
              <a:t>&lt;=30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D4C016F-CE73-4956-8562-FEB3977E7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43" y="3385979"/>
            <a:ext cx="6619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 b="1" dirty="0">
                <a:latin typeface="Times New Roman" panose="02020603050405020304" pitchFamily="18" charset="0"/>
              </a:rPr>
              <a:t>&gt;40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66423C21-C1C4-469F-8800-53AA7732E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974" y="3513454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000" b="1" dirty="0">
                <a:latin typeface="Times New Roman" panose="02020603050405020304" pitchFamily="18" charset="0"/>
              </a:rPr>
              <a:t>31..40</a:t>
            </a:r>
            <a:endParaRPr lang="en-US" altLang="id-ID" dirty="0">
              <a:latin typeface="Times New Roman" panose="02020603050405020304" pitchFamily="18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F9601F9B-5A83-4648-90B9-C9C3714E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47" y="4125753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 dirty="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46769A1-56C9-4EFB-B74E-974DFC590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983" y="4125753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38CE3CF4-19C0-4A73-9312-5F4A5502F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110" y="4598828"/>
            <a:ext cx="8382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DDF7D4EC-836C-4CD5-8AF2-085319804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3310" y="4598828"/>
            <a:ext cx="7620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6" name="Line 18">
            <a:extLst>
              <a:ext uri="{FF2B5EF4-FFF2-40B4-BE49-F238E27FC236}">
                <a16:creationId xmlns:a16="http://schemas.microsoft.com/office/drawing/2014/main" id="{119C4566-F30A-4163-A1FD-C6A67CAF6D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683" y="4598828"/>
            <a:ext cx="7620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7" name="Line 19">
            <a:extLst>
              <a:ext uri="{FF2B5EF4-FFF2-40B4-BE49-F238E27FC236}">
                <a16:creationId xmlns:a16="http://schemas.microsoft.com/office/drawing/2014/main" id="{DD8C2B68-23A0-46E5-8977-AC92E527D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883" y="4598828"/>
            <a:ext cx="6858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F25F8C31-A950-4D58-912B-A7DE3755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10" y="5589428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253B0176-F761-4D23-8548-5563FB66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560" y="5589428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FCDF45C8-EF5F-4C87-B521-3008664B9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883" y="5513228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2FA12DA6-A6BE-4B42-AB39-9225EACFD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244" y="4188302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 dirty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2659E7B6-1275-4F25-96BB-BB37B7F504F1}"/>
              </a:ext>
            </a:extLst>
          </p:cNvPr>
          <p:cNvSpPr>
            <a:spLocks noChangeArrowheads="1"/>
          </p:cNvSpPr>
          <p:nvPr/>
        </p:nvSpPr>
        <p:spPr bwMode="auto">
          <a:xfrm rot="21456844">
            <a:off x="4344883" y="5513228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3776420E-EDC0-4494-8085-B226338C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083" y="4827428"/>
            <a:ext cx="60642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6E7C1A10-DC9D-4CF0-A011-6FCDEA2C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483" y="4827428"/>
            <a:ext cx="128111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4B391E8-C24E-4E53-85CC-418CE3AA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910" y="4903628"/>
            <a:ext cx="5905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B79BEB7B-6BCC-4837-B212-2D067AF5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10" y="4903628"/>
            <a:ext cx="685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3841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6E55-5813-4682-87F1-B1233D6D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Bayesian Classifier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B35E-FED3-430A-A3A1-A53CAA0E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.</a:t>
            </a:r>
          </a:p>
          <a:p>
            <a:r>
              <a:rPr lang="en-ID" dirty="0" err="1"/>
              <a:t>Teorema</a:t>
            </a:r>
            <a:r>
              <a:rPr lang="en-ID" dirty="0"/>
              <a:t> Bayes:</a:t>
            </a:r>
          </a:p>
          <a:p>
            <a:pPr marL="0" indent="0">
              <a:buNone/>
            </a:pP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CB0BFB10-BD9D-49E3-88AB-4308050CE829}"/>
                  </a:ext>
                </a:extLst>
              </p:cNvPr>
              <p:cNvSpPr txBox="1"/>
              <p:nvPr/>
            </p:nvSpPr>
            <p:spPr bwMode="auto">
              <a:xfrm>
                <a:off x="4382005" y="2952895"/>
                <a:ext cx="3427989" cy="857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CB0BFB10-BD9D-49E3-88AB-4308050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2005" y="2952895"/>
                <a:ext cx="3427989" cy="85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79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276-D209-4291-B3D4-9583DD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Machine Learning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BCCE-8895-45E9-9336-1C325DF2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Supervised Learning (Ada </a:t>
            </a:r>
            <a:r>
              <a:rPr lang="en-ID" dirty="0" err="1"/>
              <a:t>kelas</a:t>
            </a:r>
            <a:r>
              <a:rPr lang="en-ID" dirty="0"/>
              <a:t> pada data)</a:t>
            </a:r>
          </a:p>
          <a:p>
            <a:r>
              <a:rPr lang="en-ID" b="1" dirty="0"/>
              <a:t>Classification (</a:t>
            </a:r>
            <a:r>
              <a:rPr lang="en-ID" b="1" dirty="0" err="1"/>
              <a:t>Klasifikasi</a:t>
            </a:r>
            <a:r>
              <a:rPr lang="en-ID" b="1" dirty="0"/>
              <a:t>)</a:t>
            </a:r>
          </a:p>
          <a:p>
            <a:r>
              <a:rPr lang="en-ID" dirty="0"/>
              <a:t>Regression (</a:t>
            </a:r>
            <a:r>
              <a:rPr lang="en-ID" dirty="0" err="1"/>
              <a:t>Regresi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Unsupervised Learning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pada data)</a:t>
            </a:r>
          </a:p>
          <a:p>
            <a:r>
              <a:rPr lang="en-ID" dirty="0"/>
              <a:t>Clustering (</a:t>
            </a:r>
            <a:r>
              <a:rPr lang="en-ID" dirty="0" err="1"/>
              <a:t>Klasterisasi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161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8245-83C0-438D-BC18-1FB63039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Naïve Bayes Classifier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0676-3D10-4BE7-A4AE-A671722D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altLang="id-ID" sz="2400" dirty="0"/>
              <a:t>Misalkan D adalah satu himpunan data latih dan label kelasnya, dan setiap data diwakili oleh atribut n-D vektor</a:t>
            </a:r>
            <a:r>
              <a:rPr lang="en-US" altLang="id-ID" sz="2400" dirty="0"/>
              <a:t> </a:t>
            </a:r>
            <a:r>
              <a:rPr lang="en-US" altLang="id-ID" sz="2400" b="1" dirty="0"/>
              <a:t>X</a:t>
            </a:r>
            <a:r>
              <a:rPr lang="en-US" altLang="id-ID" sz="2400" dirty="0"/>
              <a:t> = (x</a:t>
            </a:r>
            <a:r>
              <a:rPr lang="en-US" altLang="id-ID" sz="2400" baseline="-25000" dirty="0"/>
              <a:t>1</a:t>
            </a:r>
            <a:r>
              <a:rPr lang="en-US" altLang="id-ID" sz="2400" dirty="0"/>
              <a:t>, x</a:t>
            </a:r>
            <a:r>
              <a:rPr lang="en-US" altLang="id-ID" sz="2400" baseline="-25000" dirty="0"/>
              <a:t>2</a:t>
            </a:r>
            <a:r>
              <a:rPr lang="en-US" altLang="id-ID" sz="2400" dirty="0"/>
              <a:t>, …, </a:t>
            </a:r>
            <a:r>
              <a:rPr lang="en-US" altLang="id-ID" sz="2400" dirty="0" err="1"/>
              <a:t>x</a:t>
            </a:r>
            <a:r>
              <a:rPr lang="en-US" altLang="id-ID" sz="2400" baseline="-25000" dirty="0" err="1"/>
              <a:t>n</a:t>
            </a:r>
            <a:r>
              <a:rPr lang="en-US" altLang="id-ID" sz="2400" dirty="0"/>
              <a:t>)</a:t>
            </a:r>
          </a:p>
          <a:p>
            <a:pPr eaLnBrk="1" hangingPunct="1"/>
            <a:r>
              <a:rPr lang="en-US" altLang="id-ID" sz="2400" dirty="0" err="1"/>
              <a:t>Misalkan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terdapat</a:t>
            </a:r>
            <a:r>
              <a:rPr lang="en-US" altLang="id-ID" sz="2400" dirty="0"/>
              <a:t> m </a:t>
            </a:r>
            <a:r>
              <a:rPr lang="en-US" altLang="id-ID" sz="2400" dirty="0" err="1"/>
              <a:t>kelas</a:t>
            </a:r>
            <a:r>
              <a:rPr lang="en-US" altLang="id-ID" sz="2400" dirty="0"/>
              <a:t> C</a:t>
            </a:r>
            <a:r>
              <a:rPr lang="en-US" altLang="id-ID" sz="2400" baseline="-25000" dirty="0"/>
              <a:t>1</a:t>
            </a:r>
            <a:r>
              <a:rPr lang="en-US" altLang="id-ID" sz="2400" dirty="0"/>
              <a:t>, C</a:t>
            </a:r>
            <a:r>
              <a:rPr lang="en-US" altLang="id-ID" sz="2400" baseline="-25000" dirty="0"/>
              <a:t>2</a:t>
            </a:r>
            <a:r>
              <a:rPr lang="en-US" altLang="id-ID" sz="2400" dirty="0"/>
              <a:t>, …, C</a:t>
            </a:r>
            <a:r>
              <a:rPr lang="en-US" altLang="id-ID" sz="2400" baseline="-25000" dirty="0"/>
              <a:t>m</a:t>
            </a:r>
            <a:r>
              <a:rPr lang="en-US" altLang="id-ID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400" dirty="0" err="1"/>
              <a:t>Klasifikasi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adalah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mendapatkan</a:t>
            </a:r>
            <a:r>
              <a:rPr lang="en-US" altLang="id-ID" sz="2400" dirty="0"/>
              <a:t> posteriori </a:t>
            </a:r>
            <a:r>
              <a:rPr lang="en-US" altLang="id-ID" sz="2400" dirty="0" err="1"/>
              <a:t>maksimum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yaitu</a:t>
            </a:r>
            <a:r>
              <a:rPr lang="en-US" altLang="id-ID" sz="2400" dirty="0"/>
              <a:t> P </a:t>
            </a:r>
            <a:r>
              <a:rPr lang="en-US" altLang="id-ID" sz="2400" dirty="0" err="1"/>
              <a:t>maksimal</a:t>
            </a:r>
            <a:r>
              <a:rPr lang="en-US" altLang="id-ID" sz="2400" dirty="0"/>
              <a:t> P(</a:t>
            </a:r>
            <a:r>
              <a:rPr lang="en-US" altLang="id-ID" sz="2400" dirty="0" err="1"/>
              <a:t>C</a:t>
            </a:r>
            <a:r>
              <a:rPr lang="en-US" altLang="id-ID" sz="2400" baseline="-25000" dirty="0" err="1"/>
              <a:t>i</a:t>
            </a:r>
            <a:r>
              <a:rPr lang="en-US" altLang="id-ID" sz="2400" dirty="0" err="1"/>
              <a:t>|</a:t>
            </a:r>
            <a:r>
              <a:rPr lang="en-US" altLang="id-ID" sz="2400" b="1" dirty="0" err="1"/>
              <a:t>X</a:t>
            </a:r>
            <a:r>
              <a:rPr lang="en-US" altLang="id-ID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400" dirty="0" err="1"/>
              <a:t>Dapat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diturunkan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teorema</a:t>
            </a:r>
            <a:r>
              <a:rPr lang="en-US" altLang="id-ID" sz="2400" dirty="0"/>
              <a:t> bayes:</a:t>
            </a:r>
          </a:p>
          <a:p>
            <a:pPr eaLnBrk="1" hangingPunct="1">
              <a:lnSpc>
                <a:spcPct val="90000"/>
              </a:lnSpc>
            </a:pPr>
            <a:endParaRPr lang="en-US" altLang="id-ID" sz="2400" dirty="0"/>
          </a:p>
          <a:p>
            <a:pPr eaLnBrk="1" hangingPunct="1">
              <a:lnSpc>
                <a:spcPct val="90000"/>
              </a:lnSpc>
            </a:pPr>
            <a:endParaRPr lang="en-US" altLang="id-ID" sz="2400" dirty="0"/>
          </a:p>
          <a:p>
            <a:pPr eaLnBrk="1" hangingPunct="1">
              <a:lnSpc>
                <a:spcPct val="90000"/>
              </a:lnSpc>
            </a:pPr>
            <a:endParaRPr lang="en-US" altLang="id-ID" sz="2400" dirty="0"/>
          </a:p>
          <a:p>
            <a:pPr marL="0" indent="0">
              <a:buNone/>
            </a:pP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03A5233D-2287-488B-BC51-B4EC9CD7B09A}"/>
                  </a:ext>
                </a:extLst>
              </p:cNvPr>
              <p:cNvSpPr txBox="1"/>
              <p:nvPr/>
            </p:nvSpPr>
            <p:spPr bwMode="auto">
              <a:xfrm>
                <a:off x="4152899" y="4067897"/>
                <a:ext cx="3886200" cy="709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d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id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03A5233D-2287-488B-BC51-B4EC9CD7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899" y="4067897"/>
                <a:ext cx="3886200" cy="709613"/>
              </a:xfrm>
              <a:prstGeom prst="rect">
                <a:avLst/>
              </a:prstGeom>
              <a:blipFill>
                <a:blip r:embed="rId2"/>
                <a:stretch>
                  <a:fillRect b="-128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37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817C-0F10-427C-B73F-F8DF7CFE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Naïve Bayes Classifier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1B74-916B-424B-9816-BE373D5C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sz="2800" dirty="0"/>
              <a:t>Naïve Bayes Classifier </a:t>
            </a:r>
            <a:r>
              <a:rPr lang="en-US" altLang="id-ID" sz="2800" dirty="0" err="1"/>
              <a:t>dapat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dinyatakan</a:t>
            </a:r>
            <a:r>
              <a:rPr lang="en-US" altLang="id-ID" sz="2800" dirty="0"/>
              <a:t>:</a:t>
            </a:r>
          </a:p>
          <a:p>
            <a:endParaRPr lang="en-US" altLang="id-ID" dirty="0"/>
          </a:p>
          <a:p>
            <a:endParaRPr lang="en-US" altLang="id-ID" sz="2800" dirty="0"/>
          </a:p>
          <a:p>
            <a:r>
              <a:rPr lang="en-US" altLang="id-ID" dirty="0"/>
              <a:t>Jika A</a:t>
            </a:r>
            <a:r>
              <a:rPr lang="en-US" altLang="id-ID" baseline="-25000" dirty="0"/>
              <a:t>k</a:t>
            </a:r>
            <a:r>
              <a:rPr lang="en-US" altLang="id-ID" dirty="0"/>
              <a:t> </a:t>
            </a:r>
            <a:r>
              <a:rPr lang="en-US" altLang="id-ID" dirty="0" err="1"/>
              <a:t>kategorik</a:t>
            </a:r>
            <a:r>
              <a:rPr lang="en-US" altLang="id-ID" dirty="0"/>
              <a:t>, </a:t>
            </a:r>
            <a:r>
              <a:rPr lang="en-US" altLang="id-ID" i="1" dirty="0"/>
              <a:t>P(</a:t>
            </a:r>
            <a:r>
              <a:rPr lang="en-US" altLang="id-ID" i="1" dirty="0" err="1"/>
              <a:t>x</a:t>
            </a:r>
            <a:r>
              <a:rPr lang="en-US" altLang="id-ID" i="1" baseline="-25000" dirty="0" err="1"/>
              <a:t>i</a:t>
            </a:r>
            <a:r>
              <a:rPr lang="en-US" altLang="id-ID" i="1" dirty="0" err="1"/>
              <a:t>|C</a:t>
            </a:r>
            <a:r>
              <a:rPr lang="en-US" altLang="id-ID" i="1" baseline="-25000" dirty="0" err="1"/>
              <a:t>i</a:t>
            </a:r>
            <a:r>
              <a:rPr lang="en-US" altLang="id-ID" i="1" dirty="0"/>
              <a:t>)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err="1"/>
              <a:t>banyaknya</a:t>
            </a:r>
            <a:r>
              <a:rPr lang="en-US" altLang="id-ID" dirty="0"/>
              <a:t> data </a:t>
            </a:r>
            <a:r>
              <a:rPr lang="en-US" altLang="id-ID" dirty="0" err="1"/>
              <a:t>kelas</a:t>
            </a:r>
            <a:r>
              <a:rPr lang="en-US" altLang="id-ID" dirty="0"/>
              <a:t> C</a:t>
            </a:r>
            <a:r>
              <a:rPr lang="en-US" altLang="id-ID" baseline="-25000" dirty="0"/>
              <a:t>i</a:t>
            </a:r>
            <a:r>
              <a:rPr lang="en-US" altLang="id-ID" dirty="0"/>
              <a:t> yang </a:t>
            </a:r>
            <a:r>
              <a:rPr lang="en-US" altLang="id-ID" dirty="0" err="1"/>
              <a:t>memiliki</a:t>
            </a:r>
            <a:r>
              <a:rPr lang="en-US" altLang="id-ID" dirty="0"/>
              <a:t> </a:t>
            </a:r>
            <a:r>
              <a:rPr lang="en-US" altLang="id-ID" dirty="0" err="1"/>
              <a:t>x</a:t>
            </a:r>
            <a:r>
              <a:rPr lang="en-US" altLang="id-ID" baseline="-25000" dirty="0" err="1"/>
              <a:t>k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A</a:t>
            </a:r>
            <a:r>
              <a:rPr lang="en-US" altLang="id-ID" baseline="-25000" dirty="0"/>
              <a:t>k</a:t>
            </a:r>
            <a:r>
              <a:rPr lang="en-US" altLang="id-ID" dirty="0"/>
              <a:t> </a:t>
            </a:r>
            <a:r>
              <a:rPr lang="en-US" altLang="id-ID" dirty="0" err="1"/>
              <a:t>dibagi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|</a:t>
            </a:r>
            <a:r>
              <a:rPr lang="en-US" altLang="id-ID" dirty="0" err="1"/>
              <a:t>C</a:t>
            </a:r>
            <a:r>
              <a:rPr lang="en-US" altLang="id-ID" baseline="-25000" dirty="0" err="1"/>
              <a:t>i</a:t>
            </a:r>
            <a:r>
              <a:rPr lang="en-US" altLang="id-ID" dirty="0" err="1"/>
              <a:t>,D</a:t>
            </a:r>
            <a:r>
              <a:rPr lang="en-US" altLang="id-ID" dirty="0"/>
              <a:t>| (</a:t>
            </a:r>
            <a:r>
              <a:rPr lang="en-US" altLang="id-ID" dirty="0" err="1"/>
              <a:t>banyaknya</a:t>
            </a:r>
            <a:r>
              <a:rPr lang="en-US" altLang="id-ID" dirty="0"/>
              <a:t> data C</a:t>
            </a:r>
            <a:r>
              <a:rPr lang="en-US" altLang="id-ID" baseline="-25000" dirty="0"/>
              <a:t>i</a:t>
            </a:r>
            <a:r>
              <a:rPr lang="en-US" altLang="id-ID" dirty="0"/>
              <a:t> pada D)</a:t>
            </a:r>
          </a:p>
          <a:p>
            <a:r>
              <a:rPr lang="en-US" altLang="id-ID" sz="2800" dirty="0"/>
              <a:t>Jika A</a:t>
            </a:r>
            <a:r>
              <a:rPr lang="en-US" altLang="id-ID" sz="2800" baseline="-25000" dirty="0"/>
              <a:t>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kontinu</a:t>
            </a:r>
            <a:r>
              <a:rPr lang="en-US" altLang="id-ID" sz="2800" dirty="0"/>
              <a:t>, </a:t>
            </a:r>
            <a:r>
              <a:rPr lang="en-US" altLang="id-ID" dirty="0"/>
              <a:t>P(</a:t>
            </a:r>
            <a:r>
              <a:rPr lang="en-US" altLang="id-ID" dirty="0" err="1"/>
              <a:t>x</a:t>
            </a:r>
            <a:r>
              <a:rPr lang="en-US" altLang="id-ID" baseline="-25000" dirty="0" err="1"/>
              <a:t>i</a:t>
            </a:r>
            <a:r>
              <a:rPr lang="en-US" altLang="id-ID" dirty="0" err="1"/>
              <a:t>|C</a:t>
            </a:r>
            <a:r>
              <a:rPr lang="en-US" altLang="id-ID" baseline="-25000" dirty="0" err="1"/>
              <a:t>i</a:t>
            </a:r>
            <a:r>
              <a:rPr lang="en-US" altLang="id-ID" dirty="0"/>
              <a:t>) </a:t>
            </a:r>
            <a:r>
              <a:rPr lang="en-US" altLang="id-ID" dirty="0" err="1"/>
              <a:t>dihitung</a:t>
            </a:r>
            <a:r>
              <a:rPr lang="en-US" altLang="id-ID" dirty="0"/>
              <a:t> </a:t>
            </a:r>
            <a:r>
              <a:rPr lang="en-US" altLang="id-ID" dirty="0" err="1"/>
              <a:t>berdasarkan</a:t>
            </a:r>
            <a:r>
              <a:rPr lang="en-US" altLang="id-ID" dirty="0"/>
              <a:t> </a:t>
            </a:r>
            <a:r>
              <a:rPr lang="en-US" altLang="id-ID" dirty="0" err="1"/>
              <a:t>distribusi</a:t>
            </a:r>
            <a:r>
              <a:rPr lang="en-US" altLang="id-ID" dirty="0"/>
              <a:t> Gaussian </a:t>
            </a:r>
            <a:r>
              <a:rPr lang="en-US" altLang="id-ID" dirty="0" err="1"/>
              <a:t>dengan</a:t>
            </a:r>
            <a:r>
              <a:rPr lang="en-US" altLang="id-ID" dirty="0"/>
              <a:t> mean </a:t>
            </a:r>
            <a:r>
              <a:rPr lang="el-GR" altLang="id-ID" sz="2800" dirty="0"/>
              <a:t>μ</a:t>
            </a:r>
            <a:r>
              <a:rPr lang="en-ID" altLang="id-ID" sz="2800" dirty="0"/>
              <a:t> dan </a:t>
            </a:r>
            <a:r>
              <a:rPr lang="en-ID" altLang="id-ID" sz="2800" dirty="0" err="1"/>
              <a:t>strandar</a:t>
            </a:r>
            <a:r>
              <a:rPr lang="en-ID" altLang="id-ID" sz="2800" dirty="0"/>
              <a:t> </a:t>
            </a:r>
            <a:r>
              <a:rPr lang="en-ID" altLang="id-ID" sz="2800" dirty="0" err="1"/>
              <a:t>deviasi</a:t>
            </a:r>
            <a:r>
              <a:rPr lang="en-ID" altLang="id-ID" sz="2800" dirty="0"/>
              <a:t> </a:t>
            </a:r>
            <a:r>
              <a:rPr lang="el-GR" altLang="id-ID" sz="2800" dirty="0"/>
              <a:t>σ</a:t>
            </a:r>
          </a:p>
          <a:p>
            <a:endParaRPr lang="en-US" altLang="id-ID" sz="2800" dirty="0"/>
          </a:p>
          <a:p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US" altLang="id-ID" i="1" dirty="0"/>
              <a:t>P(</a:t>
            </a:r>
            <a:r>
              <a:rPr lang="en-US" altLang="id-ID" i="1" dirty="0" err="1"/>
              <a:t>x</a:t>
            </a:r>
            <a:r>
              <a:rPr lang="en-US" altLang="id-ID" i="1" baseline="-25000" dirty="0" err="1"/>
              <a:t>i</a:t>
            </a:r>
            <a:r>
              <a:rPr lang="en-US" altLang="id-ID" i="1" dirty="0" err="1"/>
              <a:t>|C</a:t>
            </a:r>
            <a:r>
              <a:rPr lang="en-US" altLang="id-ID" i="1" baseline="-25000" dirty="0" err="1"/>
              <a:t>i</a:t>
            </a:r>
            <a:r>
              <a:rPr lang="en-US" altLang="id-ID" i="1" dirty="0"/>
              <a:t>) </a:t>
            </a:r>
            <a:endParaRPr lang="id-ID" i="1" dirty="0"/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3F34406C-D2F6-47BA-9755-D2A5D1D77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15054"/>
              </p:ext>
            </p:extLst>
          </p:nvPr>
        </p:nvGraphicFramePr>
        <p:xfrm>
          <a:off x="3009900" y="227200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F25F808C-176B-4D09-A8E6-ADFC353EBFEB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27200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2">
                <a:extLst>
                  <a:ext uri="{FF2B5EF4-FFF2-40B4-BE49-F238E27FC236}">
                    <a16:creationId xmlns:a16="http://schemas.microsoft.com/office/drawing/2014/main" id="{7A4414D2-5A26-4AEB-B010-189B8E31BFCF}"/>
                  </a:ext>
                </a:extLst>
              </p:cNvPr>
              <p:cNvSpPr txBox="1"/>
              <p:nvPr/>
            </p:nvSpPr>
            <p:spPr bwMode="auto">
              <a:xfrm>
                <a:off x="4481945" y="5079999"/>
                <a:ext cx="2985654" cy="7715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id-ID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d-ID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d-ID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d-ID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" name="Object 12">
                <a:extLst>
                  <a:ext uri="{FF2B5EF4-FFF2-40B4-BE49-F238E27FC236}">
                    <a16:creationId xmlns:a16="http://schemas.microsoft.com/office/drawing/2014/main" id="{7A4414D2-5A26-4AEB-B010-189B8E31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1945" y="5079999"/>
                <a:ext cx="2985654" cy="771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5C53EF9A-2D78-41ED-8457-2F51F6F87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096861"/>
              </p:ext>
            </p:extLst>
          </p:nvPr>
        </p:nvGraphicFramePr>
        <p:xfrm>
          <a:off x="4481945" y="6085681"/>
          <a:ext cx="2694709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6" imgW="1625600" imgH="241300" progId="Equation.3">
                  <p:embed/>
                </p:oleObj>
              </mc:Choice>
              <mc:Fallback>
                <p:oleObj name="Equation" r:id="rId6" imgW="1625600" imgH="241300" progId="Equation.3">
                  <p:embed/>
                  <p:pic>
                    <p:nvPicPr>
                      <p:cNvPr id="2" name="Object 14">
                        <a:extLst>
                          <a:ext uri="{FF2B5EF4-FFF2-40B4-BE49-F238E27FC236}">
                            <a16:creationId xmlns:a16="http://schemas.microsoft.com/office/drawing/2014/main" id="{A35C8AEC-EF3D-4A85-8ED3-8D1B910863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945" y="6085681"/>
                        <a:ext cx="2694709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34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FD4-28AB-4ADE-8169-AEAA20C8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Naïve Bayes Classifier</a:t>
            </a:r>
            <a:endParaRPr lang="id-ID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84425CA-972D-4568-9B91-16B136FA0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96357"/>
            <a:ext cx="3789218" cy="37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id-ID" sz="2400" dirty="0">
                <a:latin typeface="Calibri" panose="020F0502020204030204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id-ID" sz="2400" dirty="0">
                <a:latin typeface="Calibri" panose="020F0502020204030204" pitchFamily="34" charset="0"/>
              </a:rPr>
              <a:t>C</a:t>
            </a:r>
            <a:r>
              <a:rPr lang="en-US" altLang="id-ID" sz="2400" baseline="-25000" dirty="0">
                <a:latin typeface="Calibri" panose="020F0502020204030204" pitchFamily="34" charset="0"/>
              </a:rPr>
              <a:t>1</a:t>
            </a:r>
            <a:r>
              <a:rPr lang="en-US" altLang="id-ID" sz="2400" dirty="0">
                <a:latin typeface="Calibri" panose="020F0502020204030204" pitchFamily="34" charset="0"/>
              </a:rPr>
              <a:t>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id-ID" sz="2400" dirty="0">
                <a:latin typeface="Calibri" panose="020F0502020204030204" pitchFamily="34" charset="0"/>
              </a:rPr>
              <a:t>C</a:t>
            </a:r>
            <a:r>
              <a:rPr lang="en-US" altLang="id-ID" sz="2400" baseline="-25000" dirty="0">
                <a:latin typeface="Calibri" panose="020F0502020204030204" pitchFamily="34" charset="0"/>
              </a:rPr>
              <a:t>2</a:t>
            </a:r>
            <a:r>
              <a:rPr lang="en-US" altLang="id-ID" sz="2400" dirty="0">
                <a:latin typeface="Calibri" panose="020F0502020204030204" pitchFamily="34" charset="0"/>
              </a:rPr>
              <a:t>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altLang="id-ID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id-ID" sz="2400" dirty="0">
                <a:latin typeface="Calibri" panose="020F0502020204030204" pitchFamily="34" charset="0"/>
              </a:rPr>
              <a:t>Data yang </a:t>
            </a:r>
            <a:r>
              <a:rPr lang="en-US" altLang="id-ID" sz="2400" dirty="0" err="1">
                <a:latin typeface="Calibri" panose="020F0502020204030204" pitchFamily="34" charset="0"/>
              </a:rPr>
              <a:t>akan</a:t>
            </a:r>
            <a:r>
              <a:rPr lang="en-US" altLang="id-ID" sz="2400" dirty="0">
                <a:latin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</a:rPr>
              <a:t>diklasifikasi</a:t>
            </a:r>
            <a:r>
              <a:rPr lang="en-US" altLang="id-ID" sz="2400" dirty="0">
                <a:latin typeface="Calibri" panose="020F0502020204030204" pitchFamily="34" charset="0"/>
              </a:rPr>
              <a:t>: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id-ID" sz="2400" dirty="0">
                <a:latin typeface="Calibri" panose="020F0502020204030204" pitchFamily="34" charset="0"/>
              </a:rPr>
              <a:t>X = (age &lt;=30,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id-ID" sz="2400" dirty="0">
                <a:latin typeface="Calibri" panose="020F0502020204030204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id-ID" sz="2400" dirty="0">
                <a:latin typeface="Calibri" panose="020F0502020204030204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id-ID" sz="2400" dirty="0" err="1">
                <a:latin typeface="Calibri" panose="020F0502020204030204" pitchFamily="34" charset="0"/>
              </a:rPr>
              <a:t>Credit_rating</a:t>
            </a:r>
            <a:r>
              <a:rPr lang="en-US" altLang="id-ID" sz="2400" dirty="0">
                <a:latin typeface="Calibri" panose="020F0502020204030204" pitchFamily="34" charset="0"/>
              </a:rPr>
              <a:t> = Fair)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16C6FE8-88DD-4F1B-8C85-C4AE13A1D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830938"/>
              </p:ext>
            </p:extLst>
          </p:nvPr>
        </p:nvGraphicFramePr>
        <p:xfrm>
          <a:off x="5342021" y="1371600"/>
          <a:ext cx="6362616" cy="501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Worksheet" r:id="rId3" imgW="5781751" imgH="4457621" progId="Excel.Sheet.8">
                  <p:embed/>
                </p:oleObj>
              </mc:Choice>
              <mc:Fallback>
                <p:oleObj name="Worksheet" r:id="rId3" imgW="5781751" imgH="4457621" progId="Excel.Sheet.8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DE9E12BF-C2DC-4EBE-9245-632FD774C3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021" y="1371600"/>
                        <a:ext cx="6362616" cy="5017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41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817C-0F10-427C-B73F-F8DF7CFE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Naïve Bayes Classifier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1B74-916B-424B-9816-BE373D5C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42709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id-ID" sz="1600" b="1" dirty="0"/>
              <a:t>P(C</a:t>
            </a:r>
            <a:r>
              <a:rPr lang="en-US" altLang="id-ID" sz="1600" b="1" baseline="-25000" dirty="0"/>
              <a:t>i</a:t>
            </a:r>
            <a:r>
              <a:rPr lang="en-US" altLang="id-ID" sz="1600" b="1" dirty="0"/>
              <a:t>):    </a:t>
            </a:r>
            <a:r>
              <a:rPr lang="en-US" altLang="id-ID" sz="1600" dirty="0"/>
              <a:t>P(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 dirty="0"/>
              <a:t>                   P(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“no”) = 5/14= 0.357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1600" dirty="0"/>
          </a:p>
          <a:p>
            <a:pPr eaLnBrk="1" hangingPunct="1">
              <a:lnSpc>
                <a:spcPct val="90000"/>
              </a:lnSpc>
            </a:pPr>
            <a:r>
              <a:rPr lang="en-US" altLang="id-ID" sz="1600" b="1" dirty="0" err="1"/>
              <a:t>Hitung</a:t>
            </a:r>
            <a:r>
              <a:rPr lang="en-US" altLang="id-ID" sz="1600" b="1" dirty="0"/>
              <a:t> P(</a:t>
            </a:r>
            <a:r>
              <a:rPr lang="en-US" altLang="id-ID" sz="1600" b="1" dirty="0" err="1"/>
              <a:t>X|C</a:t>
            </a:r>
            <a:r>
              <a:rPr lang="en-US" altLang="id-ID" sz="1600" b="1" baseline="-25000" dirty="0" err="1"/>
              <a:t>i</a:t>
            </a:r>
            <a:r>
              <a:rPr lang="en-US" altLang="id-ID" sz="1600" b="1" dirty="0"/>
              <a:t>) </a:t>
            </a:r>
            <a:r>
              <a:rPr lang="en-US" altLang="id-ID" sz="1600" b="1" dirty="0" err="1"/>
              <a:t>untuk</a:t>
            </a:r>
            <a:r>
              <a:rPr lang="en-US" altLang="id-ID" sz="1600" b="1" dirty="0"/>
              <a:t> </a:t>
            </a:r>
            <a:r>
              <a:rPr lang="en-US" altLang="id-ID" sz="1600" b="1" dirty="0" err="1"/>
              <a:t>setiap</a:t>
            </a:r>
            <a:r>
              <a:rPr lang="en-US" altLang="id-ID" sz="1600" b="1" dirty="0"/>
              <a:t> </a:t>
            </a:r>
            <a:r>
              <a:rPr lang="en-US" altLang="id-ID" sz="1600" b="1" dirty="0" err="1"/>
              <a:t>kelas</a:t>
            </a:r>
            <a:r>
              <a:rPr lang="en-US" altLang="id-ID" sz="1600" b="1" dirty="0"/>
              <a:t>:</a:t>
            </a:r>
          </a:p>
          <a:p>
            <a:pPr>
              <a:buNone/>
            </a:pPr>
            <a:r>
              <a:rPr lang="en-US" altLang="id-ID" sz="1600" dirty="0"/>
              <a:t>     P(age = “&lt;=30” | 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“yes”)  = 2/9 = 0.222</a:t>
            </a:r>
          </a:p>
          <a:p>
            <a:pPr>
              <a:buNone/>
            </a:pPr>
            <a:r>
              <a:rPr lang="en-US" altLang="id-ID" sz="1600" dirty="0"/>
              <a:t>     P(age = “&lt;= 30” | 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“no”) = 3/5 = 0.6</a:t>
            </a:r>
          </a:p>
          <a:p>
            <a:pPr>
              <a:buNone/>
            </a:pPr>
            <a:r>
              <a:rPr lang="en-US" altLang="id-ID" sz="1600" dirty="0"/>
              <a:t>     P(income = “medium” | 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“yes”) = 4/9 = 0.444</a:t>
            </a:r>
          </a:p>
          <a:p>
            <a:pPr>
              <a:buNone/>
            </a:pPr>
            <a:r>
              <a:rPr lang="en-US" altLang="id-ID" sz="1600" dirty="0"/>
              <a:t>     P(income = “medium” | 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“no”) = 2/5 = 0.4</a:t>
            </a:r>
          </a:p>
          <a:p>
            <a:pPr>
              <a:buNone/>
            </a:pPr>
            <a:r>
              <a:rPr lang="en-US" altLang="id-ID" sz="1600" dirty="0"/>
              <a:t>     P(student = “yes” | 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“yes) = 6/9 = 0.667</a:t>
            </a:r>
          </a:p>
          <a:p>
            <a:pPr>
              <a:buNone/>
            </a:pPr>
            <a:r>
              <a:rPr lang="en-US" altLang="id-ID" sz="1600" dirty="0"/>
              <a:t>     P(student = “yes” | 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“no”) = 1/5 = 0.2</a:t>
            </a:r>
          </a:p>
          <a:p>
            <a:pPr>
              <a:buNone/>
            </a:pPr>
            <a:r>
              <a:rPr lang="en-US" altLang="id-ID" sz="1600" dirty="0"/>
              <a:t>     P(</a:t>
            </a:r>
            <a:r>
              <a:rPr lang="en-US" altLang="id-ID" sz="1600" dirty="0" err="1"/>
              <a:t>credit_rating</a:t>
            </a:r>
            <a:r>
              <a:rPr lang="en-US" altLang="id-ID" sz="1600" dirty="0"/>
              <a:t> = “fair” | 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“yes”) = 6/9 = 0.667</a:t>
            </a:r>
          </a:p>
          <a:p>
            <a:pPr>
              <a:buNone/>
            </a:pPr>
            <a:r>
              <a:rPr lang="en-US" altLang="id-ID" sz="1600" dirty="0"/>
              <a:t>     P(</a:t>
            </a:r>
            <a:r>
              <a:rPr lang="en-US" altLang="id-ID" sz="1600" dirty="0" err="1"/>
              <a:t>credit_rating</a:t>
            </a:r>
            <a:r>
              <a:rPr lang="en-US" altLang="id-ID" sz="1600" dirty="0"/>
              <a:t> = “fair” | 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“no”) = 2/5 = 0.4</a:t>
            </a:r>
            <a:r>
              <a:rPr lang="en-US" altLang="id-ID" sz="1600" b="1" dirty="0"/>
              <a:t>		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E59ECE0-CA41-41EA-A018-94B3B4AB7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12353"/>
              </p:ext>
            </p:extLst>
          </p:nvPr>
        </p:nvGraphicFramePr>
        <p:xfrm>
          <a:off x="6733308" y="1690688"/>
          <a:ext cx="526081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Worksheet" r:id="rId3" imgW="5781751" imgH="4457621" progId="Excel.Sheet.8">
                  <p:embed/>
                </p:oleObj>
              </mc:Choice>
              <mc:Fallback>
                <p:oleObj name="Worksheet" r:id="rId3" imgW="5781751" imgH="4457621" progId="Excel.Sheet.8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316C6FE8-88DD-4F1B-8C85-C4AE13A1DC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308" y="1690688"/>
                        <a:ext cx="526081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532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817C-0F10-427C-B73F-F8DF7CFE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Naïve Bayes Classifier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1B74-916B-424B-9816-BE373D5C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908965" cy="435133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id-ID" sz="1600" b="1" dirty="0"/>
              <a:t>X = (age &lt;= 30 , income = medium, student = yes, </a:t>
            </a:r>
            <a:r>
              <a:rPr lang="en-US" altLang="id-ID" sz="1600" b="1" dirty="0" err="1"/>
              <a:t>credit_rating</a:t>
            </a:r>
            <a:r>
              <a:rPr lang="en-US" altLang="id-ID" sz="1600" b="1" dirty="0"/>
              <a:t> = fair)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 b="1" dirty="0"/>
              <a:t>P(</a:t>
            </a:r>
            <a:r>
              <a:rPr lang="en-US" altLang="id-ID" sz="1600" b="1" dirty="0" err="1"/>
              <a:t>X|C</a:t>
            </a:r>
            <a:r>
              <a:rPr lang="en-US" altLang="id-ID" sz="1600" b="1" baseline="-25000" dirty="0" err="1"/>
              <a:t>i</a:t>
            </a:r>
            <a:r>
              <a:rPr lang="en-US" altLang="id-ID" sz="1600" b="1" dirty="0"/>
              <a:t>) :</a:t>
            </a:r>
            <a:r>
              <a:rPr lang="en-US" altLang="id-ID" sz="16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 dirty="0"/>
              <a:t>P(</a:t>
            </a:r>
            <a:r>
              <a:rPr lang="en-US" altLang="id-ID" sz="1600" dirty="0" err="1"/>
              <a:t>X|buys_computer</a:t>
            </a:r>
            <a:r>
              <a:rPr lang="en-US" altLang="id-ID" sz="1600" dirty="0"/>
              <a:t> = “yes”) = 0.222 * 0.444 * 0.667 *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 dirty="0"/>
              <a:t>P(</a:t>
            </a:r>
            <a:r>
              <a:rPr lang="en-US" altLang="id-ID" sz="1600" dirty="0" err="1"/>
              <a:t>X|buys_computer</a:t>
            </a:r>
            <a:r>
              <a:rPr lang="en-US" altLang="id-ID" sz="1600" dirty="0"/>
              <a:t> = “no”) = 0.6 * 0.4 * 0.2 *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1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 b="1" dirty="0"/>
              <a:t>P(</a:t>
            </a:r>
            <a:r>
              <a:rPr lang="en-US" altLang="id-ID" sz="1600" b="1" dirty="0" err="1"/>
              <a:t>X|C</a:t>
            </a:r>
            <a:r>
              <a:rPr lang="en-US" altLang="id-ID" sz="1600" b="1" baseline="-25000" dirty="0" err="1"/>
              <a:t>i</a:t>
            </a:r>
            <a:r>
              <a:rPr lang="en-US" altLang="id-ID" sz="1600" b="1" dirty="0"/>
              <a:t>)*P(C</a:t>
            </a:r>
            <a:r>
              <a:rPr lang="en-US" altLang="id-ID" sz="1600" b="1" baseline="-25000" dirty="0"/>
              <a:t>i</a:t>
            </a:r>
            <a:r>
              <a:rPr lang="en-US" altLang="id-ID" sz="1600" b="1" dirty="0"/>
              <a:t>) 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 dirty="0"/>
              <a:t>P(</a:t>
            </a:r>
            <a:r>
              <a:rPr lang="en-US" altLang="id-ID" sz="1600" dirty="0" err="1"/>
              <a:t>X|buys_computer</a:t>
            </a:r>
            <a:r>
              <a:rPr lang="en-US" altLang="id-ID" sz="1600" dirty="0"/>
              <a:t> = “yes”) * P(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 dirty="0"/>
              <a:t>P(</a:t>
            </a:r>
            <a:r>
              <a:rPr lang="en-US" altLang="id-ID" sz="1600" dirty="0" err="1"/>
              <a:t>X|buys_computer</a:t>
            </a:r>
            <a:r>
              <a:rPr lang="en-US" altLang="id-ID" sz="1600" dirty="0"/>
              <a:t> = “no”) * P(</a:t>
            </a:r>
            <a:r>
              <a:rPr lang="en-US" altLang="id-ID" sz="1600" dirty="0" err="1"/>
              <a:t>buys_computer</a:t>
            </a:r>
            <a:r>
              <a:rPr lang="en-US" altLang="id-ID" sz="1600" dirty="0"/>
              <a:t> = “no”) = 0.007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16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 b="1" dirty="0" err="1"/>
              <a:t>Maka</a:t>
            </a:r>
            <a:r>
              <a:rPr lang="en-US" altLang="id-ID" sz="1600" b="1" dirty="0"/>
              <a:t>, X </a:t>
            </a:r>
            <a:r>
              <a:rPr lang="en-US" altLang="id-ID" sz="1600" b="1" dirty="0" err="1"/>
              <a:t>adalah</a:t>
            </a:r>
            <a:r>
              <a:rPr lang="en-US" altLang="id-ID" sz="1600" b="1" dirty="0"/>
              <a:t> </a:t>
            </a:r>
            <a:r>
              <a:rPr lang="en-US" altLang="id-ID" sz="1600" b="1" dirty="0" err="1"/>
              <a:t>kelas</a:t>
            </a:r>
            <a:r>
              <a:rPr lang="en-US" altLang="id-ID" sz="1600" b="1" dirty="0"/>
              <a:t> (“</a:t>
            </a:r>
            <a:r>
              <a:rPr lang="en-US" altLang="id-ID" sz="1600" b="1" dirty="0" err="1"/>
              <a:t>buys_computer</a:t>
            </a:r>
            <a:r>
              <a:rPr lang="en-US" altLang="id-ID" sz="1600" b="1" dirty="0"/>
              <a:t> = yes”)		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E59ECE0-CA41-41EA-A018-94B3B4AB7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305122"/>
              </p:ext>
            </p:extLst>
          </p:nvPr>
        </p:nvGraphicFramePr>
        <p:xfrm>
          <a:off x="6747163" y="1690688"/>
          <a:ext cx="526081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Worksheet" r:id="rId3" imgW="5781751" imgH="4457621" progId="Excel.Sheet.8">
                  <p:embed/>
                </p:oleObj>
              </mc:Choice>
              <mc:Fallback>
                <p:oleObj name="Worksheet" r:id="rId3" imgW="5781751" imgH="4457621" progId="Excel.Sheet.8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E59ECE0-CA41-41EA-A018-94B3B4AB74F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163" y="1690688"/>
                        <a:ext cx="526081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53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32E-F715-40B5-B0AF-E270CD1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1C0A-5121-4CEE-BA73-D7669A00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D" dirty="0"/>
              <a:t>(Soon SVM dan ANN)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3120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0775-3ACC-4A35-B6CA-A87A38A0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Evaluasi</a:t>
            </a:r>
            <a:r>
              <a:rPr lang="en-ID" dirty="0"/>
              <a:t> Model Classifier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4EEC-9DCB-4254-A743-BD7FFCF79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dirty="0" err="1"/>
                  <a:t>Confussion</a:t>
                </a:r>
                <a:r>
                  <a:rPr lang="en-ID" dirty="0"/>
                  <a:t> Matrix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r>
                  <a:rPr lang="en-ID" dirty="0" err="1"/>
                  <a:t>Akurasi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𝐴𝑐𝑐𝑢𝑟𝑎𝑐𝑦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𝑇𝑁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id-ID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𝐹𝑁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4EEC-9DCB-4254-A743-BD7FFCF79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6D8D7B-CA53-4EF9-AAE0-3BFD8E38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91128"/>
              </p:ext>
            </p:extLst>
          </p:nvPr>
        </p:nvGraphicFramePr>
        <p:xfrm>
          <a:off x="3782291" y="2358757"/>
          <a:ext cx="4904508" cy="1960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08025">
                  <a:extLst>
                    <a:ext uri="{9D8B030D-6E8A-4147-A177-3AD203B41FA5}">
                      <a16:colId xmlns:a16="http://schemas.microsoft.com/office/drawing/2014/main" val="3157635165"/>
                    </a:ext>
                  </a:extLst>
                </a:gridCol>
                <a:gridCol w="1187935">
                  <a:extLst>
                    <a:ext uri="{9D8B030D-6E8A-4147-A177-3AD203B41FA5}">
                      <a16:colId xmlns:a16="http://schemas.microsoft.com/office/drawing/2014/main" val="2329912411"/>
                    </a:ext>
                  </a:extLst>
                </a:gridCol>
                <a:gridCol w="1204274">
                  <a:extLst>
                    <a:ext uri="{9D8B030D-6E8A-4147-A177-3AD203B41FA5}">
                      <a16:colId xmlns:a16="http://schemas.microsoft.com/office/drawing/2014/main" val="3153025657"/>
                    </a:ext>
                  </a:extLst>
                </a:gridCol>
                <a:gridCol w="1204274">
                  <a:extLst>
                    <a:ext uri="{9D8B030D-6E8A-4147-A177-3AD203B41FA5}">
                      <a16:colId xmlns:a16="http://schemas.microsoft.com/office/drawing/2014/main" val="2361638497"/>
                    </a:ext>
                  </a:extLst>
                </a:gridCol>
              </a:tblGrid>
              <a:tr h="442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Kelas asli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30422"/>
                  </a:ext>
                </a:extLst>
              </a:tr>
              <a:tr h="44247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Hasil prediksi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Positif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Negatif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8285821"/>
                  </a:ext>
                </a:extLst>
              </a:tr>
              <a:tr h="44247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Positif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TP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FP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7712397"/>
                  </a:ext>
                </a:extLst>
              </a:tr>
              <a:tr h="44247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Negatif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TN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11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0775-3ACC-4A35-B6CA-A87A38A0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Evaluasi</a:t>
            </a:r>
            <a:r>
              <a:rPr lang="en-ID" dirty="0"/>
              <a:t> Model Classifier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4EEC-9DCB-4254-A743-BD7FFCF79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ID" dirty="0"/>
              </a:p>
              <a:p>
                <a:endParaRPr lang="en-ID" dirty="0"/>
              </a:p>
              <a:p>
                <a:endParaRPr lang="en-ID" dirty="0"/>
              </a:p>
              <a:p>
                <a:endParaRPr lang="en-ID" dirty="0"/>
              </a:p>
              <a:p>
                <a:r>
                  <a:rPr lang="en-ID" dirty="0" err="1"/>
                  <a:t>Presisi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𝑃𝑟𝑒𝑐𝑖𝑠𝑖𝑜𝑛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id-ID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dirty="0"/>
              </a:p>
              <a:p>
                <a:r>
                  <a:rPr lang="en-ID" dirty="0"/>
                  <a:t>Recall/Sensitivity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𝑅𝑒𝑐𝑎𝑙𝑙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id-ID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4EEC-9DCB-4254-A743-BD7FFCF79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6D8D7B-CA53-4EF9-AAE0-3BFD8E38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62943"/>
              </p:ext>
            </p:extLst>
          </p:nvPr>
        </p:nvGraphicFramePr>
        <p:xfrm>
          <a:off x="3920836" y="1468880"/>
          <a:ext cx="4350327" cy="1960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60226">
                  <a:extLst>
                    <a:ext uri="{9D8B030D-6E8A-4147-A177-3AD203B41FA5}">
                      <a16:colId xmlns:a16="http://schemas.microsoft.com/office/drawing/2014/main" val="3157635165"/>
                    </a:ext>
                  </a:extLst>
                </a:gridCol>
                <a:gridCol w="1053705">
                  <a:extLst>
                    <a:ext uri="{9D8B030D-6E8A-4147-A177-3AD203B41FA5}">
                      <a16:colId xmlns:a16="http://schemas.microsoft.com/office/drawing/2014/main" val="2329912411"/>
                    </a:ext>
                  </a:extLst>
                </a:gridCol>
                <a:gridCol w="1068198">
                  <a:extLst>
                    <a:ext uri="{9D8B030D-6E8A-4147-A177-3AD203B41FA5}">
                      <a16:colId xmlns:a16="http://schemas.microsoft.com/office/drawing/2014/main" val="3153025657"/>
                    </a:ext>
                  </a:extLst>
                </a:gridCol>
                <a:gridCol w="1068198">
                  <a:extLst>
                    <a:ext uri="{9D8B030D-6E8A-4147-A177-3AD203B41FA5}">
                      <a16:colId xmlns:a16="http://schemas.microsoft.com/office/drawing/2014/main" val="2361638497"/>
                    </a:ext>
                  </a:extLst>
                </a:gridCol>
              </a:tblGrid>
              <a:tr h="373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Kelas </a:t>
                      </a:r>
                      <a:r>
                        <a:rPr lang="en-US" sz="2400" dirty="0" err="1">
                          <a:effectLst/>
                        </a:rPr>
                        <a:t>asli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30422"/>
                  </a:ext>
                </a:extLst>
              </a:tr>
              <a:tr h="373512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Hasil prediksi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Positif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Negatif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8285821"/>
                  </a:ext>
                </a:extLst>
              </a:tr>
              <a:tr h="37351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Positif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TP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FP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7712397"/>
                  </a:ext>
                </a:extLst>
              </a:tr>
              <a:tr h="37351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Negatif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TN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11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56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438D-4520-4D28-B424-095E9C43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Evaluasi</a:t>
            </a:r>
            <a:r>
              <a:rPr lang="en-ID" dirty="0"/>
              <a:t> Model Classifier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DA0E-AF54-4394-A086-5B96D0B7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ROC (Receiver Operating Characteristic)</a:t>
            </a:r>
          </a:p>
          <a:p>
            <a:r>
              <a:rPr lang="en-ID" dirty="0"/>
              <a:t>AUC (Area Under Curve)</a:t>
            </a:r>
          </a:p>
          <a:p>
            <a:endParaRPr lang="en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CF1B9-602A-40D4-ABDB-000E9208D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9" b="1170"/>
          <a:stretch/>
        </p:blipFill>
        <p:spPr>
          <a:xfrm>
            <a:off x="3565071" y="3086099"/>
            <a:ext cx="5061857" cy="29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298C-0BC7-426C-A793-B758768A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Klasifikasi</a:t>
            </a:r>
            <a:r>
              <a:rPr lang="en-ID" dirty="0"/>
              <a:t>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0BA8-EF79-4EC2-ABBF-F4FE31FE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pengelompokan</a:t>
            </a:r>
            <a:r>
              <a:rPr lang="en-ID" dirty="0"/>
              <a:t> data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atribut-atribut</a:t>
            </a:r>
            <a:r>
              <a:rPr lang="en-ID" dirty="0"/>
              <a:t> dan </a:t>
            </a:r>
            <a:r>
              <a:rPr lang="en-ID" dirty="0" err="1"/>
              <a:t>labelnya</a:t>
            </a:r>
            <a:r>
              <a:rPr lang="en-ID" dirty="0"/>
              <a:t>.</a:t>
            </a:r>
          </a:p>
          <a:p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kategorikal</a:t>
            </a:r>
            <a:r>
              <a:rPr lang="en-ID" dirty="0"/>
              <a:t> (</a:t>
            </a:r>
            <a:r>
              <a:rPr lang="en-ID" dirty="0" err="1"/>
              <a:t>diskrit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nominal)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536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44B-5BC9-4A7D-98B3-69BF9D00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Klasifikasi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A803-E17F-4443-A0B1-59F82BD4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Persetujuan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/</a:t>
            </a:r>
            <a:r>
              <a:rPr lang="en-ID" dirty="0" err="1"/>
              <a:t>Pinjaman</a:t>
            </a:r>
            <a:endParaRPr lang="en-ID" dirty="0"/>
          </a:p>
          <a:p>
            <a:r>
              <a:rPr lang="en-ID" dirty="0"/>
              <a:t>Diagnosis </a:t>
            </a:r>
            <a:r>
              <a:rPr lang="en-ID" dirty="0" err="1"/>
              <a:t>medis</a:t>
            </a:r>
            <a:r>
              <a:rPr lang="en-ID" dirty="0"/>
              <a:t> : </a:t>
            </a:r>
            <a:r>
              <a:rPr lang="en-ID" dirty="0" err="1"/>
              <a:t>Kanker</a:t>
            </a:r>
            <a:r>
              <a:rPr lang="en-ID" dirty="0"/>
              <a:t>, Covid-19</a:t>
            </a:r>
          </a:p>
          <a:p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penipuan</a:t>
            </a:r>
            <a:endParaRPr lang="en-ID" dirty="0"/>
          </a:p>
          <a:p>
            <a:r>
              <a:rPr lang="en-ID" dirty="0"/>
              <a:t>Email spam/</a:t>
            </a:r>
            <a:r>
              <a:rPr lang="en-ID" dirty="0" err="1"/>
              <a:t>tidak</a:t>
            </a:r>
            <a:endParaRPr lang="en-ID" dirty="0"/>
          </a:p>
          <a:p>
            <a:r>
              <a:rPr lang="en-ID" dirty="0" err="1"/>
              <a:t>dll</a:t>
            </a:r>
            <a:endParaRPr lang="en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62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7E53-B7E5-42B7-8FEE-99ED8175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Klasifikasi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1C93-C9C8-4493-9D8C-4D1810AF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66112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Data </a:t>
            </a:r>
            <a:r>
              <a:rPr lang="en-ID" dirty="0" err="1"/>
              <a:t>dibagi</a:t>
            </a:r>
            <a:r>
              <a:rPr lang="en-ID" dirty="0"/>
              <a:t> 2 </a:t>
            </a:r>
            <a:r>
              <a:rPr lang="en-ID" dirty="0" err="1"/>
              <a:t>Jenis</a:t>
            </a:r>
            <a:r>
              <a:rPr lang="en-ID" dirty="0"/>
              <a:t> : Data Training dan Data Testing (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data. </a:t>
            </a:r>
            <a:r>
              <a:rPr lang="en-ID" dirty="0" err="1"/>
              <a:t>Umumnya</a:t>
            </a:r>
            <a:r>
              <a:rPr lang="en-ID" dirty="0"/>
              <a:t> 80:20 </a:t>
            </a:r>
            <a:r>
              <a:rPr lang="en-ID" dirty="0" err="1"/>
              <a:t>atau</a:t>
            </a:r>
            <a:r>
              <a:rPr lang="en-ID" dirty="0"/>
              <a:t> 70:30)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Training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model.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training </a:t>
            </a:r>
            <a:r>
              <a:rPr lang="en-ID" dirty="0" err="1"/>
              <a:t>dilakukan</a:t>
            </a:r>
            <a:r>
              <a:rPr lang="en-ID" dirty="0"/>
              <a:t> fitting/training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Proses fitting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model.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Testing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model yang </a:t>
            </a:r>
            <a:r>
              <a:rPr lang="en-ID" dirty="0" err="1"/>
              <a:t>dihasilkan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1CF2D77-966D-4AF8-956D-31A6A2C7EF3D}"/>
              </a:ext>
            </a:extLst>
          </p:cNvPr>
          <p:cNvSpPr/>
          <p:nvPr/>
        </p:nvSpPr>
        <p:spPr>
          <a:xfrm>
            <a:off x="2119745" y="1635703"/>
            <a:ext cx="1149927" cy="49833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Data</a:t>
            </a:r>
            <a:endParaRPr lang="id-ID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89C5359-8417-4BF9-9B4F-7A160F147432}"/>
              </a:ext>
            </a:extLst>
          </p:cNvPr>
          <p:cNvSpPr/>
          <p:nvPr/>
        </p:nvSpPr>
        <p:spPr>
          <a:xfrm>
            <a:off x="1177634" y="2568361"/>
            <a:ext cx="1205348" cy="63203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Data Testing</a:t>
            </a:r>
            <a:endParaRPr lang="id-ID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D09CB841-B1B0-452C-A356-11D54D2298E7}"/>
              </a:ext>
            </a:extLst>
          </p:cNvPr>
          <p:cNvSpPr/>
          <p:nvPr/>
        </p:nvSpPr>
        <p:spPr>
          <a:xfrm>
            <a:off x="2895609" y="2578608"/>
            <a:ext cx="1330016" cy="62179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Data Training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021F98-C15E-475F-A959-F0683933AF52}"/>
              </a:ext>
            </a:extLst>
          </p:cNvPr>
          <p:cNvCxnSpPr>
            <a:cxnSpLocks/>
          </p:cNvCxnSpPr>
          <p:nvPr/>
        </p:nvCxnSpPr>
        <p:spPr>
          <a:xfrm flipH="1">
            <a:off x="1780308" y="2134033"/>
            <a:ext cx="914401" cy="434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AD5FCE-2604-412F-80BA-E9186AD5E4A9}"/>
              </a:ext>
            </a:extLst>
          </p:cNvPr>
          <p:cNvCxnSpPr>
            <a:cxnSpLocks/>
          </p:cNvCxnSpPr>
          <p:nvPr/>
        </p:nvCxnSpPr>
        <p:spPr>
          <a:xfrm>
            <a:off x="2694709" y="2134033"/>
            <a:ext cx="865908" cy="44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DC6AEC6D-5B37-4BE1-837A-A31B87199EB1}"/>
              </a:ext>
            </a:extLst>
          </p:cNvPr>
          <p:cNvSpPr/>
          <p:nvPr/>
        </p:nvSpPr>
        <p:spPr>
          <a:xfrm>
            <a:off x="2982190" y="4708446"/>
            <a:ext cx="1149927" cy="4445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Model</a:t>
            </a:r>
            <a:endParaRPr lang="id-ID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62B0B-3D62-4459-8C52-E08E410AD764}"/>
              </a:ext>
            </a:extLst>
          </p:cNvPr>
          <p:cNvSpPr/>
          <p:nvPr/>
        </p:nvSpPr>
        <p:spPr>
          <a:xfrm>
            <a:off x="2982189" y="5375309"/>
            <a:ext cx="1149927" cy="444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Evaluasi</a:t>
            </a:r>
            <a:endParaRPr lang="id-ID" dirty="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02BEEA6-F81C-4D77-A552-11B45B643176}"/>
              </a:ext>
            </a:extLst>
          </p:cNvPr>
          <p:cNvSpPr/>
          <p:nvPr/>
        </p:nvSpPr>
        <p:spPr>
          <a:xfrm>
            <a:off x="2982189" y="6042172"/>
            <a:ext cx="1149927" cy="4445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Hasil</a:t>
            </a:r>
            <a:endParaRPr lang="id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2C53E4-1938-4F36-8384-5ADB4B60E1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7153" y="5819884"/>
            <a:ext cx="0" cy="22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B7255A-76AB-49B6-A394-9B134222B78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557153" y="5153021"/>
            <a:ext cx="1" cy="22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8179F1-9F41-423B-8943-EB57C58BB86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560616" y="3200399"/>
            <a:ext cx="1" cy="235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3F93E16-BD61-4413-9CBB-BFF3F7BBD2E1}"/>
              </a:ext>
            </a:extLst>
          </p:cNvPr>
          <p:cNvSpPr txBox="1"/>
          <p:nvPr/>
        </p:nvSpPr>
        <p:spPr>
          <a:xfrm>
            <a:off x="3269672" y="216122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dibagi</a:t>
            </a:r>
            <a:endParaRPr lang="id-ID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2B2AE4C-FBB8-4E72-8880-EA5AF8437456}"/>
              </a:ext>
            </a:extLst>
          </p:cNvPr>
          <p:cNvSpPr/>
          <p:nvPr/>
        </p:nvSpPr>
        <p:spPr>
          <a:xfrm>
            <a:off x="2691243" y="3435615"/>
            <a:ext cx="1738745" cy="1032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Fitting/Training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id-ID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71FEB4-8BA9-4710-893E-9A918311EC7A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3557154" y="4467836"/>
            <a:ext cx="3462" cy="240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79CFC09-3C54-4A17-A158-7E284C49767A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1182649" y="3798057"/>
            <a:ext cx="2397198" cy="12018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452-4AEE-41AE-8C99-FA1A7481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Klasifikasi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3939-EE4E-4334-9F5E-C001DDE1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K-NN (K Nearest Neighbour)</a:t>
            </a:r>
          </a:p>
          <a:p>
            <a:r>
              <a:rPr lang="en-ID" b="1" dirty="0"/>
              <a:t>Decision Tree : ID3, C4.5, CART</a:t>
            </a:r>
          </a:p>
          <a:p>
            <a:r>
              <a:rPr lang="en-ID" b="1" dirty="0"/>
              <a:t>Bayesian : Naïve Bayes</a:t>
            </a:r>
          </a:p>
          <a:p>
            <a:r>
              <a:rPr lang="en-ID" dirty="0"/>
              <a:t>SVM (Support Vector Machine)</a:t>
            </a:r>
          </a:p>
          <a:p>
            <a:r>
              <a:rPr lang="en-ID" dirty="0"/>
              <a:t>ANN (Artificial Neural Network)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042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9B0F-98C0-4032-B437-4369DA6F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KNN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42F3-7754-4555-BF60-67D4DAB6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non-</a:t>
            </a:r>
            <a:r>
              <a:rPr lang="en-ID" dirty="0" err="1"/>
              <a:t>parametrik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parameter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modelnya</a:t>
            </a:r>
            <a:r>
              <a:rPr lang="en-ID" dirty="0"/>
              <a:t>).</a:t>
            </a:r>
          </a:p>
          <a:p>
            <a:r>
              <a:rPr lang="en-ID" dirty="0" err="1"/>
              <a:t>Mengelompokkan</a:t>
            </a:r>
            <a:r>
              <a:rPr lang="en-ID" dirty="0"/>
              <a:t> data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k</a:t>
            </a:r>
            <a:r>
              <a:rPr lang="en-ID" dirty="0"/>
              <a:t> </a:t>
            </a:r>
            <a:r>
              <a:rPr lang="en-ID" dirty="0" err="1"/>
              <a:t>tetangga</a:t>
            </a:r>
            <a:r>
              <a:rPr lang="en-ID" dirty="0"/>
              <a:t> </a:t>
            </a:r>
            <a:r>
              <a:rPr lang="en-ID" dirty="0" err="1"/>
              <a:t>terdekat</a:t>
            </a:r>
            <a:r>
              <a:rPr lang="en-ID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054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9B0F-98C0-4032-B437-4369DA6F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KNN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42F3-7754-4555-BF60-67D4DAB6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Masukkan data training dan testing. </a:t>
            </a: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data testing </a:t>
            </a:r>
            <a:r>
              <a:rPr lang="en-ID" dirty="0" err="1"/>
              <a:t>i</a:t>
            </a:r>
            <a:r>
              <a:rPr lang="en-ID" dirty="0"/>
              <a:t>, </a:t>
            </a:r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jaraknya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data training.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Pilih</a:t>
            </a:r>
            <a:r>
              <a:rPr lang="en-ID" dirty="0"/>
              <a:t> k-data </a:t>
            </a:r>
            <a:r>
              <a:rPr lang="en-ID" dirty="0" err="1"/>
              <a:t>terdekat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Periksa</a:t>
            </a:r>
            <a:r>
              <a:rPr lang="en-ID" dirty="0"/>
              <a:t> label/</a:t>
            </a:r>
            <a:r>
              <a:rPr lang="en-ID" dirty="0" err="1"/>
              <a:t>kelas</a:t>
            </a:r>
            <a:r>
              <a:rPr lang="en-ID" dirty="0"/>
              <a:t> k-data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Label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terbanyak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label/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227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9B0F-98C0-4032-B437-4369DA6F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KNN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42F3-7754-4555-BF60-67D4DAB6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3C03-AD3F-4180-B864-A7D736781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1"/>
          <a:stretch/>
        </p:blipFill>
        <p:spPr>
          <a:xfrm>
            <a:off x="2783897" y="1797496"/>
            <a:ext cx="6624205" cy="44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3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1417</Words>
  <Application>Microsoft Office PowerPoint</Application>
  <PresentationFormat>Widescreen</PresentationFormat>
  <Paragraphs>246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Worksheet</vt:lpstr>
      <vt:lpstr>Microsoft Excel 97-2003 Worksheet</vt:lpstr>
      <vt:lpstr>Equation</vt:lpstr>
      <vt:lpstr>Classification</vt:lpstr>
      <vt:lpstr>Jenis-jenis Metode Machine Learning</vt:lpstr>
      <vt:lpstr>Klasifikasi?</vt:lpstr>
      <vt:lpstr>Penerapan Klasifikasi</vt:lpstr>
      <vt:lpstr>Proses Klasifikasi</vt:lpstr>
      <vt:lpstr>Algoritma Klasifikasi</vt:lpstr>
      <vt:lpstr>KNN</vt:lpstr>
      <vt:lpstr>Algoritma KNN</vt:lpstr>
      <vt:lpstr>Algoritma KNN</vt:lpstr>
      <vt:lpstr>Decision Tree</vt:lpstr>
      <vt:lpstr>Decision Tree</vt:lpstr>
      <vt:lpstr>Decision Tree</vt:lpstr>
      <vt:lpstr>Decision Tree</vt:lpstr>
      <vt:lpstr>Decision Tree: ID3</vt:lpstr>
      <vt:lpstr>Decision Tree: ID3</vt:lpstr>
      <vt:lpstr>Decision Tree: ID3</vt:lpstr>
      <vt:lpstr>Decision Tree: ID3</vt:lpstr>
      <vt:lpstr>Decision Tree: ID3</vt:lpstr>
      <vt:lpstr>Bayesian Classifier</vt:lpstr>
      <vt:lpstr>Naïve Bayes Classifier</vt:lpstr>
      <vt:lpstr>Naïve Bayes Classifier</vt:lpstr>
      <vt:lpstr>Naïve Bayes Classifier</vt:lpstr>
      <vt:lpstr>Naïve Bayes Classifier</vt:lpstr>
      <vt:lpstr>Naïve Bayes Classifier</vt:lpstr>
      <vt:lpstr>PowerPoint Presentation</vt:lpstr>
      <vt:lpstr>Evaluasi Model Classifier</vt:lpstr>
      <vt:lpstr>Evaluasi Model Classifier</vt:lpstr>
      <vt:lpstr>Evaluasi Model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Rio Mukhtarom</dc:creator>
  <cp:lastModifiedBy>Rio Mukhtarom</cp:lastModifiedBy>
  <cp:revision>54</cp:revision>
  <dcterms:created xsi:type="dcterms:W3CDTF">2020-09-18T23:50:17Z</dcterms:created>
  <dcterms:modified xsi:type="dcterms:W3CDTF">2020-09-22T04:58:11Z</dcterms:modified>
</cp:coreProperties>
</file>