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7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713AA6-7BEC-4A55-B29C-007406A3C96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86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87"/>
            <p14:sldId id="273"/>
            <p14:sldId id="274"/>
            <p14:sldId id="275"/>
          </p14:sldIdLst>
        </p14:section>
        <p14:section name="Untitled Section" id="{F3E0C832-173F-43BF-BDB4-6CEFD1613A38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68C3B99-01AA-4277-A4D7-C0C3E9D6E26C}" type="slidenum">
              <a:rPr lang="en-GB" sz="1400" spc="-1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3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marL="216000" indent="-214920" algn="r">
              <a:lnSpc>
                <a:spcPct val="100000"/>
              </a:lnSpc>
            </a:pPr>
            <a:fld id="{09D9738E-F05C-452A-AF9D-FD7D8E8AA804}" type="slidenum"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marL="216000" indent="-214920" algn="r">
              <a:lnSpc>
                <a:spcPct val="100000"/>
              </a:lnSpc>
            </a:pPr>
            <a:fld id="{DFE8DC9D-5188-4308-91DA-A9EEEB9062C6}" type="slidenum"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marL="216000" indent="-214920" algn="r">
              <a:lnSpc>
                <a:spcPct val="100000"/>
              </a:lnSpc>
            </a:pPr>
            <a:fld id="{9AC5E43B-3055-48BB-8C56-0AFC1339B540}" type="slidenum"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0"/>
            <a:ext cx="3502440" cy="68554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CCE6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"/>
          <p:cNvSpPr/>
          <p:nvPr/>
        </p:nvSpPr>
        <p:spPr>
          <a:xfrm>
            <a:off x="1716120" y="1690560"/>
            <a:ext cx="7425360" cy="2531160"/>
          </a:xfrm>
          <a:prstGeom prst="rect">
            <a:avLst/>
          </a:prstGeom>
          <a:solidFill>
            <a:srgbClr val="0000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73120" y="3583080"/>
            <a:ext cx="573480" cy="63864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716120" y="1690560"/>
            <a:ext cx="572040" cy="64044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2281320" y="1066680"/>
            <a:ext cx="583200" cy="63216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141560" y="3583080"/>
            <a:ext cx="581400" cy="638640"/>
          </a:xfrm>
          <a:prstGeom prst="rect">
            <a:avLst/>
          </a:prstGeom>
          <a:solidFill>
            <a:srgbClr val="0000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2281320" y="1690560"/>
            <a:ext cx="583200" cy="64044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141560" y="2324160"/>
            <a:ext cx="581400" cy="63072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0" y="2324160"/>
            <a:ext cx="579960" cy="630720"/>
          </a:xfrm>
          <a:prstGeom prst="rect">
            <a:avLst/>
          </a:prstGeom>
          <a:solidFill>
            <a:srgbClr val="0000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716120" y="2324160"/>
            <a:ext cx="572040" cy="63072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573120" y="2948040"/>
            <a:ext cx="573480" cy="64188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1141560" y="2948040"/>
            <a:ext cx="581400" cy="64188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457200" y="6248520"/>
            <a:ext cx="2132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282960" cy="530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CCE6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412920" y="135000"/>
            <a:ext cx="8728560" cy="271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7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409680" y="135000"/>
            <a:ext cx="135360" cy="13860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547560" y="0"/>
            <a:ext cx="137160" cy="13536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547560" y="135000"/>
            <a:ext cx="137160" cy="13860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7"/>
          <p:cNvSpPr/>
          <p:nvPr/>
        </p:nvSpPr>
        <p:spPr>
          <a:xfrm>
            <a:off x="274680" y="274680"/>
            <a:ext cx="133920" cy="135360"/>
          </a:xfrm>
          <a:prstGeom prst="rect">
            <a:avLst/>
          </a:prstGeom>
          <a:solidFill>
            <a:srgbClr val="CCCC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31760" y="136440"/>
            <a:ext cx="138600" cy="135360"/>
          </a:xfrm>
          <a:prstGeom prst="rect">
            <a:avLst/>
          </a:prstGeom>
          <a:solidFill>
            <a:srgbClr val="0000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9"/>
          <p:cNvSpPr/>
          <p:nvPr/>
        </p:nvSpPr>
        <p:spPr>
          <a:xfrm>
            <a:off x="409680" y="271440"/>
            <a:ext cx="135360" cy="13536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0"/>
          <p:cNvSpPr/>
          <p:nvPr/>
        </p:nvSpPr>
        <p:spPr>
          <a:xfrm>
            <a:off x="274680" y="409680"/>
            <a:ext cx="133920" cy="133920"/>
          </a:xfrm>
          <a:prstGeom prst="rect">
            <a:avLst/>
          </a:prstGeom>
          <a:solidFill>
            <a:srgbClr val="99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1"/>
          <p:cNvSpPr/>
          <p:nvPr/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971800" y="1828800"/>
            <a:ext cx="6018840" cy="22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5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 - lecture notes 3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971800" y="4267080"/>
            <a:ext cx="6018840" cy="22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Lu Zou, Ph.D.</a:t>
            </a:r>
            <a:endParaRPr lang="en-GB" sz="1400" dirty="0" smtClean="0"/>
          </a:p>
          <a:p>
            <a:pPr>
              <a:lnSpc>
                <a:spcPct val="100000"/>
              </a:lnSpc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Postdoctoral 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Biostatistician</a:t>
            </a:r>
            <a:endParaRPr lang="en-GB" sz="1400" dirty="0" smtClean="0"/>
          </a:p>
          <a:p>
            <a:pPr>
              <a:lnSpc>
                <a:spcPct val="100000"/>
              </a:lnSpc>
            </a:pPr>
            <a:r>
              <a:rPr lang="en-GB" sz="1400" u="sng" spc="-1" dirty="0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lu.zou@qmul.ac.uk</a:t>
            </a:r>
            <a:endParaRPr lang="en-GB" sz="1400" dirty="0" smtClean="0"/>
          </a:p>
          <a:p>
            <a:pPr>
              <a:lnSpc>
                <a:spcPct val="100000"/>
              </a:lnSpc>
            </a:pPr>
            <a:endParaRPr lang="en-GB" sz="1400" dirty="0" smtClean="0"/>
          </a:p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Kevin Blighe, Ph.D.</a:t>
            </a:r>
            <a:endParaRPr lang="en-GB" sz="1400" dirty="0"/>
          </a:p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Postdoctoral Researcher (Bioinformatics)</a:t>
            </a:r>
            <a:endParaRPr lang="en-GB" sz="1400" dirty="0"/>
          </a:p>
          <a:p>
            <a:pPr>
              <a:lnSpc>
                <a:spcPct val="100000"/>
              </a:lnSpc>
            </a:pPr>
            <a:r>
              <a:rPr lang="en-GB" sz="1400" u="sng" spc="-1" dirty="0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k.blighe@qmul.ac.uk</a:t>
            </a:r>
            <a:endParaRPr lang="en-GB" sz="1400" dirty="0"/>
          </a:p>
          <a:p>
            <a:pPr>
              <a:lnSpc>
                <a:spcPct val="100000"/>
              </a:lnSpc>
            </a:pPr>
            <a:endParaRPr lang="en-GB" sz="1400" dirty="0" smtClean="0"/>
          </a:p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Sharmila Rana,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MRes</a:t>
            </a:r>
            <a:endParaRPr lang="en-GB" sz="1400" dirty="0" smtClean="0"/>
          </a:p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Junior Bioinformatician</a:t>
            </a:r>
            <a:endParaRPr lang="en-GB" sz="1400" dirty="0" smtClean="0"/>
          </a:p>
          <a:p>
            <a:pPr>
              <a:lnSpc>
                <a:spcPct val="100000"/>
              </a:lnSpc>
            </a:pPr>
            <a:r>
              <a:rPr lang="en-GB" sz="1400" u="sng" spc="-1" dirty="0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</a:t>
            </a:r>
            <a:r>
              <a:rPr lang="en-GB" sz="1400" u="sng" spc="-1" dirty="0" smtClean="0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harmila.rana@qmul.ac.uk</a:t>
            </a:r>
            <a:endParaRPr lang="en-GB" sz="1400" dirty="0" smtClean="0"/>
          </a:p>
          <a:p>
            <a:pPr>
              <a:lnSpc>
                <a:spcPct val="10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  <a:ea typeface="DejaVu Sans"/>
            </a:endParaRPr>
          </a:p>
        </p:txBody>
      </p:sp>
      <p:pic>
        <p:nvPicPr>
          <p:cNvPr id="104" name="Picture 10"/>
          <p:cNvPicPr/>
          <p:nvPr/>
        </p:nvPicPr>
        <p:blipFill>
          <a:blip r:embed="rId2"/>
          <a:stretch/>
        </p:blipFill>
        <p:spPr>
          <a:xfrm>
            <a:off x="6948264" y="5589240"/>
            <a:ext cx="2194656" cy="126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68" y="872100"/>
            <a:ext cx="5256584" cy="524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CustomShape 1"/>
          <p:cNvSpPr/>
          <p:nvPr/>
        </p:nvSpPr>
        <p:spPr>
          <a:xfrm>
            <a:off x="457200" y="45720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comparison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18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8280" y="249300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Multiple/General linear regression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5725208" y="2996952"/>
            <a:ext cx="3418792" cy="3527328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57200" y="45720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examination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68360" y="1143000"/>
            <a:ext cx="8228520" cy="538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Why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multiple?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There is more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than one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independent/predictor variable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 the linear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regression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From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simple to multiple linear regression it’s easy!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add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more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predictors!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Additional assumption: 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 the data, there is a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lack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multi-collinearity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between predictor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variables, i.e., X’s do not have a high linear correlation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Cats example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continued…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Is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this true for both female and male cats?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90000"/>
              </a:lnSpc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with(cats, </a:t>
            </a:r>
            <a:r>
              <a:rPr lang="en-GB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cor.test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(~ </a:t>
            </a:r>
            <a:r>
              <a:rPr lang="en-GB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Bwt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+ </a:t>
            </a:r>
            <a:r>
              <a:rPr lang="en-GB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Hwt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subset=(Sex=="F")))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90000"/>
              </a:lnSpc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with(cats, </a:t>
            </a:r>
            <a:r>
              <a:rPr lang="en-GB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cor.test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(~ </a:t>
            </a:r>
            <a:r>
              <a:rPr lang="en-GB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Bwt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+ </a:t>
            </a:r>
            <a:r>
              <a:rPr lang="en-GB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Hwt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subset=(Sex=="M")))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6830" indent="-285750">
              <a:lnSpc>
                <a:spcPct val="9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Male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cats had correlation coefficient 0.793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and 0.532 for female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cats - both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are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significant,</a:t>
            </a:r>
          </a:p>
          <a:p>
            <a:pPr>
              <a:lnSpc>
                <a:spcPct val="90000"/>
              </a:lnSpc>
            </a:pPr>
            <a:r>
              <a:rPr lang="en-GB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&lt;0.001</a:t>
            </a:r>
          </a:p>
          <a:p>
            <a:pPr>
              <a:lnSpc>
                <a:spcPct val="90000"/>
              </a:lnSpc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000">
              <a:lnSpc>
                <a:spcPct val="90000"/>
              </a:lnSpc>
              <a:buClr>
                <a:srgbClr val="3333CC"/>
              </a:buClr>
              <a:buFont typeface="Arial"/>
              <a:buChar char="•"/>
            </a:pP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Therefore, some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difference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exists between the</a:t>
            </a: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gender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 the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8672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1 continued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76000" y="1090080"/>
            <a:ext cx="7847640" cy="551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Let’s add the gender in the model, excluding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again the outlier (cat144)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lm.gder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= lm(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Hwt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~ 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Bwt+Sex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subset=(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Hwt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&lt;20.5), data=cats)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summary(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lm.gder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 marL="743040" indent="-284760">
              <a:lnSpc>
                <a:spcPct val="100000"/>
              </a:lnSpc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Gender is a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‘categorical variable’,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normally called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‘factor’ in regression</a:t>
            </a:r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endParaRPr lang="en-GB" sz="1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continuous variable, i.e., measured on a continuous scale (like gene expression or antibody titre), is called a ‘covariate’</a:t>
            </a:r>
          </a:p>
          <a:p>
            <a:pPr marL="1080">
              <a:lnSpc>
                <a:spcPct val="100000"/>
              </a:lnSpc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 R, you need to define the variable as a factor if it’s not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specified - how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can I tell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if it’s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factor?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is.factor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cats$Sex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 marL="1080">
              <a:lnSpc>
                <a:spcPct val="100000"/>
              </a:lnSpc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##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If it’s not a factor, you can define it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by: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10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cats$Sex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= 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as.factor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cats$Sex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 marL="1080">
              <a:lnSpc>
                <a:spcPct val="10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 can summarise the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 writing as: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280" lvl="1" indent="-342000">
              <a:buFont typeface="Arial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Male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cat has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lighter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heart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than the female heart, roughly 0.0186g less, on average</a:t>
            </a:r>
            <a:endParaRPr lang="en-GB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458280" lvl="1"/>
            <a:r>
              <a:rPr lang="en-GB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inferred from the ‘Estimate’ value for male sex after summary(</a:t>
            </a:r>
            <a:r>
              <a:rPr lang="en-GB" sz="14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lm.gder</a:t>
            </a:r>
            <a:r>
              <a:rPr lang="en-GB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)), explained later on slide #18</a:t>
            </a:r>
          </a:p>
          <a:p>
            <a:pPr marL="458280" lvl="1"/>
            <a:endParaRPr lang="en-GB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280" lvl="1" indent="-342000">
              <a:buFont typeface="Arial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Gender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is not a significant factor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4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0.949) - you may, therefore, consider removing it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from the model unless it’s very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important</a:t>
            </a:r>
          </a:p>
          <a:p>
            <a:pPr marL="800280" lvl="1" indent="-342000">
              <a:buFont typeface="Arial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Comparing nested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models lm.without144 and 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lm.gder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we confirm that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gender is not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significant (</a:t>
            </a:r>
            <a:r>
              <a:rPr lang="en-GB" sz="14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 value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0.9492)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anova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(lm.without144, 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lm.gder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7016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2: USA states data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23528" y="1196752"/>
            <a:ext cx="5832648" cy="539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Now let’s look at another data containing more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variables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on 50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US states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9 variables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: population, income, illiteracy, life expectancy, murder rate, high-school graduates, mean number of days with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min.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temperature (frost), land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area,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and population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density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lvl="1"/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data(state)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</a:t>
            </a:r>
            <a:r>
              <a:rPr lang="en-GB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as.data.frame</a:t>
            </a:r>
            <a:r>
              <a:rPr lang="en-GB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(state.x77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 lvl="1"/>
            <a:endParaRPr lang="en-GB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# </a:t>
            </a:r>
            <a:r>
              <a:rPr lang="en-GB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no spaces in variable names, please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	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colnames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</a:t>
            </a:r>
            <a:r>
              <a:rPr lang="en-GB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)[4] = "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Life.Exp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“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	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colnames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</a:t>
            </a:r>
            <a:r>
              <a:rPr lang="en-GB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)[6] = "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HS.Grad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“</a:t>
            </a:r>
          </a:p>
          <a:p>
            <a:pPr marL="743040" indent="-284760">
              <a:lnSpc>
                <a:spcPct val="100000"/>
              </a:lnSpc>
            </a:pPr>
            <a:endParaRPr lang="en-GB" sz="1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	#Calculate population density and add to the data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	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st$Density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= </a:t>
            </a:r>
            <a:r>
              <a:rPr lang="en-GB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st$Population</a:t>
            </a:r>
            <a:r>
              <a:rPr lang="en-GB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* 1000 / 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st$Area</a:t>
            </a:r>
            <a:endParaRPr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2530" indent="-171450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Study the correlation between 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730" lvl="1" indent="-171450">
              <a:buFont typeface="Arial" panose="020B0604020202020204" pitchFamily="34" charset="0"/>
              <a:buChar char="•"/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Scatter plot</a:t>
            </a:r>
          </a:p>
          <a:p>
            <a:pPr marL="458280" lvl="1"/>
            <a:r>
              <a:rPr lang="en-GB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pairs(</a:t>
            </a:r>
            <a:r>
              <a:rPr lang="en-GB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cex</a:t>
            </a:r>
            <a:r>
              <a:rPr lang="en-GB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=0.8)</a:t>
            </a:r>
          </a:p>
          <a:p>
            <a:pPr marL="458280" lvl="1"/>
            <a:endParaRPr lang="en-GB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730" lvl="1" indent="-171450">
              <a:buFont typeface="Arial" panose="020B0604020202020204" pitchFamily="34" charset="0"/>
              <a:buChar char="•"/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Correlation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coefficient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*NB – for these, you’ll need to install and load </a:t>
            </a:r>
            <a:r>
              <a:rPr lang="en-GB" sz="1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corrplot</a:t>
            </a:r>
            <a:r>
              <a:rPr lang="en-GB" sz="1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using:</a:t>
            </a:r>
          </a:p>
          <a:p>
            <a:pPr marL="743040" indent="-284760">
              <a:lnSpc>
                <a:spcPct val="100000"/>
              </a:lnSpc>
            </a:pP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GB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("https://bioconductor.org/</a:t>
            </a:r>
            <a:r>
              <a:rPr lang="en-GB" sz="1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biocLite.R</a:t>
            </a:r>
            <a:r>
              <a:rPr lang="en-GB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GB" sz="1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biocLite</a:t>
            </a:r>
            <a:r>
              <a:rPr lang="en-GB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GB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corrplot</a:t>
            </a:r>
            <a:r>
              <a:rPr lang="en-GB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"); 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library(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corrplot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 marL="743040" indent="-284760"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col </a:t>
            </a:r>
            <a:r>
              <a:rPr lang="en-GB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&lt;- </a:t>
            </a:r>
            <a:r>
              <a:rPr lang="en-GB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colorRampPalette</a:t>
            </a:r>
            <a:r>
              <a:rPr lang="en-GB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(c("#BB4444", "#EE9988", "#FFFFFF", "#77AADD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", "#</a:t>
            </a:r>
            <a:r>
              <a:rPr lang="en-GB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4477AA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"))</a:t>
            </a:r>
          </a:p>
          <a:p>
            <a:pPr marL="743040" indent="-284760">
              <a:lnSpc>
                <a:spcPct val="100000"/>
              </a:lnSpc>
            </a:pP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corrplot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(cor(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</a:t>
            </a:r>
            <a:r>
              <a:rPr lang="en-GB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 method="</a:t>
            </a:r>
            <a:r>
              <a:rPr lang="en-GB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color</a:t>
            </a:r>
            <a:r>
              <a:rPr lang="en-GB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", col=col(200),  type="upper", order="</a:t>
            </a:r>
            <a:r>
              <a:rPr lang="en-GB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hclust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", </a:t>
            </a:r>
            <a:r>
              <a:rPr lang="en-GB" sz="1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addCoef.col</a:t>
            </a:r>
            <a:r>
              <a:rPr lang="en-GB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="</a:t>
            </a:r>
            <a:r>
              <a:rPr lang="en-GB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en-GB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tl.col</a:t>
            </a:r>
            <a:r>
              <a:rPr lang="en-GB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="black", </a:t>
            </a:r>
            <a:r>
              <a:rPr lang="en-GB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tl.srt</a:t>
            </a:r>
            <a:r>
              <a:rPr lang="en-GB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=45, </a:t>
            </a:r>
            <a:r>
              <a:rPr lang="en-GB" sz="1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diag</a:t>
            </a:r>
            <a:r>
              <a:rPr lang="en-GB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en-GB" sz="1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endParaRPr lang="en-GB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Picture 2"/>
          <p:cNvPicPr/>
          <p:nvPr/>
        </p:nvPicPr>
        <p:blipFill>
          <a:blip r:embed="rId2"/>
          <a:stretch/>
        </p:blipFill>
        <p:spPr>
          <a:xfrm>
            <a:off x="5796135" y="3356992"/>
            <a:ext cx="3340913" cy="3501008"/>
          </a:xfrm>
          <a:prstGeom prst="rect">
            <a:avLst/>
          </a:prstGeom>
          <a:ln>
            <a:noFill/>
          </a:ln>
        </p:spPr>
      </p:pic>
      <p:pic>
        <p:nvPicPr>
          <p:cNvPr id="135" name="Picture 3"/>
          <p:cNvPicPr/>
          <p:nvPr/>
        </p:nvPicPr>
        <p:blipFill>
          <a:blip r:embed="rId3"/>
          <a:stretch/>
        </p:blipFill>
        <p:spPr>
          <a:xfrm>
            <a:off x="5796136" y="396686"/>
            <a:ext cx="3347166" cy="339235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828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Fit the full model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35960" y="1268640"/>
            <a:ext cx="8228520" cy="50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Suppose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that we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want to know which variables affect life expectancy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across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states in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USA…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Dependent/Response:  life expectancy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Independent/Predictor:  all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other variables in the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dataset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endParaRPr lang="en-GB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full model will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be: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model1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lm(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Life.Exp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~ Population + Income + Illiteracy + Murder +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HS.Grad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+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Frost + 	Area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+ Density,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data=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summary(model1)</a:t>
            </a:r>
          </a:p>
          <a:p>
            <a:pPr marL="1080">
              <a:lnSpc>
                <a:spcPct val="100000"/>
              </a:lnSpc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83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Quick scan of model:</a:t>
            </a:r>
          </a:p>
          <a:p>
            <a:pPr marL="744030" lvl="1" indent="-285750"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Population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and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murder rate are</a:t>
            </a:r>
          </a:p>
          <a:p>
            <a:pPr marL="458280" lvl="1"/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significant</a:t>
            </a:r>
          </a:p>
          <a:p>
            <a:pPr marL="744030" lvl="1" indent="-285750"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seems that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don’t need all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 the</a:t>
            </a:r>
          </a:p>
          <a:p>
            <a:pPr marL="1080">
              <a:lnSpc>
                <a:spcPct val="100000"/>
              </a:lnSpc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independent variables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i.e., the</a:t>
            </a:r>
          </a:p>
          <a:p>
            <a:pPr marL="1080">
              <a:lnSpc>
                <a:spcPct val="100000"/>
              </a:lnSpc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 has too much information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100000"/>
              </a:lnSpc>
            </a:pPr>
            <a:endParaRPr lang="en-GB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683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How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to select the better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model?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83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trike="noStrike" spc="-1" dirty="0">
              <a:solidFill>
                <a:srgbClr val="CC33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683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There </a:t>
            </a:r>
            <a:r>
              <a:rPr lang="en-GB" sz="16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is no correct/wrong </a:t>
            </a:r>
            <a:r>
              <a:rPr lang="en-GB" sz="16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model!</a:t>
            </a:r>
          </a:p>
          <a:p>
            <a:pPr marL="1080">
              <a:lnSpc>
                <a:spcPct val="100000"/>
              </a:lnSpc>
              <a:buClr>
                <a:srgbClr val="CC3300"/>
              </a:buClr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Whether it’s </a:t>
            </a:r>
            <a:r>
              <a:rPr lang="en-GB" sz="16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meaningful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is important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9" name="Picture 2"/>
          <p:cNvPicPr/>
          <p:nvPr/>
        </p:nvPicPr>
        <p:blipFill>
          <a:blip r:embed="rId2"/>
          <a:stretch/>
        </p:blipFill>
        <p:spPr>
          <a:xfrm>
            <a:off x="4860032" y="3645024"/>
            <a:ext cx="4175248" cy="31175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828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selection (Approach 1)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360360" y="1080360"/>
            <a:ext cx="8424000" cy="56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Approach 1: </a:t>
            </a:r>
            <a:r>
              <a:rPr lang="en-GB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Select </a:t>
            </a:r>
            <a:r>
              <a:rPr lang="en-GB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manually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Start with the </a:t>
            </a:r>
            <a:r>
              <a:rPr lang="en-GB" sz="1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full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model and remove one at a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time (backward)…</a:t>
            </a:r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…or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start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with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</a:t>
            </a:r>
            <a:r>
              <a:rPr lang="en-GB" sz="14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minimal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 and add one at a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time (forward)</a:t>
            </a:r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With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large number of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independent variables, you can apply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Univariate 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nalysis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and only consider the significant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ones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Step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: 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Remove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‘Area’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(not significant in full model and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already used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to calculate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‘Density’)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	model2 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update(model1, .~.-Area) 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	</a:t>
            </a:r>
            <a:r>
              <a:rPr lang="en-GB" sz="11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anova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(model1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model2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	summary(model2)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Step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2: Remove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‘Illiteracy’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(not sig. in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model2)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	model3 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update(model2, .~.-Illiteracy) 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Step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3: Remove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‘Income’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(not sig. in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model3)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	model4 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update(model3, .~.-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Income)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Step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4: Remove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‘Density’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(not sig. in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model4)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	model5 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update(model4, .~.-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Density)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Step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5: Remove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‘Population’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(not sig. in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model5)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	model6 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update(model5, .~.-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Population)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Final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 is </a:t>
            </a: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Life.Exp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~ Murder + </a:t>
            </a: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HS.Grad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+ Frost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with all significant independent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variables, i.e., 	murder rate, high school graduation, and cold weather are significant predictors of life 	expectancy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828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selection (Approach 2)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251520" y="1232280"/>
            <a:ext cx="8435280" cy="539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Approach 2: </a:t>
            </a:r>
            <a:r>
              <a:rPr lang="en-GB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Stepwise </a:t>
            </a:r>
            <a:r>
              <a:rPr lang="en-GB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selection  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 can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do the work for you in one go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!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First, insure that we have the package for the </a:t>
            </a:r>
            <a:r>
              <a:rPr lang="en-GB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stepAIC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function loaded:</a:t>
            </a:r>
            <a:endParaRPr lang="en-GB" sz="1600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library(MASS)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Backward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selection - Starting from </a:t>
            </a:r>
            <a:r>
              <a:rPr lang="en-GB" sz="1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model, and delete one independent variable at a 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step(model1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direction="backward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stepAIC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(model1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direction="backward")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Forward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selection - Starting from the </a:t>
            </a:r>
            <a:r>
              <a:rPr lang="en-GB" sz="1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minimal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model, and add one variable at a 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model.min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= lm(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Life.Exp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~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HS.Grad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data=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stepAIC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model.min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scope=list(upper= ~ Population + Income + Illiteracy + Murder + Frost + 	Area + Density + 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HS.Grad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 direction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="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forward")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100000"/>
              </a:lnSpc>
            </a:pPr>
            <a:r>
              <a:rPr lang="en-GB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*NB - </a:t>
            </a:r>
            <a:r>
              <a:rPr lang="en-GB" sz="14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</a:t>
            </a:r>
            <a:r>
              <a:rPr lang="en-GB" sz="1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maximal model </a:t>
            </a:r>
            <a:r>
              <a:rPr lang="en-GB" sz="14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still needs </a:t>
            </a:r>
            <a:r>
              <a:rPr lang="en-GB" sz="1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to be </a:t>
            </a:r>
            <a:r>
              <a:rPr lang="en-GB" sz="14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defined using the ‘scope’ parameter</a:t>
            </a:r>
            <a:endParaRPr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Both of the selections reaches the same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Life.Exp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~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HS.Grad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+ Murder + Frost +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Population</a:t>
            </a:r>
          </a:p>
          <a:p>
            <a:pPr marL="1080">
              <a:lnSpc>
                <a:spcPct val="10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Important to note that some stepwise-selected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variables may not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actually be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significant, e.g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 Population </a:t>
            </a:r>
            <a:r>
              <a:rPr lang="en-GB" sz="16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 value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=0.052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828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interpretation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ustomShape 2"/>
              <p:cNvSpPr/>
              <p:nvPr/>
            </p:nvSpPr>
            <p:spPr>
              <a:xfrm>
                <a:off x="132120" y="1224000"/>
                <a:ext cx="8291160" cy="5359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Let’s have a look at the final model!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	</a:t>
                </a:r>
                <a:r>
                  <a:rPr lang="en-GB" sz="120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model.final</a:t>
                </a:r>
                <a:r>
                  <a:rPr lang="en-GB" sz="12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 = lm(</a:t>
                </a:r>
                <a:r>
                  <a:rPr lang="en-GB" sz="120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Life.Exp</a:t>
                </a:r>
                <a:r>
                  <a:rPr lang="en-GB" sz="12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 </a:t>
                </a:r>
                <a:r>
                  <a:rPr lang="en-GB" sz="12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~ </a:t>
                </a:r>
                <a:r>
                  <a:rPr lang="en-GB" sz="1200" strike="noStrike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HS.Grad</a:t>
                </a:r>
                <a:r>
                  <a:rPr lang="en-GB" sz="12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 + Murder + Frost + </a:t>
                </a:r>
                <a:r>
                  <a:rPr lang="en-GB" sz="12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Population, data=</a:t>
                </a:r>
                <a:r>
                  <a:rPr lang="en-GB" sz="120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st</a:t>
                </a:r>
                <a:r>
                  <a:rPr lang="en-GB" sz="12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)</a:t>
                </a:r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12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	summary(</a:t>
                </a:r>
                <a:r>
                  <a:rPr lang="en-GB" sz="120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model.final</a:t>
                </a:r>
                <a:r>
                  <a:rPr lang="en-GB" sz="12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Based </a:t>
                </a:r>
                <a:r>
                  <a:rPr lang="en-GB" sz="1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on the results, you can tell that high-school </a:t>
                </a: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graduation </a:t>
                </a:r>
                <a:r>
                  <a:rPr lang="en-GB" sz="1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and population had positive correlation with </a:t>
                </a: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life expectancy</a:t>
                </a:r>
                <a:r>
                  <a:rPr lang="en-GB" sz="1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, </a:t>
                </a: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whilst murder </a:t>
                </a:r>
                <a:r>
                  <a:rPr lang="en-GB" sz="1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rate and </a:t>
                </a: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temperature/weather had negative correlation.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GB" sz="140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GB" sz="1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Output explained: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Estimate </a:t>
                </a: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The ‘Estimate’ column is the estimated slope, i.e., an estimate of the rate of change per unit (sample)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</a:rPr>
                  <a:t>Standard error </a:t>
                </a:r>
                <a:r>
                  <a:rPr lang="en-GB" sz="1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The standard error of the estimate/slope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 value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b="0" i="0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/>
                        <a:sym typeface="Wingdings" panose="05000000000000000000" pitchFamily="2" charset="2"/>
                      </a:rPr>
                      <m:t>t</m:t>
                    </m:r>
                    <m:r>
                      <a:rPr lang="en-GB" sz="1400" b="0" i="0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GB" sz="1400" b="0" i="0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/>
                        <a:sym typeface="Wingdings" panose="05000000000000000000" pitchFamily="2" charset="2"/>
                      </a:rPr>
                      <m:t>value</m:t>
                    </m:r>
                    <m:r>
                      <a:rPr lang="en-GB" sz="140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GB" sz="140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GB" sz="1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/>
                            <a:sym typeface="Wingdings" panose="05000000000000000000" pitchFamily="2" charset="2"/>
                          </a:rPr>
                          <m:t>𝐸𝑠𝑡𝑖𝑚𝑎𝑡𝑒</m:t>
                        </m:r>
                      </m:num>
                      <m:den>
                        <m:r>
                          <a:rPr lang="en-GB" sz="1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/>
                            <a:sym typeface="Wingdings" panose="05000000000000000000" pitchFamily="2" charset="2"/>
                          </a:rPr>
                          <m:t>𝑆𝑡𝑎𝑛𝑑𝑎𝑟𝑑</m:t>
                        </m:r>
                        <m:r>
                          <a:rPr lang="en-GB" sz="1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GB" sz="1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/>
                            <a:sym typeface="Wingdings" panose="05000000000000000000" pitchFamily="2" charset="2"/>
                          </a:rPr>
                          <m:t>𝑒𝑟𝑟𝑜𝑟</m:t>
                        </m:r>
                      </m:den>
                    </m:f>
                  </m:oMath>
                </a14:m>
                <a:endParaRPr lang="en-GB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Pr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(&gt;|t|) 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The </a:t>
                </a:r>
                <a:r>
                  <a:rPr lang="en-GB" sz="1400" i="1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value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GB" sz="140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How </a:t>
                </a:r>
                <a:r>
                  <a:rPr lang="en-GB" sz="1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to derive the 95% </a:t>
                </a: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confidence intervals </a:t>
                </a:r>
                <a:r>
                  <a:rPr lang="en-GB" sz="1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for the ‘Estimate</a:t>
                </a: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’?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12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	</a:t>
                </a:r>
                <a:r>
                  <a:rPr lang="en-GB" sz="120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confint</a:t>
                </a:r>
                <a:r>
                  <a:rPr lang="en-GB" sz="12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(</a:t>
                </a:r>
                <a:r>
                  <a:rPr lang="en-GB" sz="120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model.final</a:t>
                </a:r>
                <a:r>
                  <a:rPr lang="en-GB" sz="12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)</a:t>
                </a:r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sz="140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Check </a:t>
                </a:r>
                <a:r>
                  <a:rPr lang="en-GB" sz="1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the model performance and </a:t>
                </a: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assumptions?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14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	</a:t>
                </a:r>
                <a:r>
                  <a:rPr lang="en-GB" sz="12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par(</a:t>
                </a:r>
                <a:r>
                  <a:rPr lang="en-GB" sz="120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mfrow</a:t>
                </a:r>
                <a:r>
                  <a:rPr lang="en-GB" sz="12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=c(2,2))</a:t>
                </a:r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12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	plot(</a:t>
                </a:r>
                <a:r>
                  <a:rPr lang="en-GB" sz="120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model.final</a:t>
                </a:r>
                <a:r>
                  <a:rPr lang="en-GB" sz="12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)</a:t>
                </a:r>
                <a:endParaRPr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0" y="1224000"/>
                <a:ext cx="8291160" cy="5359320"/>
              </a:xfrm>
              <a:prstGeom prst="rect">
                <a:avLst/>
              </a:prstGeom>
              <a:blipFill rotWithShape="1">
                <a:blip r:embed="rId2"/>
                <a:stretch>
                  <a:fillRect l="-147" t="-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6" name="Picture 2"/>
          <p:cNvPicPr/>
          <p:nvPr/>
        </p:nvPicPr>
        <p:blipFill>
          <a:blip r:embed="rId3"/>
          <a:stretch/>
        </p:blipFill>
        <p:spPr>
          <a:xfrm>
            <a:off x="5508104" y="4157245"/>
            <a:ext cx="3635896" cy="26796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828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</a:t>
            </a:r>
            <a:r>
              <a:rPr lang="en-GB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interpretation:  cross validation</a:t>
            </a:r>
            <a:endParaRPr dirty="0"/>
          </a:p>
        </p:txBody>
      </p:sp>
      <p:sp>
        <p:nvSpPr>
          <p:cNvPr id="148" name="CustomShape 2"/>
          <p:cNvSpPr/>
          <p:nvPr/>
        </p:nvSpPr>
        <p:spPr>
          <a:xfrm>
            <a:off x="251520" y="1090440"/>
            <a:ext cx="8640960" cy="5650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Make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‘prediction’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on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dataset, i.e., test how well we can generalise our model to a larger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This is called cross validation</a:t>
            </a: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 fitted and predicted values (of life expectancy) from the model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fitted(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model.final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predict(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model.final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They look they same! – if our model is a good linear fit to the data, then the fitted and predicted values will be equal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Double check by adding more decimal places (to output) and then subtracting predicted from fitted values</a:t>
            </a:r>
          </a:p>
          <a:p>
            <a:pPr>
              <a:lnSpc>
                <a:spcPct val="100000"/>
              </a:lnSpc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options(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scipen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=999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fitted(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model.final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) -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predict(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model.final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 a perfect linear fit! …but this is expected - the model still looks good</a:t>
            </a:r>
          </a:p>
          <a:p>
            <a:pPr>
              <a:lnSpc>
                <a:spcPct val="100000"/>
              </a:lnSpc>
            </a:pPr>
            <a:endParaRPr lang="en-GB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Make a prediction (of life expectancy) by supplying new values to the data: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predict(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model.final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list(Murder=10.5, 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HS.Grad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=48, Frost=100, Population=8000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))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Examine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predicted life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expectancy and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original life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expectancy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st$LifeExp.pred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= predict(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model.final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library(ggplot2)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p1 = 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(x=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Life.Exp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y=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LifeExp.pred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)) +</a:t>
            </a: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geom_point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() +</a:t>
            </a: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geom_smooth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(method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lm',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y~x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plot(p1)</a:t>
            </a:r>
            <a:endParaRPr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68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457200"/>
            <a:ext cx="8228520" cy="13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468360" y="2205000"/>
            <a:ext cx="822852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GB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linear regression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/>
          <p:cNvPicPr/>
          <p:nvPr/>
        </p:nvPicPr>
        <p:blipFill>
          <a:blip r:embed="rId2"/>
          <a:stretch/>
        </p:blipFill>
        <p:spPr>
          <a:xfrm>
            <a:off x="1547664" y="1089360"/>
            <a:ext cx="5976664" cy="419943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45828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</a:t>
            </a:r>
            <a:r>
              <a:rPr lang="en-GB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interpretation:  cross validation</a:t>
            </a:r>
            <a:endParaRPr dirty="0"/>
          </a:p>
        </p:txBody>
      </p:sp>
      <p:sp>
        <p:nvSpPr>
          <p:cNvPr id="148" name="CustomShape 2"/>
          <p:cNvSpPr/>
          <p:nvPr/>
        </p:nvSpPr>
        <p:spPr>
          <a:xfrm>
            <a:off x="458280" y="4941168"/>
            <a:ext cx="8228520" cy="17877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Pretty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good fit to me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! - we have successfully modelled life 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expectancy using the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US data</a:t>
            </a:r>
          </a:p>
          <a:p>
            <a:pPr>
              <a:lnSpc>
                <a:spcPct val="100000"/>
              </a:lnSpc>
            </a:pPr>
            <a:endParaRPr lang="en-GB" sz="1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*NB – for this plot, you may need to install ggplot2</a:t>
            </a:r>
          </a:p>
          <a:p>
            <a:pPr>
              <a:lnSpc>
                <a:spcPct val="100000"/>
              </a:lnSpc>
            </a:pPr>
            <a:r>
              <a:rPr lang="en-GB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GB" sz="1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("https://bioconductor.org/</a:t>
            </a:r>
            <a:r>
              <a:rPr lang="en-GB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biocLite.R</a:t>
            </a:r>
            <a:r>
              <a:rPr lang="en-GB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>
              <a:lnSpc>
                <a:spcPct val="100000"/>
              </a:lnSpc>
            </a:pPr>
            <a:r>
              <a:rPr lang="en-GB" sz="14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biocLite</a:t>
            </a:r>
            <a:r>
              <a:rPr lang="en-GB" sz="14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(“ggplot2”); library(ggplot2)</a:t>
            </a:r>
            <a:endParaRPr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8280" y="249300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Logistic regression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9564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Brief introduction 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4000" y="1334548"/>
            <a:ext cx="8084520" cy="4987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Now consider a situation that X and Y are not linearly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correlated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w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hat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can we do?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generalised linear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 (GLM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 deals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with non-linear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relationships by transforming response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variables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using different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‘link’ functions</a:t>
            </a:r>
          </a:p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NB -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GLM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is not the same as </a:t>
            </a:r>
            <a:r>
              <a:rPr lang="en-GB" sz="1400" i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general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linear regression. 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Logistic regression is one type of GLM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that follows a binomial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distribution and link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ink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function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is normally ‘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logit’, but i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can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also be ‘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probit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’.  The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difference is small, but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results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logit are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easier to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interpret.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logit link function transforms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response 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variables (binary outcomes such as success/failure, control/disease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etc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.) so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that they are linearly correlated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with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X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Then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multiple linear regression can be applied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formula is: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lvl="3"/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or</a:t>
            </a:r>
          </a:p>
          <a:p>
            <a:pPr>
              <a:lnSpc>
                <a:spcPct val="100000"/>
              </a:lnSpc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	where ‘</a:t>
            </a:r>
            <a:r>
              <a:rPr lang="en-GB" sz="14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’ is the probability of the dependent variable equalling an event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39681"/>
            <a:ext cx="1874336" cy="27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22055"/>
            <a:ext cx="4900800" cy="45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4460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3: binary response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11640" y="1268640"/>
            <a:ext cx="8208000" cy="50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researcher is interested in how variables, such as GRE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(graduate record exam),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 (grade point average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and prestige of the undergraduate institution,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affect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admission into graduate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school.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response variable, admit/don't admit, is a binary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variable.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gre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are continuous variables.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Rank takes on the values 1 to 4 - rank 1 has the highest prestige and 4 the lowest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Examine the data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mydata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&lt;- read.csv("http://www.ats.ucla.edu/stat/data/binary.csv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head(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mydata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summary(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mydata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GB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Get the 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mean, standard deviation, and variance of the variables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sapply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mydata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mean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sapply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mydata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sd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sapply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mydata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var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looks like ‘rank’ should be a categorical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variable</a:t>
            </a: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mydata$rank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&lt;- factor(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mydata$rank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32720" y="38628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fitting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274320" y="1188000"/>
            <a:ext cx="8458920" cy="548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Now we can fit the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model!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mylogit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&lt;- 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glm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(admit ~ 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+ 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+ rank,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data=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mydata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family="binomial")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summary(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mylogit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Because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data is artificial, the results are very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pretty - all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significant!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This </a:t>
            </a:r>
            <a:r>
              <a:rPr lang="en-GB" sz="1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won’t normally be the 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case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when </a:t>
            </a:r>
            <a:r>
              <a:rPr lang="en-GB" sz="1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you apply 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 to your own data!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‘rank’, there are 3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coefficients - rank1 is the base (or reference) level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‘Estimate’ of the ‘Coefficients’ shows the average </a:t>
            </a:r>
            <a:r>
              <a:rPr lang="en-GB" sz="1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difference between 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reference (rank1) and each </a:t>
            </a:r>
            <a:r>
              <a:rPr lang="en-GB" sz="1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other rank 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(rank2 - rank4)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 example, if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and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are fixed,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rank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 causes a reduction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0.68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on average when compared to rank1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is the probability of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admission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Picture 2"/>
          <p:cNvPicPr/>
          <p:nvPr/>
        </p:nvPicPr>
        <p:blipFill>
          <a:blip r:embed="rId2"/>
          <a:stretch/>
        </p:blipFill>
        <p:spPr>
          <a:xfrm>
            <a:off x="4977612" y="1772816"/>
            <a:ext cx="3683628" cy="252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9564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interpretation 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575280" y="1055160"/>
            <a:ext cx="8352000" cy="5398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reduction/increase of Logit (</a:t>
            </a:r>
            <a:r>
              <a:rPr lang="en-GB" sz="1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 is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difficult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to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explain!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odds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ratio is much easier to understand, so let’s interpret the coefficients as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odds ratios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by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exponentials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cbind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(OR=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mylogit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confint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mylogit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)))</a:t>
            </a:r>
          </a:p>
          <a:p>
            <a:pPr>
              <a:lnSpc>
                <a:spcPct val="100000"/>
              </a:lnSpc>
            </a:pPr>
            <a:endParaRPr lang="en-GB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The ‘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cbind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’ (column bind) function combines vectors (or data-frames) - they need to have the same length (or number of rows, if data-frames)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pc="-1" dirty="0" smtClean="0"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What can we say about these?</a:t>
            </a:r>
            <a:endParaRPr lang="en-GB" sz="1400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 </a:t>
            </a:r>
            <a:r>
              <a:rPr lang="en-GB" sz="1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unit of </a:t>
            </a:r>
            <a:r>
              <a:rPr lang="en-GB" sz="1400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increase enhances the chance to admission by 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0.23%</a:t>
            </a:r>
          </a:p>
          <a:p>
            <a:pPr lvl="1"/>
            <a:r>
              <a:rPr lang="en-GB" sz="1400" i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*Odds ratio of 1.0023, which is 0.23% increase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 </a:t>
            </a:r>
            <a:r>
              <a:rPr lang="en-GB" sz="1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unit of </a:t>
            </a:r>
            <a:r>
              <a:rPr lang="en-GB" sz="1400" strike="noStrike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</a:t>
            </a:r>
            <a:r>
              <a:rPr lang="en-GB" sz="1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increase enhances the chance to admission 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by 124%</a:t>
            </a:r>
          </a:p>
          <a:p>
            <a:pPr lvl="1"/>
            <a:r>
              <a:rPr lang="en-GB" sz="1400" i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*Odds ratio of 2.24, which is 124% increase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Compared </a:t>
            </a:r>
            <a:r>
              <a:rPr lang="en-GB" sz="1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to 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rank1</a:t>
            </a:r>
            <a:r>
              <a:rPr lang="en-GB" sz="1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rank4 </a:t>
            </a:r>
            <a:r>
              <a:rPr lang="en-GB" sz="1400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reduces the chance to admission by 78.8</a:t>
            </a:r>
            <a:r>
              <a:rPr lang="en-GB" sz="14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%</a:t>
            </a:r>
          </a:p>
          <a:p>
            <a:pPr lvl="1"/>
            <a:r>
              <a:rPr lang="en-GB" sz="14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*Odds ratio decrease of 1 - 0.212 = 0.788, which is 78.8% decrease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How do I get one </a:t>
            </a:r>
            <a:r>
              <a:rPr lang="en-GB" sz="14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value for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categorical variables like ‘rank’?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source("http://bioconductor.org/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biocLite.R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") </a:t>
            </a:r>
            <a:endParaRPr lang="en-GB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biocLite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aod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; library(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aod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 marL="743040" indent="-284760"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wald.test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(b=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coef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mylogit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Sigma=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vcov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mylogit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Terms=4:6) #Terms are the coefficients, including the intercept)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Picture 2"/>
          <p:cNvPicPr/>
          <p:nvPr/>
        </p:nvPicPr>
        <p:blipFill>
          <a:blip r:embed="rId2"/>
          <a:stretch/>
        </p:blipFill>
        <p:spPr>
          <a:xfrm>
            <a:off x="2630340" y="2132856"/>
            <a:ext cx="3759120" cy="115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828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interpretation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8280" y="1090440"/>
            <a:ext cx="8361360" cy="51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Fixing </a:t>
            </a:r>
            <a:r>
              <a:rPr lang="en-GB" sz="16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and </a:t>
            </a:r>
            <a:r>
              <a:rPr lang="en-GB" sz="16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</a:t>
            </a:r>
            <a:r>
              <a:rPr lang="en-GB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; varying rank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If we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want to know how ‘rank’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affects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admission alone, then we need to fix </a:t>
            </a:r>
            <a:r>
              <a:rPr lang="en-GB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and </a:t>
            </a:r>
            <a:r>
              <a:rPr lang="en-GB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</a:t>
            </a: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Let’s create a new model of 4 people who have the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average </a:t>
            </a:r>
            <a:r>
              <a:rPr lang="en-GB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and </a:t>
            </a:r>
            <a:r>
              <a:rPr lang="en-GB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(from the original dataset) but with different ranks:</a:t>
            </a:r>
          </a:p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newdata1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&lt;- with(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mydata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data.frame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=mean(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 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=mean(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rank=factor(1:4)))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Now, using the original and new data, we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can use the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to predict the probability of admission for these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4 new people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newdata1$rankP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&lt;- predict(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mylogit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newdata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=newdata1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type="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response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Therefore, the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first person has the highest chance 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 being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admitted (52%)</a:t>
            </a:r>
          </a:p>
          <a:p>
            <a:pPr>
              <a:lnSpc>
                <a:spcPct val="100000"/>
              </a:lnSpc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</p:txBody>
      </p:sp>
      <p:pic>
        <p:nvPicPr>
          <p:cNvPr id="163" name="Picture 2"/>
          <p:cNvPicPr/>
          <p:nvPr/>
        </p:nvPicPr>
        <p:blipFill>
          <a:blip r:embed="rId2"/>
          <a:stretch/>
        </p:blipFill>
        <p:spPr>
          <a:xfrm>
            <a:off x="3491880" y="2636912"/>
            <a:ext cx="1796280" cy="792088"/>
          </a:xfrm>
          <a:prstGeom prst="rect">
            <a:avLst/>
          </a:prstGeom>
          <a:ln>
            <a:noFill/>
          </a:ln>
        </p:spPr>
      </p:pic>
      <p:pic>
        <p:nvPicPr>
          <p:cNvPr id="164" name="Picture 3"/>
          <p:cNvPicPr/>
          <p:nvPr/>
        </p:nvPicPr>
        <p:blipFill>
          <a:blip r:embed="rId3"/>
          <a:stretch/>
        </p:blipFill>
        <p:spPr>
          <a:xfrm>
            <a:off x="3170340" y="4653136"/>
            <a:ext cx="2804400" cy="86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828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interpretation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34960" y="1089720"/>
            <a:ext cx="8075160" cy="532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Fixing </a:t>
            </a:r>
            <a:r>
              <a:rPr lang="en-GB" sz="16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</a:t>
            </a:r>
            <a:r>
              <a:rPr lang="en-GB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; varying </a:t>
            </a:r>
            <a:r>
              <a:rPr lang="en-GB" sz="16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and rank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Let’s just fix the value of </a:t>
            </a:r>
            <a:r>
              <a:rPr lang="en-GB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but v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ary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values of </a:t>
            </a:r>
            <a:r>
              <a:rPr lang="en-GB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say from 200 to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800 - also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vary the rank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levels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newdata2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&lt;- with(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mydata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data.frame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=rep(seq(from=200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to=800, 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length.out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=100), 4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=mean(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gpa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rank=factor(rep(1:4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each=100))))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Now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predict the probabilities of admission to graduate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school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newdata3 &lt;- 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cbind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(newdata2, predict(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mylogit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newdata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=newdata2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type="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link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se=TRUE))</a:t>
            </a:r>
          </a:p>
          <a:p>
            <a:pPr marL="743040" indent="-284760">
              <a:lnSpc>
                <a:spcPct val="100000"/>
              </a:lnSpc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newdata3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&lt;- within(newdata3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</a:t>
            </a:r>
          </a:p>
          <a:p>
            <a:pPr marL="743040" indent="-284760">
              <a:lnSpc>
                <a:spcPct val="10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{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PredictedProb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&lt;- 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plogis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(fit)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LowerLimit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&lt;- 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plogis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(fit - (1.96 * 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se.fit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UpperLimit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&lt;- 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plogis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(fit + (1.96 * 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se.fit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})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41340" y="2325012"/>
            <a:ext cx="1989720" cy="1891848"/>
            <a:chOff x="3341340" y="2325012"/>
            <a:chExt cx="1989720" cy="1891848"/>
          </a:xfrm>
        </p:grpSpPr>
        <p:pic>
          <p:nvPicPr>
            <p:cNvPr id="168" name="Picture 2"/>
            <p:cNvPicPr/>
            <p:nvPr/>
          </p:nvPicPr>
          <p:blipFill>
            <a:blip r:embed="rId2"/>
            <a:stretch/>
          </p:blipFill>
          <p:spPr>
            <a:xfrm>
              <a:off x="3341340" y="2325012"/>
              <a:ext cx="1989720" cy="856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9" name="Picture 3"/>
            <p:cNvPicPr/>
            <p:nvPr/>
          </p:nvPicPr>
          <p:blipFill>
            <a:blip r:embed="rId3"/>
            <a:stretch/>
          </p:blipFill>
          <p:spPr>
            <a:xfrm>
              <a:off x="3341340" y="3513060"/>
              <a:ext cx="1989720" cy="703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1" name="CustomShape 4"/>
            <p:cNvSpPr/>
            <p:nvPr/>
          </p:nvSpPr>
          <p:spPr>
            <a:xfrm>
              <a:off x="4176360" y="3144780"/>
              <a:ext cx="319680" cy="36828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8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 </a:t>
              </a:r>
              <a:endParaRPr/>
            </a:p>
          </p:txBody>
        </p:sp>
      </p:grpSp>
      <p:sp>
        <p:nvSpPr>
          <p:cNvPr id="170" name="CustomShape 3"/>
          <p:cNvSpPr/>
          <p:nvPr/>
        </p:nvSpPr>
        <p:spPr>
          <a:xfrm>
            <a:off x="4184485" y="3181092"/>
            <a:ext cx="31968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4788024" y="3212976"/>
            <a:ext cx="4355976" cy="3645024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45828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interpretation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611640" y="1090440"/>
            <a:ext cx="8208000" cy="407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Let’s have a look at the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prediction, graphically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source("http://bioconductor.org/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biocLite.R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GB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biocLite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ggplot2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); library(ggplot2)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ggplot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(newdata3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aes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(x=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y=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PredictedProb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))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geom_ribbon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aes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ymin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LowerLimit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ymax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UpperLimit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fill=rank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alpha=0.2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geom_line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aes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(colour=rank))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What can we infer from the plot?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has a positive effect on the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admission,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regardless the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ranks</a:t>
            </a:r>
          </a:p>
          <a:p>
            <a:pPr lvl="1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rank1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has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higher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chance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</a:t>
            </a:r>
          </a:p>
          <a:p>
            <a:pPr lvl="1"/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admission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while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rank4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has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lowest</a:t>
            </a:r>
          </a:p>
          <a:p>
            <a:pPr lvl="1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Based on the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confidence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intervals,</a:t>
            </a:r>
          </a:p>
          <a:p>
            <a:pPr lvl="1"/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it’s clear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how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different the chance of</a:t>
            </a:r>
          </a:p>
          <a:p>
            <a:pPr lvl="1"/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admission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can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be across the rank and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r>
              <a:rPr lang="en-GB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gre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values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4"/>
          <p:cNvPicPr/>
          <p:nvPr/>
        </p:nvPicPr>
        <p:blipFill>
          <a:blip r:embed="rId2"/>
          <a:stretch/>
        </p:blipFill>
        <p:spPr>
          <a:xfrm>
            <a:off x="5658679" y="4424400"/>
            <a:ext cx="2309760" cy="243360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45828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4: rate/proportion response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8280" y="1107360"/>
            <a:ext cx="8228520" cy="511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This is another situation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 which you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can apply GLM with binomial distribution and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logit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link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function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Here, the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response is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proportional and the data is non-linear</a:t>
            </a:r>
          </a:p>
          <a:p>
            <a:pPr marL="1080">
              <a:lnSpc>
                <a:spcPct val="10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Example data is from MASS package in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library(MASS)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data(menarche)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head(menarche)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Twenty-five (25) groups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 girls were included,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with the measures being average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age, total number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 children,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and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number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who have reached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menarche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Have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look at the correlation between proportion of girls who had menarche and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plot(Menarche/Total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~ Age,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data=menarche)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Obviously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non-linear!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8" name="Picture 2"/>
          <p:cNvPicPr/>
          <p:nvPr/>
        </p:nvPicPr>
        <p:blipFill>
          <a:blip r:embed="rId3"/>
          <a:stretch/>
        </p:blipFill>
        <p:spPr>
          <a:xfrm>
            <a:off x="5004048" y="2276872"/>
            <a:ext cx="2075040" cy="116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45720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Brief introduction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323640" y="1268640"/>
            <a:ext cx="8228520" cy="53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Definition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ikipedia):</a:t>
            </a:r>
          </a:p>
          <a:p>
            <a:pPr>
              <a:lnSpc>
                <a:spcPct val="90000"/>
              </a:lnSpc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</a:t>
            </a:r>
            <a:r>
              <a:rPr lang="en-GB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simple linear regression is the least squares estimator of a linear </a:t>
            </a:r>
            <a:r>
              <a:rPr lang="en-GB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regression</a:t>
            </a:r>
            <a:r>
              <a:rPr lang="en-GB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 model with a single explanatory </a:t>
            </a:r>
            <a:r>
              <a:rPr lang="en-GB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variable</a:t>
            </a:r>
            <a:endParaRPr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Why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‘simple’?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One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dependent variable Y (also called response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variable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One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independent variable X (also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called </a:t>
            </a:r>
            <a:r>
              <a:rPr lang="en-GB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regressor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/ predictor / experimental variable)</a:t>
            </a:r>
          </a:p>
          <a:p>
            <a:pPr>
              <a:lnSpc>
                <a:spcPct val="90000"/>
              </a:lnSpc>
            </a:pP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Assumptions: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Y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and X has linear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relationship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Assumption 1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Each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point is independent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Assumption 2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Residuals </a:t>
            </a:r>
            <a:r>
              <a:rPr lang="en-GB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are normally distributed with mean 0 and a constant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variance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Assumption 3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280" lvl="1" indent="-342000">
              <a:lnSpc>
                <a:spcPct val="90000"/>
              </a:lnSpc>
              <a:buClr>
                <a:srgbClr val="3333CC"/>
              </a:buClr>
              <a:buFont typeface="Arial"/>
              <a:buChar char="•"/>
            </a:pPr>
            <a:endParaRPr lang="en-GB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458280" lvl="1">
              <a:lnSpc>
                <a:spcPct val="90000"/>
              </a:lnSpc>
              <a:buClr>
                <a:srgbClr val="3333CC"/>
              </a:buClr>
            </a:pPr>
            <a:r>
              <a:rPr lang="en-GB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*</a:t>
            </a:r>
            <a:r>
              <a:rPr lang="en-GB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NB - X </a:t>
            </a:r>
            <a:r>
              <a:rPr lang="en-GB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does not </a:t>
            </a:r>
            <a:r>
              <a:rPr lang="en-GB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have to be normally-distributed.  Due to assumption </a:t>
            </a:r>
            <a:r>
              <a:rPr lang="en-GB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1, the normal distribution of </a:t>
            </a:r>
            <a:r>
              <a:rPr lang="el-GR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ε</a:t>
            </a:r>
            <a:r>
              <a:rPr lang="en-GB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equals </a:t>
            </a:r>
            <a:r>
              <a:rPr lang="en-GB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</a:t>
            </a:r>
            <a:r>
              <a:rPr lang="en-GB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normal distribution of </a:t>
            </a:r>
            <a:r>
              <a:rPr lang="en-GB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Y</a:t>
            </a:r>
            <a:endParaRPr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567060" y="3439120"/>
            <a:ext cx="1741680" cy="396360"/>
          </a:xfrm>
          <a:prstGeom prst="rect">
            <a:avLst/>
          </a:prstGeom>
          <a:blipFill>
            <a:blip r:embed="rId2"/>
            <a:stretch>
              <a:fillRect l="-2358" t="-4084" b="-11232"/>
            </a:stretch>
          </a:blipFill>
          <a:ln w="28440">
            <a:solidFill>
              <a:schemeClr val="accent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828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fitting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58280" y="1196640"/>
            <a:ext cx="8433360" cy="52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Let’s fit the GLM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glm.out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glm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cbind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(Menarche, Total-Menarche) ~ Age, family=binomial(logit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 	data=menarche)</a:t>
            </a:r>
          </a:p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glm.out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3040" indent="-284760">
              <a:lnSpc>
                <a:spcPct val="10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response variable, here, assumes the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format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 two vectors:</a:t>
            </a:r>
          </a:p>
          <a:p>
            <a:pPr marL="801180" lvl="1" indent="-342900">
              <a:buFont typeface="+mj-lt"/>
              <a:buAutoNum type="arabicPeriod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Counts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 girls with menarche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(Menarche)</a:t>
            </a:r>
          </a:p>
          <a:p>
            <a:pPr marL="801180" lvl="1" indent="-342900">
              <a:buFont typeface="+mj-lt"/>
              <a:buAutoNum type="arabicPeriod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Counts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 girls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without (Total-Menarche)</a:t>
            </a:r>
          </a:p>
          <a:p>
            <a:pPr>
              <a:lnSpc>
                <a:spcPct val="10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As expected, group age is a significant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factor on menarche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rate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 increases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rate by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5 times (exponential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of 1.63 is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5.1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1" name="Picture 2"/>
          <p:cNvPicPr/>
          <p:nvPr/>
        </p:nvPicPr>
        <p:blipFill>
          <a:blip r:embed="rId2"/>
          <a:stretch/>
        </p:blipFill>
        <p:spPr>
          <a:xfrm>
            <a:off x="2033420" y="4078152"/>
            <a:ext cx="5283080" cy="277984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5652120" y="4221088"/>
            <a:ext cx="2798392" cy="2636912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458280" y="40464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fitness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458280" y="1240200"/>
            <a:ext cx="8126640" cy="453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How does this model fit the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data?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can plot the predicted line to see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this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comparison, let’s also fit the linear model to see why logistic model is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better for this data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lm.out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=lm(I(Menarche/Total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 ~ Age,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data=menarche)</a:t>
            </a:r>
          </a:p>
          <a:p>
            <a:pPr>
              <a:lnSpc>
                <a:spcPct val="100000"/>
              </a:lnSpc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plot(Menarche/Total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~ Age,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data=menarche)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lines(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menarche$Age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glm.out$fitted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type="l", col="red")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title(main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="Menarche Data with Fitted Lines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lines(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menarche$Age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lm.out$fitted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type="l", col="green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legend('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topleft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c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('Logistic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reg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.','Linear reg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.'),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col=c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('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red','green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'), 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lty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=1, 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bty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='n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')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Now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you know why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!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132000" y="2709000"/>
            <a:ext cx="259128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end!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457200"/>
            <a:ext cx="8228520" cy="5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1: Cats data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68360" y="1052640"/>
            <a:ext cx="8494920" cy="56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Enough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theory! - the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objective is to fit a straight line between X and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Y</a:t>
            </a:r>
          </a:p>
          <a:p>
            <a:pPr>
              <a:lnSpc>
                <a:spcPct val="9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Let’s look at an example dataset in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R, which records the gender and both the heart and body weight of 144 cats</a:t>
            </a:r>
          </a:p>
          <a:p>
            <a:pPr>
              <a:lnSpc>
                <a:spcPct val="90000"/>
              </a:lnSpc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library(MASS)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data(cats)</a:t>
            </a:r>
          </a:p>
          <a:p>
            <a:pPr>
              <a:lnSpc>
                <a:spcPct val="9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#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Look at the information of the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?cats</a:t>
            </a:r>
          </a:p>
          <a:p>
            <a:pPr>
              <a:lnSpc>
                <a:spcPct val="9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head(cats)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Body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weight is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X; heart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weight is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Why look at heart and body weight? - body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weight is easy to measure,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and by measuring the body weight we can guess (or predict/infer)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heart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weight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Underlying assumption:</a:t>
            </a:r>
          </a:p>
          <a:p>
            <a:pPr>
              <a:lnSpc>
                <a:spcPct val="90000"/>
              </a:lnSpc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larger body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weight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larger heart</a:t>
            </a:r>
          </a:p>
          <a:p>
            <a:pPr>
              <a:lnSpc>
                <a:spcPct val="90000"/>
              </a:lnSpc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i.e., assumption 1, body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and heart weights are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linearly correlated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/>
          <p:cNvPicPr/>
          <p:nvPr/>
        </p:nvPicPr>
        <p:blipFill>
          <a:blip r:embed="rId2"/>
          <a:stretch/>
        </p:blipFill>
        <p:spPr>
          <a:xfrm>
            <a:off x="5200614" y="3288442"/>
            <a:ext cx="3943386" cy="3570504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457200" y="45720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Pre-modelling examination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68360" y="1143000"/>
            <a:ext cx="8228520" cy="54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 can see that heart weight increases as body weight increases in the scatter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plot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with(cats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plot(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Bwt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Hwt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title(main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="Heart Weight (g) vs. Body Weight (kg)\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nof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Domestic Cats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Assumption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 is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reasonable!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So,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how strong is the correlation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between body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and heart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weights?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can answer this without fitting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regression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line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Use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Pearson’s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correlation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with(cats, 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cor.test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Bwt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Hwt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with(cats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cor.test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(~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Bwt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+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Hwt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90000"/>
              </a:lnSpc>
            </a:pP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Correlation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coefficient is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0.804 (</a:t>
            </a:r>
            <a:r>
              <a:rPr lang="en-GB" sz="16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value&lt;0.001) –</a:t>
            </a:r>
          </a:p>
          <a:p>
            <a:pPr>
              <a:lnSpc>
                <a:spcPct val="90000"/>
              </a:lnSpc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significantly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strong!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/>
          <p:cNvPicPr/>
          <p:nvPr/>
        </p:nvPicPr>
        <p:blipFill>
          <a:blip r:embed="rId2"/>
          <a:stretch/>
        </p:blipFill>
        <p:spPr>
          <a:xfrm>
            <a:off x="5364088" y="3429000"/>
            <a:ext cx="3779912" cy="3431726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457200" y="45720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fitting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68360" y="1143000"/>
            <a:ext cx="8228520" cy="538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Now let’s fit the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line!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lm.out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lm(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Hwt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~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Bwt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data=cats)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summary(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lm.out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# 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shows an ANOVA 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anova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lm.out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fitted model can be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summarised in words as: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 unit increase in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body weight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(kilograms) will increase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heart weight by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4.0341 units (grams)</a:t>
            </a:r>
          </a:p>
          <a:p>
            <a:pPr lvl="1">
              <a:lnSpc>
                <a:spcPct val="90000"/>
              </a:lnSpc>
            </a:pPr>
            <a:r>
              <a:rPr lang="en-GB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*inferred from the ‘Estimate</a:t>
            </a:r>
            <a:r>
              <a:rPr lang="en-GB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’, explained </a:t>
            </a:r>
            <a:r>
              <a:rPr lang="en-GB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later on slide #18</a:t>
            </a:r>
            <a:endParaRPr lang="en-GB" sz="160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Adjusted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R-squared 0.644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indicates</a:t>
            </a:r>
          </a:p>
          <a:p>
            <a:pPr lvl="1">
              <a:lnSpc>
                <a:spcPct val="90000"/>
              </a:lnSpc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adequate </a:t>
            </a:r>
            <a:r>
              <a:rPr lang="en-GB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fitting by the </a:t>
            </a: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90000"/>
              </a:lnSpc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9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plot(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Hwt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~ </a:t>
            </a:r>
            <a:r>
              <a:rPr lang="en-GB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Bwt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data=cats, main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="Kitty Cat Plot")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90000"/>
              </a:lnSpc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abline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lm.out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col="red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/>
          <p:cNvPicPr/>
          <p:nvPr/>
        </p:nvPicPr>
        <p:blipFill>
          <a:blip r:embed="rId2"/>
          <a:stretch/>
        </p:blipFill>
        <p:spPr>
          <a:xfrm>
            <a:off x="4212000" y="1263600"/>
            <a:ext cx="4934880" cy="539532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457200" y="45720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diagnosis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251640" y="1052736"/>
            <a:ext cx="4032328" cy="54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Is the straight line a good fit?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9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#Create a plotting structure of 2 rows X 2 columns</a:t>
            </a:r>
          </a:p>
          <a:p>
            <a:pPr marL="457200">
              <a:lnSpc>
                <a:spcPct val="9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par(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mfrow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=c(2,2))</a:t>
            </a:r>
          </a:p>
          <a:p>
            <a:pPr marL="457200">
              <a:lnSpc>
                <a:spcPct val="90000"/>
              </a:lnSpc>
            </a:pPr>
            <a:endParaRPr lang="en-GB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457200">
              <a:lnSpc>
                <a:spcPct val="90000"/>
              </a:lnSpc>
            </a:pP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#Plot the graphs</a:t>
            </a:r>
            <a:endParaRPr lang="en-GB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457200">
              <a:lnSpc>
                <a:spcPct val="9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plot(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lm.out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3080" indent="-342000">
              <a:lnSpc>
                <a:spcPct val="90000"/>
              </a:lnSpc>
              <a:buClr>
                <a:srgbClr val="3333CC"/>
              </a:buClr>
              <a:buFont typeface="Arial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top-left/bottom-left plots are standard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residual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plots,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showing 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esiduals Vs Fitted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values.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Points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that tend towards being outliers are labelled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</a:t>
            </a:r>
          </a:p>
          <a:p>
            <a:pPr marL="343080" indent="-342000">
              <a:lnSpc>
                <a:spcPct val="90000"/>
              </a:lnSpc>
              <a:buClr>
                <a:srgbClr val="3333CC"/>
              </a:buClr>
              <a:buFont typeface="Arial"/>
              <a:buChar char="•"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000">
              <a:lnSpc>
                <a:spcPct val="90000"/>
              </a:lnSpc>
              <a:buClr>
                <a:srgbClr val="3333CC"/>
              </a:buClr>
              <a:buFont typeface="Arial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top-right plot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is a normal quantile plot of the residuals.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We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like to see our residuals normally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distributed, i.e., mostly aligning with the dotted straight line.</a:t>
            </a:r>
          </a:p>
          <a:p>
            <a:pPr marL="343080" indent="-342000">
              <a:lnSpc>
                <a:spcPct val="90000"/>
              </a:lnSpc>
              <a:buClr>
                <a:srgbClr val="3333CC"/>
              </a:buClr>
              <a:buFont typeface="Arial"/>
              <a:buChar char="•"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000">
              <a:lnSpc>
                <a:spcPct val="90000"/>
              </a:lnSpc>
              <a:buClr>
                <a:srgbClr val="3333CC"/>
              </a:buClr>
              <a:buFont typeface="Arial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bottom-right plot shows Residuals 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V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Leverage (evidenced also by Cook’s Distance).  Labelled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points on this plot represent cases we may want to investigate as possibly having undue influence on the regression relationship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</a:t>
            </a:r>
          </a:p>
          <a:p>
            <a:pPr marL="343080" indent="-342000">
              <a:lnSpc>
                <a:spcPct val="90000"/>
              </a:lnSpc>
              <a:buClr>
                <a:srgbClr val="3333CC"/>
              </a:buClr>
              <a:buFont typeface="Arial"/>
              <a:buChar char="•"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Outlier </a:t>
            </a:r>
            <a:r>
              <a:rPr lang="en-GB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Case 144: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This cat had the largest body weight and the largest heart weight in the data set.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9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cats[144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,]</a:t>
            </a:r>
          </a:p>
          <a:p>
            <a:pPr marL="457200">
              <a:lnSpc>
                <a:spcPct val="90000"/>
              </a:lnSpc>
            </a:pP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lm.out$fitted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[144]</a:t>
            </a:r>
          </a:p>
          <a:p>
            <a:pPr marL="457200">
              <a:lnSpc>
                <a:spcPct val="90000"/>
              </a:lnSpc>
            </a:pP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lm.out$residuals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[144]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/>
          <p:cNvPicPr/>
          <p:nvPr/>
        </p:nvPicPr>
        <p:blipFill>
          <a:blip r:embed="rId2"/>
          <a:stretch/>
        </p:blipFill>
        <p:spPr>
          <a:xfrm>
            <a:off x="5220072" y="1844824"/>
            <a:ext cx="3923928" cy="3442624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57200" y="45720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Outliers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323528" y="1116669"/>
            <a:ext cx="4896544" cy="54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Examine the possible outliers by looking at the leverage and influence of the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points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everage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 is a measure of how far away one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observation is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from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others (bottom-right plot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on the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previous slide)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Influence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can be tested by Cook’s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distance</a:t>
            </a: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plot(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cooks.distance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lm.out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))</a:t>
            </a: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#list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cats with high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influence</a:t>
            </a: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#Cook’s Distance cut-off, here, </a:t>
            </a:r>
            <a:r>
              <a:rPr lang="en-GB" sz="1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is 4/144=0.0278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cats[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cooks.distance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</a:t>
            </a:r>
            <a:r>
              <a:rPr lang="en-GB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lm.out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)&gt;(4/144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),]</a:t>
            </a: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9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#Fit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straight line without cat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144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90000"/>
              </a:lnSpc>
            </a:pP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	lm.without144 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= lm(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Hwt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~ 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Bwt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subset=(</a:t>
            </a:r>
            <a:r>
              <a:rPr lang="en-GB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Hwt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&lt;20.5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), 	data=cats</a:t>
            </a: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000">
              <a:lnSpc>
                <a:spcPct val="90000"/>
              </a:lnSpc>
              <a:buClr>
                <a:srgbClr val="3333CC"/>
              </a:buClr>
              <a:buFont typeface="Arial"/>
              <a:buChar char="•"/>
            </a:pPr>
            <a:endParaRPr lang="en-GB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3080" indent="-342000">
              <a:lnSpc>
                <a:spcPct val="90000"/>
              </a:lnSpc>
              <a:buClr>
                <a:srgbClr val="3333CC"/>
              </a:buClr>
              <a:buFont typeface="Arial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</a:t>
            </a:r>
            <a:r>
              <a:rPr lang="en-GB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fitted line is </a:t>
            </a: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now: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plot(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Hwt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Bwt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subset=(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Hwt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&lt;20.5), data=cats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(lm.without144,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col="red")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000">
              <a:lnSpc>
                <a:spcPct val="90000"/>
              </a:lnSpc>
              <a:buClr>
                <a:srgbClr val="3333CC"/>
              </a:buClr>
              <a:buFont typeface="Arial"/>
              <a:buChar char="•"/>
            </a:pPr>
            <a:r>
              <a:rPr lang="en-GB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Adjusted R-squared is 0.635</a:t>
            </a: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summary(lm.without144)</a:t>
            </a: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457200"/>
            <a:ext cx="8228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comparison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468360" y="1143000"/>
            <a:ext cx="8217360" cy="54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6830" indent="-285750">
              <a:lnSpc>
                <a:spcPct val="9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Let’s compare several fittings</a:t>
            </a:r>
            <a:endParaRPr lang="en-GB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801180" lvl="1" indent="-342900">
              <a:lnSpc>
                <a:spcPct val="90000"/>
              </a:lnSpc>
              <a:buClr>
                <a:srgbClr val="3333CC"/>
              </a:buClr>
              <a:buFont typeface="+mj-lt"/>
              <a:buAutoNum type="arabicPeriod"/>
            </a:pPr>
            <a:r>
              <a:rPr lang="en-GB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Simpl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 linear with outlier</a:t>
            </a:r>
          </a:p>
          <a:p>
            <a:pPr marL="458280" lvl="1">
              <a:lnSpc>
                <a:spcPct val="90000"/>
              </a:lnSpc>
              <a:buClr>
                <a:srgbClr val="3333CC"/>
              </a:buClr>
            </a:pP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lm.out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= lm(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Hwt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Bwt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data=cats)</a:t>
            </a:r>
          </a:p>
          <a:p>
            <a:pPr marL="801180" lvl="1" indent="-342900">
              <a:lnSpc>
                <a:spcPct val="90000"/>
              </a:lnSpc>
              <a:buClr>
                <a:srgbClr val="3333CC"/>
              </a:buClr>
              <a:buFont typeface="+mj-lt"/>
              <a:buAutoNum type="arabicPeriod"/>
            </a:pPr>
            <a:endParaRPr lang="en-GB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1180" lvl="1" indent="-342900">
              <a:lnSpc>
                <a:spcPct val="90000"/>
              </a:lnSpc>
              <a:buClr>
                <a:srgbClr val="3333CC"/>
              </a:buClr>
              <a:buFont typeface="+mj-lt"/>
              <a:buAutoNum type="arabicPeriod" startAt="2"/>
            </a:pP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Simple linear without outlier</a:t>
            </a:r>
          </a:p>
          <a:p>
            <a:pPr marL="458280" lvl="1">
              <a:lnSpc>
                <a:spcPct val="90000"/>
              </a:lnSpc>
              <a:buClr>
                <a:srgbClr val="3333CC"/>
              </a:buClr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lm.without144 = lm(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Hwt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Bwt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subset=(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Hwt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&lt;20.5), data=cats)</a:t>
            </a:r>
          </a:p>
          <a:p>
            <a:pPr marL="458280" lvl="1">
              <a:lnSpc>
                <a:spcPct val="90000"/>
              </a:lnSpc>
              <a:buClr>
                <a:srgbClr val="3333CC"/>
              </a:buClr>
            </a:pPr>
            <a:endParaRPr lang="en-GB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1180" lvl="1" indent="-342900">
              <a:lnSpc>
                <a:spcPct val="90000"/>
              </a:lnSpc>
              <a:buClr>
                <a:srgbClr val="3333CC"/>
              </a:buClr>
              <a:buFont typeface="+mj-lt"/>
              <a:buAutoNum type="arabicPeriod" startAt="3"/>
            </a:pP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Robust linear regression (adjusted for outliers)</a:t>
            </a:r>
          </a:p>
          <a:p>
            <a:pPr marL="458280" lvl="1">
              <a:lnSpc>
                <a:spcPct val="90000"/>
              </a:lnSpc>
              <a:buClr>
                <a:srgbClr val="3333CC"/>
              </a:buClr>
            </a:pP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robustlm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rlm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Hwt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Bwt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data=cats)</a:t>
            </a:r>
          </a:p>
          <a:p>
            <a:pPr marL="801180" lvl="1" indent="-342900">
              <a:lnSpc>
                <a:spcPct val="90000"/>
              </a:lnSpc>
              <a:buClr>
                <a:srgbClr val="3333CC"/>
              </a:buClr>
              <a:buFont typeface="+mj-lt"/>
              <a:buAutoNum type="arabicPeriod" startAt="3"/>
            </a:pPr>
            <a:endParaRPr lang="en-GB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1180" lvl="1" indent="-342900">
              <a:lnSpc>
                <a:spcPct val="90000"/>
              </a:lnSpc>
              <a:buClr>
                <a:srgbClr val="3333CC"/>
              </a:buClr>
              <a:buFont typeface="+mj-lt"/>
              <a:buAutoNum type="arabicPeriod" startAt="3"/>
            </a:pP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LOWESS curve (non-linear fitting)</a:t>
            </a:r>
          </a:p>
          <a:p>
            <a:pPr marL="458280" lvl="1">
              <a:lnSpc>
                <a:spcPct val="90000"/>
              </a:lnSpc>
              <a:buClr>
                <a:srgbClr val="3333CC"/>
              </a:buClr>
            </a:pP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LOWESSline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lowess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cats$Hwt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cats$Bwt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6830" indent="-285750">
              <a:lnSpc>
                <a:spcPct val="9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this case, the differences are not obvious, but in some cases, outliers may mislead the model 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plot(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Hwt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GB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Bwt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data=cats, main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="Kitty Cat 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Plot", 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xlab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="Body weight", 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ylab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="Heart weight")</a:t>
            </a: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lm.out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col="red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(lm.without144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col="blue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robustlm,col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='green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lines(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LOWESSline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col="black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endParaRPr lang="en-GB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>
              <a:lnSpc>
                <a:spcPct val="90000"/>
              </a:lnSpc>
              <a:buClr>
                <a:srgbClr val="3333CC"/>
              </a:buClr>
            </a:pP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legend(2, 20, c("linear 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outlier", "linear </a:t>
            </a:r>
            <a:r>
              <a:rPr lang="en-GB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outlier", "Robust linear", "LOWESS 	curve"), 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lty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=1, col=c("red", "blue", "green", "black"), </a:t>
            </a:r>
            <a:r>
              <a:rPr lang="en-GB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bty</a:t>
            </a:r>
            <a:r>
              <a:rPr lang="en-GB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="n")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9123</TotalTime>
  <Words>1239</Words>
  <Application>Microsoft Office PowerPoint</Application>
  <PresentationFormat>On-screen Show (4:3)</PresentationFormat>
  <Paragraphs>537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I.T. Department</dc:creator>
  <cp:lastModifiedBy>Kevin Blighe</cp:lastModifiedBy>
  <cp:revision>387</cp:revision>
  <cp:lastPrinted>1601-01-01T00:00:00Z</cp:lastPrinted>
  <dcterms:created xsi:type="dcterms:W3CDTF">2013-09-28T17:38:18Z</dcterms:created>
  <dcterms:modified xsi:type="dcterms:W3CDTF">2016-02-16T12:15:30Z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  <property fmtid="{D5CDD505-2E9C-101B-9397-08002B2CF9AE}" pid="12" name="Version">
    <vt:i4>5</vt:i4>
  </property>
</Properties>
</file>