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93" r:id="rId3"/>
    <p:sldId id="289" r:id="rId4"/>
    <p:sldId id="285" r:id="rId5"/>
    <p:sldId id="286" r:id="rId6"/>
    <p:sldId id="287" r:id="rId7"/>
    <p:sldId id="288" r:id="rId8"/>
    <p:sldId id="290" r:id="rId9"/>
    <p:sldId id="291" r:id="rId10"/>
    <p:sldId id="292" r:id="rId11"/>
    <p:sldId id="294" r:id="rId12"/>
    <p:sldId id="296" r:id="rId13"/>
    <p:sldId id="297" r:id="rId14"/>
    <p:sldId id="298" r:id="rId15"/>
    <p:sldId id="299" r:id="rId16"/>
    <p:sldId id="300" r:id="rId17"/>
    <p:sldId id="301" r:id="rId18"/>
    <p:sldId id="302" r:id="rId19"/>
    <p:sldId id="303" r:id="rId20"/>
    <p:sldId id="295" r:id="rId21"/>
    <p:sldId id="265" r:id="rId22"/>
    <p:sldId id="277" r:id="rId23"/>
    <p:sldId id="278" r:id="rId24"/>
    <p:sldId id="279"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60"/>
  </p:normalViewPr>
  <p:slideViewPr>
    <p:cSldViewPr>
      <p:cViewPr varScale="1">
        <p:scale>
          <a:sx n="96" d="100"/>
          <a:sy n="96" d="100"/>
        </p:scale>
        <p:origin x="508"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6/19/2023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6/19/2023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6/19/2023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6/19/2023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6/19/2023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6/19/2023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6/19/2023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6/19/2023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s-ES"/>
              <a:t>Haga clic para modificar el estilo de título del patrón</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6/19/2023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s-ES"/>
              <a:t>Haga clic para modificar el estilo de título del patrón</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6/19/2023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68960"/>
            <a:ext cx="10058400" cy="1711037"/>
          </a:xfrm>
        </p:spPr>
        <p:txBody>
          <a:bodyPr>
            <a:normAutofit fontScale="90000"/>
          </a:bodyPr>
          <a:lstStyle/>
          <a:p>
            <a:pPr marL="0" marR="0" algn="ctr">
              <a:spcBef>
                <a:spcPts val="500"/>
              </a:spcBef>
              <a:spcAft>
                <a:spcPts val="0"/>
              </a:spcAft>
            </a:pPr>
            <a:r>
              <a:rPr lang="en-US" sz="3600" dirty="0">
                <a:effectLst/>
                <a:latin typeface="Times New Roman" panose="02020603050405020304" pitchFamily="18" charset="0"/>
                <a:ea typeface="Times New Roman" panose="02020603050405020304" pitchFamily="18" charset="0"/>
              </a:rPr>
              <a:t>LOGISTIC REGRESSION, REGULARIZED LOGISTIC REGRESSION, SVM AND DECISION TREE ALGORITHMS FOR MICROCHIPS QUALITY PREDICTION.</a:t>
            </a:r>
          </a:p>
        </p:txBody>
      </p:sp>
      <p:sp>
        <p:nvSpPr>
          <p:cNvPr id="3" name="Subtitle 2"/>
          <p:cNvSpPr>
            <a:spLocks noGrp="1"/>
          </p:cNvSpPr>
          <p:nvPr>
            <p:ph type="subTitle" idx="1"/>
          </p:nvPr>
        </p:nvSpPr>
        <p:spPr>
          <a:xfrm>
            <a:off x="3935760" y="4653136"/>
            <a:ext cx="10058400" cy="1711037"/>
          </a:xfrm>
        </p:spPr>
        <p:txBody>
          <a:bodyPr>
            <a:normAutofit/>
          </a:bodyPr>
          <a:lstStyle/>
          <a:p>
            <a:r>
              <a:rPr lang="en-150" sz="1800" dirty="0"/>
              <a:t>Course: </a:t>
            </a:r>
            <a:r>
              <a:rPr lang="en-150" sz="1800" dirty="0">
                <a:solidFill>
                  <a:schemeClr val="tx1"/>
                </a:solidFill>
              </a:rPr>
              <a:t>Machine Learning </a:t>
            </a:r>
            <a:endParaRPr lang="en-US" sz="1800" dirty="0">
              <a:solidFill>
                <a:schemeClr val="tx1"/>
              </a:solidFill>
            </a:endParaRPr>
          </a:p>
          <a:p>
            <a:r>
              <a:rPr lang="en-150" sz="1800" dirty="0"/>
              <a:t>Students: </a:t>
            </a:r>
            <a:r>
              <a:rPr lang="en-US" sz="1800" dirty="0">
                <a:solidFill>
                  <a:schemeClr val="tx1"/>
                </a:solidFill>
              </a:rPr>
              <a:t>Aynura Rustemova </a:t>
            </a:r>
          </a:p>
          <a:p>
            <a:r>
              <a:rPr lang="en-US" sz="1800" dirty="0">
                <a:solidFill>
                  <a:schemeClr val="tx1"/>
                </a:solidFill>
              </a:rPr>
              <a:t>          Steven Granizo </a:t>
            </a:r>
          </a:p>
          <a:p>
            <a:r>
              <a:rPr lang="en-US" sz="1800" dirty="0">
                <a:solidFill>
                  <a:schemeClr val="tx1"/>
                </a:solidFill>
              </a:rPr>
              <a:t>          Mario Arellano</a:t>
            </a:r>
            <a:endParaRPr lang="en-150" sz="1800" dirty="0">
              <a:solidFill>
                <a:schemeClr val="tx1"/>
              </a:solidFill>
            </a:endParaRPr>
          </a:p>
          <a:p>
            <a:r>
              <a:rPr lang="en-150" sz="1800" dirty="0"/>
              <a:t>Year: </a:t>
            </a:r>
            <a:r>
              <a:rPr lang="en-US" sz="1800" dirty="0"/>
              <a:t>      </a:t>
            </a:r>
            <a:r>
              <a:rPr lang="en-150" sz="1800" dirty="0">
                <a:solidFill>
                  <a:schemeClr val="tx1"/>
                </a:solidFill>
              </a:rPr>
              <a:t>2022-2023  </a:t>
            </a:r>
          </a:p>
          <a:p>
            <a:r>
              <a:rPr lang="en-US" dirty="0"/>
              <a:t> </a:t>
            </a:r>
          </a:p>
          <a:p>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2C0478-5D51-482B-B859-1CD2A494FACC}"/>
              </a:ext>
            </a:extLst>
          </p:cNvPr>
          <p:cNvSpPr>
            <a:spLocks noGrp="1"/>
          </p:cNvSpPr>
          <p:nvPr>
            <p:ph type="title"/>
          </p:nvPr>
        </p:nvSpPr>
        <p:spPr>
          <a:xfrm>
            <a:off x="983432" y="260648"/>
            <a:ext cx="10404648" cy="883568"/>
          </a:xfrm>
        </p:spPr>
        <p:txBody>
          <a:bodyPr>
            <a:normAutofit fontScale="90000"/>
          </a:bodyPr>
          <a:lstStyle/>
          <a:p>
            <a:r>
              <a:rPr lang="en-US" dirty="0"/>
              <a:t>Plotting the decision boundary and evaluating the regularized logistic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0B9E647-8DBA-437D-81AE-CC5C7E88F2E4}"/>
                  </a:ext>
                </a:extLst>
              </p:cNvPr>
              <p:cNvSpPr>
                <a:spLocks noGrp="1"/>
              </p:cNvSpPr>
              <p:nvPr>
                <p:ph idx="1"/>
              </p:nvPr>
            </p:nvSpPr>
            <p:spPr>
              <a:xfrm>
                <a:off x="623392" y="1412776"/>
                <a:ext cx="10873208" cy="4896544"/>
              </a:xfrm>
            </p:spPr>
            <p:txBody>
              <a:bodyPr/>
              <a:lstStyle/>
              <a:p>
                <a:r>
                  <a:rPr lang="en-US" dirty="0"/>
                  <a:t>After learning the parameter </a:t>
                </a:r>
                <a14:m>
                  <m:oMath xmlns:m="http://schemas.openxmlformats.org/officeDocument/2006/math">
                    <m:r>
                      <a:rPr lang="en-US" i="1">
                        <a:latin typeface="Cambria Math" panose="02040503050406030204" pitchFamily="18" charset="0"/>
                      </a:rPr>
                      <m:t>𝑤</m:t>
                    </m:r>
                    <m:r>
                      <a:rPr lang="en-US" b="0" i="0" smtClean="0">
                        <a:latin typeface="Cambria Math" panose="02040503050406030204" pitchFamily="18" charset="0"/>
                      </a:rPr>
                      <m:t>,</m:t>
                    </m:r>
                    <m:r>
                      <m:rPr>
                        <m:nor/>
                      </m:rPr>
                      <a:rPr lang="en-US"/>
                      <m:t>the</m:t>
                    </m:r>
                    <m:r>
                      <m:rPr>
                        <m:nor/>
                      </m:rPr>
                      <a:rPr lang="en-US"/>
                      <m:t> </m:t>
                    </m:r>
                    <m:r>
                      <m:rPr>
                        <m:nor/>
                      </m:rPr>
                      <a:rPr lang="en-US"/>
                      <m:t>next</m:t>
                    </m:r>
                    <m:r>
                      <m:rPr>
                        <m:nor/>
                      </m:rPr>
                      <a:rPr lang="en-US"/>
                      <m:t> </m:t>
                    </m:r>
                    <m:r>
                      <m:rPr>
                        <m:nor/>
                      </m:rPr>
                      <a:rPr lang="en-US"/>
                      <m:t>step</m:t>
                    </m:r>
                    <m:r>
                      <m:rPr>
                        <m:nor/>
                      </m:rPr>
                      <a:rPr lang="en-US"/>
                      <m:t> </m:t>
                    </m:r>
                    <m:r>
                      <m:rPr>
                        <m:nor/>
                      </m:rPr>
                      <a:rPr lang="en-US"/>
                      <m:t>is</m:t>
                    </m:r>
                    <m:r>
                      <m:rPr>
                        <m:nor/>
                      </m:rPr>
                      <a:rPr lang="en-US"/>
                      <m:t> </m:t>
                    </m:r>
                    <m:r>
                      <m:rPr>
                        <m:nor/>
                      </m:rPr>
                      <a:rPr lang="en-US"/>
                      <m:t>to</m:t>
                    </m:r>
                    <m:r>
                      <m:rPr>
                        <m:nor/>
                      </m:rPr>
                      <a:rPr lang="en-US"/>
                      <m:t> </m:t>
                    </m:r>
                    <m:r>
                      <m:rPr>
                        <m:nor/>
                      </m:rPr>
                      <a:rPr lang="en-US"/>
                      <m:t>plot</m:t>
                    </m:r>
                    <m:r>
                      <m:rPr>
                        <m:nor/>
                      </m:rPr>
                      <a:rPr lang="en-US"/>
                      <m:t> </m:t>
                    </m:r>
                    <m:r>
                      <m:rPr>
                        <m:nor/>
                      </m:rPr>
                      <a:rPr lang="en-US"/>
                      <m:t>a</m:t>
                    </m:r>
                    <m:r>
                      <m:rPr>
                        <m:nor/>
                      </m:rPr>
                      <a:rPr lang="en-US"/>
                      <m:t> </m:t>
                    </m:r>
                    <m:r>
                      <m:rPr>
                        <m:nor/>
                      </m:rPr>
                      <a:rPr lang="en-US"/>
                      <m:t>decision</m:t>
                    </m:r>
                    <m:r>
                      <m:rPr>
                        <m:nor/>
                      </m:rPr>
                      <a:rPr lang="en-US"/>
                      <m:t> </m:t>
                    </m:r>
                    <m:r>
                      <m:rPr>
                        <m:nor/>
                      </m:rPr>
                      <a:rPr lang="en-US"/>
                      <m:t>boundary</m:t>
                    </m:r>
                  </m:oMath>
                </a14:m>
                <a:r>
                  <a:rPr lang="en-US" dirty="0"/>
                  <a:t> Fig.3.</a:t>
                </a:r>
              </a:p>
              <a:p>
                <a:r>
                  <a:rPr lang="en-US" dirty="0"/>
                  <a:t>We use the previously defined function </a:t>
                </a:r>
                <a:r>
                  <a:rPr lang="en-US" dirty="0">
                    <a:solidFill>
                      <a:schemeClr val="accent1"/>
                    </a:solidFill>
                  </a:rPr>
                  <a:t>`predict` </a:t>
                </a:r>
                <a:r>
                  <a:rPr lang="en-US" dirty="0"/>
                  <a:t>to calculate the </a:t>
                </a:r>
                <a:r>
                  <a:rPr lang="en-US" dirty="0">
                    <a:solidFill>
                      <a:schemeClr val="accent1"/>
                    </a:solidFill>
                  </a:rPr>
                  <a:t>accuracy </a:t>
                </a:r>
                <a:r>
                  <a:rPr lang="en-US" dirty="0"/>
                  <a:t>of the regularized logistic regression model on the test set.</a:t>
                </a:r>
              </a:p>
              <a:p>
                <a:r>
                  <a:rPr lang="en-US" dirty="0"/>
                  <a:t>As a result we obtain train accuracy: 86.111111 which can be observed in Fig.4.</a:t>
                </a:r>
              </a:p>
              <a:p>
                <a:endParaRPr lang="en-US" dirty="0"/>
              </a:p>
              <a:p>
                <a:r>
                  <a:rPr lang="en-US" dirty="0"/>
                  <a:t>Fig.3.                                                                                         Fig.4.</a:t>
                </a:r>
                <a:br>
                  <a:rPr lang="en-US" dirty="0"/>
                </a:br>
                <a:r>
                  <a:rPr lang="en-US" dirty="0"/>
                  <a:t>decision                                                                                    </a:t>
                </a:r>
                <a:r>
                  <a:rPr lang="en-US" dirty="0" err="1"/>
                  <a:t>decision</a:t>
                </a:r>
                <a:br>
                  <a:rPr lang="en-US" dirty="0"/>
                </a:br>
                <a:r>
                  <a:rPr lang="en-US" dirty="0"/>
                  <a:t>boundary                                                                                 </a:t>
                </a:r>
                <a:r>
                  <a:rPr lang="en-US" dirty="0" err="1"/>
                  <a:t>boundary</a:t>
                </a:r>
                <a:br>
                  <a:rPr lang="en-US" dirty="0"/>
                </a:br>
                <a:r>
                  <a:rPr lang="en-US" dirty="0"/>
                  <a:t>for training                                                                              for training</a:t>
                </a:r>
                <a:br>
                  <a:rPr lang="en-US" dirty="0"/>
                </a:br>
                <a:r>
                  <a:rPr lang="en-US" dirty="0"/>
                  <a:t>set                                                                                              and test</a:t>
                </a:r>
                <a:br>
                  <a:rPr lang="en-US" dirty="0"/>
                </a:br>
                <a:r>
                  <a:rPr lang="en-US" dirty="0"/>
                  <a:t>                                                                                                    sets</a:t>
                </a:r>
              </a:p>
            </p:txBody>
          </p:sp>
        </mc:Choice>
        <mc:Fallback xmlns="">
          <p:sp>
            <p:nvSpPr>
              <p:cNvPr id="3" name="Объект 2">
                <a:extLst>
                  <a:ext uri="{FF2B5EF4-FFF2-40B4-BE49-F238E27FC236}">
                    <a16:creationId xmlns:a16="http://schemas.microsoft.com/office/drawing/2014/main" id="{10B9E647-8DBA-437D-81AE-CC5C7E88F2E4}"/>
                  </a:ext>
                </a:extLst>
              </p:cNvPr>
              <p:cNvSpPr>
                <a:spLocks noGrp="1" noRot="1" noChangeAspect="1" noMove="1" noResize="1" noEditPoints="1" noAdjustHandles="1" noChangeArrowheads="1" noChangeShapeType="1" noTextEdit="1"/>
              </p:cNvSpPr>
              <p:nvPr>
                <p:ph idx="1"/>
              </p:nvPr>
            </p:nvSpPr>
            <p:spPr>
              <a:xfrm>
                <a:off x="623392" y="1412776"/>
                <a:ext cx="10873208" cy="4896544"/>
              </a:xfrm>
              <a:blipFill>
                <a:blip r:embed="rId2"/>
                <a:stretch>
                  <a:fillRect l="-504" t="-1370"/>
                </a:stretch>
              </a:blipFill>
            </p:spPr>
            <p:txBody>
              <a:bodyPr/>
              <a:lstStyle/>
              <a:p>
                <a:r>
                  <a:rPr lang="en-US">
                    <a:noFill/>
                  </a:rPr>
                  <a:t> </a:t>
                </a:r>
              </a:p>
            </p:txBody>
          </p:sp>
        </mc:Fallback>
      </mc:AlternateContent>
      <p:pic>
        <p:nvPicPr>
          <p:cNvPr id="4" name="Рисунок 3">
            <a:extLst>
              <a:ext uri="{FF2B5EF4-FFF2-40B4-BE49-F238E27FC236}">
                <a16:creationId xmlns:a16="http://schemas.microsoft.com/office/drawing/2014/main" id="{2A214DF5-4523-43FE-98D6-47810C4A06F6}"/>
              </a:ext>
            </a:extLst>
          </p:cNvPr>
          <p:cNvPicPr>
            <a:picLocks noChangeAspect="1"/>
          </p:cNvPicPr>
          <p:nvPr/>
        </p:nvPicPr>
        <p:blipFill>
          <a:blip r:embed="rId3"/>
          <a:stretch>
            <a:fillRect/>
          </a:stretch>
        </p:blipFill>
        <p:spPr>
          <a:xfrm>
            <a:off x="2460015" y="3453138"/>
            <a:ext cx="3691204" cy="2706883"/>
          </a:xfrm>
          <a:prstGeom prst="rect">
            <a:avLst/>
          </a:prstGeom>
        </p:spPr>
      </p:pic>
      <p:pic>
        <p:nvPicPr>
          <p:cNvPr id="5" name="Рисунок 4">
            <a:extLst>
              <a:ext uri="{FF2B5EF4-FFF2-40B4-BE49-F238E27FC236}">
                <a16:creationId xmlns:a16="http://schemas.microsoft.com/office/drawing/2014/main" id="{3A9A15CD-5B6B-46B3-A57E-99AF628F2AC1}"/>
              </a:ext>
            </a:extLst>
          </p:cNvPr>
          <p:cNvPicPr>
            <a:picLocks noChangeAspect="1"/>
          </p:cNvPicPr>
          <p:nvPr/>
        </p:nvPicPr>
        <p:blipFill>
          <a:blip r:embed="rId4"/>
          <a:stretch>
            <a:fillRect/>
          </a:stretch>
        </p:blipFill>
        <p:spPr>
          <a:xfrm>
            <a:off x="7833372" y="3405050"/>
            <a:ext cx="3646258" cy="2706883"/>
          </a:xfrm>
          <a:prstGeom prst="rect">
            <a:avLst/>
          </a:prstGeom>
        </p:spPr>
      </p:pic>
    </p:spTree>
    <p:extLst>
      <p:ext uri="{BB962C8B-B14F-4D97-AF65-F5344CB8AC3E}">
        <p14:creationId xmlns:p14="http://schemas.microsoft.com/office/powerpoint/2010/main" val="242836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68960"/>
            <a:ext cx="10058400" cy="1711037"/>
          </a:xfrm>
        </p:spPr>
        <p:txBody>
          <a:bodyPr>
            <a:normAutofit/>
          </a:bodyPr>
          <a:lstStyle/>
          <a:p>
            <a:pPr marL="0" marR="0" algn="ctr">
              <a:spcBef>
                <a:spcPts val="500"/>
              </a:spcBef>
              <a:spcAft>
                <a:spcPts val="0"/>
              </a:spcAft>
            </a:pPr>
            <a:r>
              <a:rPr lang="en-US" sz="3600" dirty="0">
                <a:latin typeface="Times New Roman" panose="02020603050405020304" pitchFamily="18" charset="0"/>
                <a:ea typeface="Times New Roman" panose="02020603050405020304" pitchFamily="18" charset="0"/>
              </a:rPr>
              <a:t>SUPPORT VECTOR MACHINE (SVM)</a:t>
            </a:r>
            <a:endParaRPr lang="en-US"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600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2CA6-7EBF-4083-B13F-F3BDE6772AD4}"/>
              </a:ext>
            </a:extLst>
          </p:cNvPr>
          <p:cNvSpPr>
            <a:spLocks noGrp="1"/>
          </p:cNvSpPr>
          <p:nvPr>
            <p:ph type="title"/>
          </p:nvPr>
        </p:nvSpPr>
        <p:spPr>
          <a:xfrm>
            <a:off x="1668016" y="367420"/>
            <a:ext cx="9144000" cy="523528"/>
          </a:xfrm>
        </p:spPr>
        <p:txBody>
          <a:bodyPr>
            <a:noAutofit/>
          </a:bodyPr>
          <a:lstStyle/>
          <a:p>
            <a:r>
              <a:rPr lang="en-US" sz="3600" dirty="0">
                <a:solidFill>
                  <a:schemeClr val="accent1">
                    <a:lumMod val="50000"/>
                  </a:schemeClr>
                </a:solidFill>
              </a:rPr>
              <a:t>What is the Support Vector Machine?</a:t>
            </a:r>
            <a:endParaRPr lang="en-US" sz="2400" dirty="0"/>
          </a:p>
        </p:txBody>
      </p:sp>
      <p:sp>
        <p:nvSpPr>
          <p:cNvPr id="3" name="Объект 2">
            <a:extLst>
              <a:ext uri="{FF2B5EF4-FFF2-40B4-BE49-F238E27FC236}">
                <a16:creationId xmlns:a16="http://schemas.microsoft.com/office/drawing/2014/main" id="{92718D9D-7530-4188-B877-9D7BF1B0B215}"/>
              </a:ext>
            </a:extLst>
          </p:cNvPr>
          <p:cNvSpPr>
            <a:spLocks noGrp="1"/>
          </p:cNvSpPr>
          <p:nvPr>
            <p:ph idx="1"/>
          </p:nvPr>
        </p:nvSpPr>
        <p:spPr>
          <a:xfrm>
            <a:off x="407368" y="1052736"/>
            <a:ext cx="6048672" cy="5184576"/>
          </a:xfrm>
        </p:spPr>
        <p:txBody>
          <a:bodyPr>
            <a:normAutofit lnSpcReduction="10000"/>
          </a:bodyPr>
          <a:lstStyle/>
          <a:p>
            <a:pPr marL="0" marR="0" indent="0" algn="just">
              <a:spcBef>
                <a:spcPts val="0"/>
              </a:spcBef>
              <a:spcAft>
                <a:spcPts val="0"/>
              </a:spcAft>
              <a:buNone/>
              <a:tabLst>
                <a:tab pos="228600" algn="l"/>
                <a:tab pos="457200" algn="l"/>
              </a:tabLst>
            </a:pPr>
            <a:r>
              <a:rPr lang="en-US" sz="2000" dirty="0">
                <a:effectLst/>
                <a:ea typeface="Times New Roman" panose="02020603050405020304" pitchFamily="18" charset="0"/>
              </a:rPr>
              <a:t>Support Vector Machine </a:t>
            </a:r>
            <a:r>
              <a:rPr lang="en-US" sz="2000" dirty="0">
                <a:solidFill>
                  <a:schemeClr val="accent1">
                    <a:lumMod val="75000"/>
                  </a:schemeClr>
                </a:solidFill>
                <a:effectLst/>
                <a:ea typeface="Times New Roman" panose="02020603050405020304" pitchFamily="18" charset="0"/>
              </a:rPr>
              <a:t>is a linear model for classification and regression problems. </a:t>
            </a:r>
            <a:r>
              <a:rPr lang="en-US" sz="2000" dirty="0">
                <a:effectLst/>
                <a:ea typeface="Times New Roman" panose="02020603050405020304" pitchFamily="18" charset="0"/>
              </a:rPr>
              <a:t>It can solve linear and non-linear problems and work well for many practical problems. The idea of SVM is simple: </a:t>
            </a:r>
            <a:r>
              <a:rPr lang="en-US" sz="2000" dirty="0">
                <a:solidFill>
                  <a:schemeClr val="accent6">
                    <a:lumMod val="75000"/>
                  </a:schemeClr>
                </a:solidFill>
                <a:effectLst/>
                <a:ea typeface="Times New Roman" panose="02020603050405020304" pitchFamily="18" charset="0"/>
              </a:rPr>
              <a:t>The algorithm creates a line or a hyperplane which separates the data into classes.</a:t>
            </a:r>
          </a:p>
          <a:p>
            <a:pPr marL="0" marR="0" indent="0" algn="just">
              <a:spcBef>
                <a:spcPts val="0"/>
              </a:spcBef>
              <a:spcAft>
                <a:spcPts val="0"/>
              </a:spcAft>
              <a:tabLst>
                <a:tab pos="228600" algn="l"/>
                <a:tab pos="457200" algn="l"/>
              </a:tabLst>
            </a:pPr>
            <a:endParaRPr lang="en-US" sz="2000" dirty="0">
              <a:effectLst/>
              <a:ea typeface="Times New Roman" panose="02020603050405020304" pitchFamily="18" charset="0"/>
            </a:endParaRPr>
          </a:p>
          <a:p>
            <a:pPr marL="0" marR="0" indent="0" algn="just">
              <a:spcBef>
                <a:spcPts val="0"/>
              </a:spcBef>
              <a:spcAft>
                <a:spcPts val="0"/>
              </a:spcAft>
              <a:buNone/>
              <a:tabLst>
                <a:tab pos="228600" algn="l"/>
                <a:tab pos="457200" algn="l"/>
              </a:tabLst>
            </a:pPr>
            <a:r>
              <a:rPr lang="en-US" sz="2000" dirty="0">
                <a:effectLst/>
                <a:ea typeface="Times New Roman" panose="02020603050405020304" pitchFamily="18" charset="0"/>
              </a:rPr>
              <a:t>At first approximation what SVMs do is to find a separating line (or hyperplane) between data of two classes. SVM is an algorithm that takes the data as an input and outputs a line that separates those classes if possible.</a:t>
            </a:r>
          </a:p>
          <a:p>
            <a:pPr marL="0" marR="0" indent="0" algn="just">
              <a:spcBef>
                <a:spcPts val="0"/>
              </a:spcBef>
              <a:spcAft>
                <a:spcPts val="0"/>
              </a:spcAft>
              <a:tabLst>
                <a:tab pos="228600" algn="l"/>
                <a:tab pos="457200" algn="l"/>
              </a:tabLst>
            </a:pPr>
            <a:endParaRPr lang="en-US" sz="2000" dirty="0">
              <a:ea typeface="Times New Roman" panose="02020603050405020304" pitchFamily="18" charset="0"/>
            </a:endParaRPr>
          </a:p>
          <a:p>
            <a:pPr marL="0" indent="0" algn="just">
              <a:spcBef>
                <a:spcPts val="0"/>
              </a:spcBef>
              <a:buNone/>
              <a:tabLst>
                <a:tab pos="228600" algn="l"/>
                <a:tab pos="457200" algn="l"/>
              </a:tabLst>
            </a:pPr>
            <a:r>
              <a:rPr lang="en-US" sz="2000" dirty="0">
                <a:effectLst/>
                <a:ea typeface="Times New Roman" panose="02020603050405020304" pitchFamily="18" charset="0"/>
              </a:rPr>
              <a:t>According to the SVM algorithm we find the points closest to the line from both the classes</a:t>
            </a:r>
            <a:r>
              <a:rPr lang="en-US" sz="2000" dirty="0">
                <a:solidFill>
                  <a:schemeClr val="accent1">
                    <a:lumMod val="75000"/>
                  </a:schemeClr>
                </a:solidFill>
                <a:effectLst/>
                <a:ea typeface="Times New Roman" panose="02020603050405020304" pitchFamily="18" charset="0"/>
              </a:rPr>
              <a:t>. These points are called support vectors</a:t>
            </a:r>
            <a:r>
              <a:rPr lang="en-US" sz="2000" dirty="0">
                <a:effectLst/>
                <a:ea typeface="Times New Roman" panose="02020603050405020304" pitchFamily="18" charset="0"/>
              </a:rPr>
              <a:t>. Now, we compute the distance between the line and the support vectors. </a:t>
            </a:r>
            <a:r>
              <a:rPr lang="en-US" sz="2000" dirty="0">
                <a:solidFill>
                  <a:schemeClr val="accent1">
                    <a:lumMod val="75000"/>
                  </a:schemeClr>
                </a:solidFill>
                <a:effectLst/>
                <a:ea typeface="Times New Roman" panose="02020603050405020304" pitchFamily="18" charset="0"/>
              </a:rPr>
              <a:t>This distance is called the margin</a:t>
            </a:r>
            <a:r>
              <a:rPr lang="en-US" sz="2000" dirty="0">
                <a:effectLst/>
                <a:ea typeface="Times New Roman" panose="02020603050405020304" pitchFamily="18" charset="0"/>
              </a:rPr>
              <a:t>. Our goal is to maximize the margin. The hyperplane for which the margin is maximum is the </a:t>
            </a:r>
            <a:r>
              <a:rPr lang="en-US" sz="2000" dirty="0">
                <a:solidFill>
                  <a:schemeClr val="accent1">
                    <a:lumMod val="75000"/>
                  </a:schemeClr>
                </a:solidFill>
                <a:effectLst/>
                <a:ea typeface="Times New Roman" panose="02020603050405020304" pitchFamily="18" charset="0"/>
              </a:rPr>
              <a:t>optimal hyperplane</a:t>
            </a:r>
            <a:r>
              <a:rPr lang="en-US" sz="2000" dirty="0">
                <a:effectLst/>
                <a:ea typeface="Times New Roman" panose="02020603050405020304" pitchFamily="18" charset="0"/>
              </a:rPr>
              <a:t>.</a:t>
            </a:r>
          </a:p>
          <a:p>
            <a:pPr marL="0" indent="0">
              <a:lnSpc>
                <a:spcPct val="100000"/>
              </a:lnSpc>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C01434CA-160F-50A1-B63F-62998C3479A7}"/>
              </a:ext>
            </a:extLst>
          </p:cNvPr>
          <p:cNvPicPr>
            <a:picLocks noChangeAspect="1"/>
          </p:cNvPicPr>
          <p:nvPr/>
        </p:nvPicPr>
        <p:blipFill>
          <a:blip r:embed="rId2"/>
          <a:stretch>
            <a:fillRect/>
          </a:stretch>
        </p:blipFill>
        <p:spPr>
          <a:xfrm>
            <a:off x="6860961" y="1412776"/>
            <a:ext cx="4947301" cy="2749711"/>
          </a:xfrm>
          <a:prstGeom prst="rect">
            <a:avLst/>
          </a:prstGeom>
          <a:ln w="9525">
            <a:solidFill>
              <a:schemeClr val="tx1"/>
            </a:solidFill>
          </a:ln>
        </p:spPr>
      </p:pic>
      <p:sp>
        <p:nvSpPr>
          <p:cNvPr id="5" name="TextBox 4">
            <a:extLst>
              <a:ext uri="{FF2B5EF4-FFF2-40B4-BE49-F238E27FC236}">
                <a16:creationId xmlns:a16="http://schemas.microsoft.com/office/drawing/2014/main" id="{66A94F88-EE19-E69F-D1D4-2B8CA62C0396}"/>
              </a:ext>
            </a:extLst>
          </p:cNvPr>
          <p:cNvSpPr txBox="1"/>
          <p:nvPr/>
        </p:nvSpPr>
        <p:spPr>
          <a:xfrm>
            <a:off x="6231280" y="4295894"/>
            <a:ext cx="6096000" cy="369332"/>
          </a:xfrm>
          <a:prstGeom prst="rect">
            <a:avLst/>
          </a:prstGeom>
          <a:noFill/>
        </p:spPr>
        <p:txBody>
          <a:bodyPr wrap="square">
            <a:spAutoFit/>
          </a:bodyPr>
          <a:lstStyle/>
          <a:p>
            <a:pPr marL="228600" marR="0" indent="-228600" algn="ctr">
              <a:spcBef>
                <a:spcPts val="0"/>
              </a:spcBef>
              <a:spcAft>
                <a:spcPts val="0"/>
              </a:spcAft>
              <a:tabLst>
                <a:tab pos="228600" algn="l"/>
              </a:tabLst>
            </a:pPr>
            <a:r>
              <a:rPr lang="en-US" sz="1800" dirty="0">
                <a:effectLst/>
                <a:ea typeface="Times New Roman" panose="02020603050405020304" pitchFamily="18" charset="0"/>
              </a:rPr>
              <a:t>Fig 1. Optimal Hyperplane using SVM algorithm.</a:t>
            </a:r>
          </a:p>
        </p:txBody>
      </p:sp>
    </p:spTree>
    <p:extLst>
      <p:ext uri="{BB962C8B-B14F-4D97-AF65-F5344CB8AC3E}">
        <p14:creationId xmlns:p14="http://schemas.microsoft.com/office/powerpoint/2010/main" val="25313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2CA6-7EBF-4083-B13F-F3BDE6772AD4}"/>
              </a:ext>
            </a:extLst>
          </p:cNvPr>
          <p:cNvSpPr>
            <a:spLocks noGrp="1"/>
          </p:cNvSpPr>
          <p:nvPr>
            <p:ph type="title"/>
          </p:nvPr>
        </p:nvSpPr>
        <p:spPr>
          <a:xfrm>
            <a:off x="1668016" y="367420"/>
            <a:ext cx="9144000" cy="523528"/>
          </a:xfrm>
        </p:spPr>
        <p:txBody>
          <a:bodyPr>
            <a:noAutofit/>
          </a:bodyPr>
          <a:lstStyle/>
          <a:p>
            <a:r>
              <a:rPr lang="en-US" sz="3200" b="1" i="0" u="none" strike="noStrike" baseline="0" dirty="0">
                <a:solidFill>
                  <a:schemeClr val="accent1">
                    <a:lumMod val="75000"/>
                  </a:schemeClr>
                </a:solidFill>
                <a:latin typeface="Cambria Math" panose="02040503050406030204" pitchFamily="18" charset="0"/>
                <a:ea typeface="Cambria Math" panose="02040503050406030204" pitchFamily="18" charset="0"/>
              </a:rPr>
              <a:t>Support Vector Machine (SVM) in non-linear case</a:t>
            </a:r>
            <a:endParaRPr lang="en-US" sz="2000"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92718D9D-7530-4188-B877-9D7BF1B0B215}"/>
                  </a:ext>
                </a:extLst>
              </p:cNvPr>
              <p:cNvSpPr>
                <a:spLocks noGrp="1"/>
              </p:cNvSpPr>
              <p:nvPr>
                <p:ph idx="1"/>
              </p:nvPr>
            </p:nvSpPr>
            <p:spPr>
              <a:xfrm>
                <a:off x="407368" y="1052736"/>
                <a:ext cx="6048672" cy="5184576"/>
              </a:xfrm>
            </p:spPr>
            <p:txBody>
              <a:bodyPr>
                <a:normAutofit/>
              </a:bodyPr>
              <a:lstStyle/>
              <a:p>
                <a:pPr marL="0" marR="0" indent="0" algn="just">
                  <a:spcBef>
                    <a:spcPts val="0"/>
                  </a:spcBef>
                  <a:spcAft>
                    <a:spcPts val="0"/>
                  </a:spcAft>
                  <a:buNone/>
                  <a:tabLst>
                    <a:tab pos="228600" algn="l"/>
                    <a:tab pos="457200" algn="l"/>
                  </a:tabLst>
                </a:pPr>
                <a:r>
                  <a:rPr lang="en-US" sz="2000" dirty="0">
                    <a:effectLst/>
                    <a:latin typeface="Times New Roman" panose="02020603050405020304" pitchFamily="18" charset="0"/>
                    <a:ea typeface="Times New Roman" panose="02020603050405020304" pitchFamily="18" charset="0"/>
                  </a:rPr>
                  <a:t>In the same way, the SVM algorithm can work with non-linear datasets. We cannot draw a straight line that can classify this data. But this data can be converted to linearly separable data in higher dimensions. Let’s add one more dimension and call it z-axis. Let the co-ordinates on z-axis be governed by the constraint:</a:t>
                </a:r>
              </a:p>
              <a:p>
                <a:pPr marL="0" marR="0" indent="0" algn="just">
                  <a:spcBef>
                    <a:spcPts val="0"/>
                  </a:spcBef>
                  <a:spcAft>
                    <a:spcPts val="0"/>
                  </a:spcAft>
                  <a:tabLst>
                    <a:tab pos="228600" algn="l"/>
                    <a:tab pos="457200" algn="l"/>
                  </a:tabLst>
                </a:pP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14:m>
                  <m:oMathPara xmlns:m="http://schemas.openxmlformats.org/officeDocument/2006/math">
                    <m:oMathParaPr>
                      <m:jc m:val="center"/>
                    </m:oMathParaPr>
                    <m:oMath xmlns:m="http://schemas.openxmlformats.org/officeDocument/2006/math">
                      <m:r>
                        <a:rPr lang="en-US" sz="2000" i="1">
                          <a:effectLst/>
                          <a:latin typeface="Cambria Math" panose="02040503050406030204" pitchFamily="18" charset="0"/>
                          <a:ea typeface="Times New Roman" panose="02020603050405020304" pitchFamily="18" charset="0"/>
                        </a:rPr>
                        <m:t>𝑧</m:t>
                      </m:r>
                      <m:r>
                        <a:rPr lang="en-US" sz="2000" i="1">
                          <a:effectLst/>
                          <a:latin typeface="Cambria Math" panose="02040503050406030204" pitchFamily="18" charset="0"/>
                          <a:ea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𝑥</m:t>
                          </m:r>
                        </m:e>
                        <m:sup>
                          <m:r>
                            <a:rPr lang="en-US" sz="2000" i="1">
                              <a:effectLst/>
                              <a:latin typeface="Cambria Math" panose="02040503050406030204" pitchFamily="18" charset="0"/>
                              <a:ea typeface="Times New Roman" panose="02020603050405020304" pitchFamily="18" charset="0"/>
                            </a:rPr>
                            <m:t>2</m:t>
                          </m:r>
                        </m:sup>
                      </m:sSup>
                      <m:r>
                        <a:rPr lang="en-US" sz="2000" i="1">
                          <a:effectLst/>
                          <a:latin typeface="Cambria Math" panose="02040503050406030204" pitchFamily="18" charset="0"/>
                          <a:ea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𝑦</m:t>
                          </m:r>
                        </m:e>
                        <m:sup>
                          <m:r>
                            <a:rPr lang="en-US" sz="2000" i="1">
                              <a:effectLst/>
                              <a:latin typeface="Cambria Math" panose="02040503050406030204" pitchFamily="18" charset="0"/>
                              <a:ea typeface="Times New Roman" panose="02020603050405020304" pitchFamily="18" charset="0"/>
                            </a:rPr>
                            <m:t>2</m:t>
                          </m:r>
                        </m:sup>
                      </m:sSup>
                    </m:oMath>
                  </m:oMathPara>
                </a14:m>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r>
                  <a:rPr lang="en-US" sz="2000" dirty="0">
                    <a:effectLst/>
                    <a:latin typeface="Times New Roman" panose="02020603050405020304" pitchFamily="18" charset="0"/>
                    <a:ea typeface="Times New Roman" panose="02020603050405020304" pitchFamily="18" charset="0"/>
                  </a:rPr>
                  <a:t>So, basically z coordinate is the square of distance of the point from origin. Since,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𝑧</m:t>
                    </m:r>
                    <m:r>
                      <a:rPr lang="en-US" sz="2000" i="1">
                        <a:effectLst/>
                        <a:latin typeface="Cambria Math" panose="02040503050406030204" pitchFamily="18" charset="0"/>
                        <a:ea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𝑥</m:t>
                        </m:r>
                      </m:e>
                      <m:sup>
                        <m:r>
                          <a:rPr lang="en-US" sz="2000" i="1">
                            <a:effectLst/>
                            <a:latin typeface="Cambria Math" panose="02040503050406030204" pitchFamily="18" charset="0"/>
                            <a:ea typeface="Times New Roman" panose="02020603050405020304" pitchFamily="18" charset="0"/>
                          </a:rPr>
                          <m:t>2</m:t>
                        </m:r>
                      </m:sup>
                    </m:sSup>
                    <m:r>
                      <a:rPr lang="en-US" sz="2000" i="1">
                        <a:effectLst/>
                        <a:latin typeface="Cambria Math" panose="02040503050406030204" pitchFamily="18" charset="0"/>
                        <a:ea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𝑦</m:t>
                        </m:r>
                      </m:e>
                      <m:sup>
                        <m:r>
                          <a:rPr lang="en-US" sz="2000" i="1">
                            <a:effectLst/>
                            <a:latin typeface="Cambria Math" panose="02040503050406030204" pitchFamily="18" charset="0"/>
                            <a:ea typeface="Times New Roman" panose="02020603050405020304" pitchFamily="18" charset="0"/>
                          </a:rPr>
                          <m:t>2</m:t>
                        </m:r>
                      </m:sup>
                    </m:sSup>
                  </m:oMath>
                </a14:m>
                <a:r>
                  <a:rPr lang="en-US" sz="2000" dirty="0">
                    <a:effectLst/>
                    <a:latin typeface="Times New Roman" panose="02020603050405020304" pitchFamily="18" charset="0"/>
                    <a:ea typeface="Times New Roman" panose="02020603050405020304" pitchFamily="18" charset="0"/>
                  </a:rPr>
                  <a:t> we get </a:t>
                </a: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𝑥</m:t>
                        </m:r>
                      </m:e>
                      <m:sup>
                        <m:r>
                          <a:rPr lang="en-US" sz="2000" i="1">
                            <a:effectLst/>
                            <a:latin typeface="Cambria Math" panose="02040503050406030204" pitchFamily="18" charset="0"/>
                            <a:ea typeface="Times New Roman" panose="02020603050405020304" pitchFamily="18" charset="0"/>
                          </a:rPr>
                          <m:t>2</m:t>
                        </m:r>
                      </m:sup>
                    </m:sSup>
                    <m:r>
                      <a:rPr lang="en-US" sz="2000" i="1">
                        <a:effectLst/>
                        <a:latin typeface="Cambria Math" panose="02040503050406030204" pitchFamily="18" charset="0"/>
                        <a:ea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𝑦</m:t>
                        </m:r>
                      </m:e>
                      <m:sup>
                        <m:r>
                          <a:rPr lang="en-US" sz="2000" i="1">
                            <a:effectLst/>
                            <a:latin typeface="Cambria Math" panose="02040503050406030204" pitchFamily="18" charset="0"/>
                            <a:ea typeface="Times New Roman" panose="02020603050405020304" pitchFamily="18" charset="0"/>
                          </a:rPr>
                          <m:t>2</m:t>
                        </m:r>
                      </m:sup>
                    </m:sSup>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𝑘</m:t>
                    </m:r>
                  </m:oMath>
                </a14:m>
                <a:r>
                  <a:rPr lang="en-US" sz="2000" dirty="0">
                    <a:effectLst/>
                    <a:latin typeface="Times New Roman" panose="02020603050405020304" pitchFamily="18" charset="0"/>
                    <a:ea typeface="Times New Roman" panose="02020603050405020304" pitchFamily="18" charset="0"/>
                  </a:rPr>
                  <a:t>; which is an equation of a circle. So, we can project this linear separator in higher dimension back in original dimensions using this transformation.</a:t>
                </a:r>
              </a:p>
              <a:p>
                <a:pPr marL="0" indent="0">
                  <a:lnSpc>
                    <a:spcPct val="100000"/>
                  </a:lnSpc>
                  <a:buNone/>
                </a:pPr>
                <a:endParaRPr lang="en-US" dirty="0"/>
              </a:p>
              <a:p>
                <a:pPr marL="0" indent="0">
                  <a:buNone/>
                </a:pPr>
                <a:endParaRPr lang="en-US" dirty="0"/>
              </a:p>
              <a:p>
                <a:pPr marL="0" indent="0">
                  <a:buNone/>
                </a:pPr>
                <a:endParaRPr lang="en-US" dirty="0"/>
              </a:p>
              <a:p>
                <a:endParaRPr lang="en-US" dirty="0"/>
              </a:p>
            </p:txBody>
          </p:sp>
        </mc:Choice>
        <mc:Fallback>
          <p:sp>
            <p:nvSpPr>
              <p:cNvPr id="3" name="Объект 2">
                <a:extLst>
                  <a:ext uri="{FF2B5EF4-FFF2-40B4-BE49-F238E27FC236}">
                    <a16:creationId xmlns:a16="http://schemas.microsoft.com/office/drawing/2014/main" id="{92718D9D-7530-4188-B877-9D7BF1B0B215}"/>
                  </a:ext>
                </a:extLst>
              </p:cNvPr>
              <p:cNvSpPr>
                <a:spLocks noGrp="1" noRot="1" noChangeAspect="1" noMove="1" noResize="1" noEditPoints="1" noAdjustHandles="1" noChangeArrowheads="1" noChangeShapeType="1" noTextEdit="1"/>
              </p:cNvSpPr>
              <p:nvPr>
                <p:ph idx="1"/>
              </p:nvPr>
            </p:nvSpPr>
            <p:spPr>
              <a:xfrm>
                <a:off x="407368" y="1052736"/>
                <a:ext cx="6048672" cy="5184576"/>
              </a:xfrm>
              <a:blipFill>
                <a:blip r:embed="rId2"/>
                <a:stretch>
                  <a:fillRect l="-1109" t="-1294" r="-1008"/>
                </a:stretch>
              </a:blipFill>
            </p:spPr>
            <p:txBody>
              <a:bodyPr/>
              <a:lstStyle/>
              <a:p>
                <a:r>
                  <a:rPr lang="en-US">
                    <a:noFill/>
                  </a:rPr>
                  <a:t> </a:t>
                </a:r>
              </a:p>
            </p:txBody>
          </p:sp>
        </mc:Fallback>
      </mc:AlternateContent>
      <p:pic>
        <p:nvPicPr>
          <p:cNvPr id="6" name="Picture 5" descr="A picture containing diagram, circle, line&#10;&#10;Description automatically generated">
            <a:extLst>
              <a:ext uri="{FF2B5EF4-FFF2-40B4-BE49-F238E27FC236}">
                <a16:creationId xmlns:a16="http://schemas.microsoft.com/office/drawing/2014/main" id="{F7D7BA9D-DA43-44BD-EACE-8A19795851E6}"/>
              </a:ext>
            </a:extLst>
          </p:cNvPr>
          <p:cNvPicPr>
            <a:picLocks noChangeAspect="1"/>
          </p:cNvPicPr>
          <p:nvPr/>
        </p:nvPicPr>
        <p:blipFill>
          <a:blip r:embed="rId3"/>
          <a:stretch>
            <a:fillRect/>
          </a:stretch>
        </p:blipFill>
        <p:spPr>
          <a:xfrm>
            <a:off x="6898611" y="1173156"/>
            <a:ext cx="4669997" cy="3106191"/>
          </a:xfrm>
          <a:prstGeom prst="rect">
            <a:avLst/>
          </a:prstGeom>
          <a:ln>
            <a:solidFill>
              <a:schemeClr val="tx1"/>
            </a:solidFill>
          </a:ln>
        </p:spPr>
      </p:pic>
      <p:sp>
        <p:nvSpPr>
          <p:cNvPr id="7" name="TextBox 6">
            <a:extLst>
              <a:ext uri="{FF2B5EF4-FFF2-40B4-BE49-F238E27FC236}">
                <a16:creationId xmlns:a16="http://schemas.microsoft.com/office/drawing/2014/main" id="{0D7ACC67-041F-96AF-9F8D-BD7E939BDEE8}"/>
              </a:ext>
            </a:extLst>
          </p:cNvPr>
          <p:cNvSpPr txBox="1"/>
          <p:nvPr/>
        </p:nvSpPr>
        <p:spPr>
          <a:xfrm>
            <a:off x="6732104" y="4383367"/>
            <a:ext cx="6096000"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2. Classification of a non-linear dataset using SVM algorithm</a:t>
            </a:r>
            <a:endParaRPr lang="en-US" sz="1400" dirty="0"/>
          </a:p>
        </p:txBody>
      </p:sp>
    </p:spTree>
    <p:extLst>
      <p:ext uri="{BB962C8B-B14F-4D97-AF65-F5344CB8AC3E}">
        <p14:creationId xmlns:p14="http://schemas.microsoft.com/office/powerpoint/2010/main" val="418685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2CA6-7EBF-4083-B13F-F3BDE6772AD4}"/>
              </a:ext>
            </a:extLst>
          </p:cNvPr>
          <p:cNvSpPr>
            <a:spLocks noGrp="1"/>
          </p:cNvSpPr>
          <p:nvPr>
            <p:ph type="title"/>
          </p:nvPr>
        </p:nvSpPr>
        <p:spPr>
          <a:xfrm>
            <a:off x="1884040" y="233258"/>
            <a:ext cx="9144000" cy="523528"/>
          </a:xfrm>
        </p:spPr>
        <p:txBody>
          <a:bodyPr>
            <a:noAutofit/>
          </a:bodyPr>
          <a:lstStyle/>
          <a:p>
            <a:pPr algn="ctr"/>
            <a:r>
              <a:rPr lang="en-US" sz="3200" b="1" i="0" u="none" strike="noStrike" baseline="0" dirty="0">
                <a:solidFill>
                  <a:schemeClr val="accent1">
                    <a:lumMod val="75000"/>
                  </a:schemeClr>
                </a:solidFill>
                <a:latin typeface="Cambria Math" panose="02040503050406030204" pitchFamily="18" charset="0"/>
                <a:ea typeface="Cambria Math" panose="02040503050406030204" pitchFamily="18" charset="0"/>
              </a:rPr>
              <a:t>Support Vector Machine (SVM)</a:t>
            </a:r>
            <a:endParaRPr lang="en-US" sz="2000" dirty="0"/>
          </a:p>
        </p:txBody>
      </p:sp>
      <p:sp>
        <p:nvSpPr>
          <p:cNvPr id="3" name="Объект 2">
            <a:extLst>
              <a:ext uri="{FF2B5EF4-FFF2-40B4-BE49-F238E27FC236}">
                <a16:creationId xmlns:a16="http://schemas.microsoft.com/office/drawing/2014/main" id="{92718D9D-7530-4188-B877-9D7BF1B0B215}"/>
              </a:ext>
            </a:extLst>
          </p:cNvPr>
          <p:cNvSpPr>
            <a:spLocks noGrp="1"/>
          </p:cNvSpPr>
          <p:nvPr>
            <p:ph idx="1"/>
          </p:nvPr>
        </p:nvSpPr>
        <p:spPr>
          <a:xfrm>
            <a:off x="190062" y="758201"/>
            <a:ext cx="5688632" cy="5184576"/>
          </a:xfrm>
        </p:spPr>
        <p:txBody>
          <a:bodyPr>
            <a:normAutofit/>
          </a:bodyPr>
          <a:lstStyle/>
          <a:p>
            <a:pPr marL="0" marR="0" indent="0" algn="just">
              <a:spcBef>
                <a:spcPts val="0"/>
              </a:spcBef>
              <a:spcAft>
                <a:spcPts val="0"/>
              </a:spcAft>
              <a:buNone/>
              <a:tabLst>
                <a:tab pos="228600" algn="l"/>
                <a:tab pos="457200" algn="l"/>
              </a:tabLst>
            </a:pPr>
            <a:r>
              <a:rPr lang="en-US" sz="2000" dirty="0">
                <a:effectLst/>
                <a:latin typeface="Times New Roman" panose="02020603050405020304" pitchFamily="18" charset="0"/>
                <a:ea typeface="Times New Roman" panose="02020603050405020304" pitchFamily="18" charset="0"/>
              </a:rPr>
              <a:t>Thus, we can classify data by adding an extra dimension to it so that it becomes linearly separable and then projecting the decision boundary back to original dimensions using mathematical transformation.</a:t>
            </a:r>
          </a:p>
          <a:p>
            <a:pPr marL="0" indent="0" algn="just">
              <a:spcBef>
                <a:spcPts val="0"/>
              </a:spcBef>
              <a:buNone/>
              <a:tabLst>
                <a:tab pos="228600" algn="l"/>
                <a:tab pos="457200" algn="l"/>
              </a:tabLst>
            </a:pPr>
            <a:r>
              <a:rPr lang="en-US" sz="2000" dirty="0">
                <a:effectLst/>
                <a:latin typeface="Times New Roman" panose="02020603050405020304" pitchFamily="18" charset="0"/>
                <a:ea typeface="Times New Roman" panose="02020603050405020304" pitchFamily="18" charset="0"/>
              </a:rPr>
              <a:t>But finding the correct transformation for any given dataset isn’t that easy. </a:t>
            </a:r>
            <a:r>
              <a:rPr lang="en-US" sz="2000" dirty="0">
                <a:solidFill>
                  <a:schemeClr val="accent1">
                    <a:lumMod val="75000"/>
                  </a:schemeClr>
                </a:solidFill>
                <a:latin typeface="Times New Roman" panose="02020603050405020304" pitchFamily="18" charset="0"/>
                <a:ea typeface="Times New Roman" panose="02020603050405020304" pitchFamily="18" charset="0"/>
              </a:rPr>
              <a:t>But there a </a:t>
            </a:r>
            <a:r>
              <a:rPr lang="en-US" sz="2000" dirty="0">
                <a:solidFill>
                  <a:schemeClr val="accent1">
                    <a:lumMod val="75000"/>
                  </a:schemeClr>
                </a:solidFill>
                <a:latin typeface="TimesNewRoman"/>
              </a:rPr>
              <a:t>way to create nonlinear classifiers by applying the kernel trick, so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we can use kernels in sklearn’s SVM implementation to do this job.</a:t>
            </a:r>
          </a:p>
          <a:p>
            <a:pPr marL="0" indent="0" algn="just">
              <a:spcBef>
                <a:spcPts val="0"/>
              </a:spcBef>
              <a:buNone/>
              <a:tabLst>
                <a:tab pos="228600" algn="l"/>
                <a:tab pos="457200" algn="l"/>
              </a:tabLst>
            </a:pPr>
            <a:endParaRPr lang="en-US" sz="2000" dirty="0">
              <a:solidFill>
                <a:schemeClr val="accent1">
                  <a:lumMod val="75000"/>
                </a:schemeClr>
              </a:solidFill>
              <a:effectLst/>
              <a:latin typeface="Times New Roman" panose="02020603050405020304" pitchFamily="18" charset="0"/>
              <a:ea typeface="Times New Roman" panose="02020603050405020304" pitchFamily="18" charset="0"/>
            </a:endParaRPr>
          </a:p>
          <a:p>
            <a:pPr algn="just">
              <a:spcBef>
                <a:spcPts val="0"/>
              </a:spcBef>
              <a:tabLst>
                <a:tab pos="228600" algn="l"/>
                <a:tab pos="457200" algn="l"/>
              </a:tabLst>
            </a:pP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Kernel methods are types of algorithms that are used for pattern analysis. These methods involve using linear classifiers to solve nonlinear problems</a:t>
            </a:r>
          </a:p>
          <a:p>
            <a:pPr marL="0" indent="0">
              <a:lnSpc>
                <a:spcPct val="100000"/>
              </a:lnSpc>
              <a:buNone/>
            </a:pPr>
            <a:endParaRPr lang="en-US" dirty="0"/>
          </a:p>
          <a:p>
            <a:pPr marL="0" indent="0">
              <a:buNone/>
            </a:pPr>
            <a:endParaRPr lang="en-US" dirty="0"/>
          </a:p>
          <a:p>
            <a:pPr marL="0" indent="0">
              <a:buNone/>
            </a:pPr>
            <a:endParaRPr lang="en-US" dirty="0"/>
          </a:p>
          <a:p>
            <a:endParaRPr lang="en-US" dirty="0"/>
          </a:p>
        </p:txBody>
      </p:sp>
      <p:sp>
        <p:nvSpPr>
          <p:cNvPr id="5" name="TextBox 4">
            <a:extLst>
              <a:ext uri="{FF2B5EF4-FFF2-40B4-BE49-F238E27FC236}">
                <a16:creationId xmlns:a16="http://schemas.microsoft.com/office/drawing/2014/main" id="{ED010C89-70B2-2757-EED4-EF59C8E56934}"/>
              </a:ext>
            </a:extLst>
          </p:cNvPr>
          <p:cNvSpPr txBox="1"/>
          <p:nvPr/>
        </p:nvSpPr>
        <p:spPr>
          <a:xfrm>
            <a:off x="5907939" y="751863"/>
            <a:ext cx="6098058" cy="3785652"/>
          </a:xfrm>
          <a:prstGeom prst="rect">
            <a:avLst/>
          </a:prstGeom>
          <a:noFill/>
        </p:spPr>
        <p:txBody>
          <a:bodyPr wrap="square">
            <a:spAutoFit/>
          </a:bodyPr>
          <a:lstStyle/>
          <a:p>
            <a:pPr algn="just">
              <a:spcBef>
                <a:spcPts val="0"/>
              </a:spcBef>
              <a:tabLst>
                <a:tab pos="228600" algn="l"/>
                <a:tab pos="457200" algn="l"/>
              </a:tabLst>
            </a:pPr>
            <a:r>
              <a:rPr lang="en-US" sz="2000" dirty="0">
                <a:solidFill>
                  <a:schemeClr val="accent1">
                    <a:lumMod val="75000"/>
                  </a:schemeClr>
                </a:solidFill>
                <a:latin typeface="Times New Roman" panose="02020603050405020304" pitchFamily="18" charset="0"/>
                <a:cs typeface="Times New Roman" panose="02020603050405020304" pitchFamily="18" charset="0"/>
              </a:rPr>
              <a:t>Kernel methods are types of algorithms that are used for pattern analysis. These methods involve using linear classifiers to solve nonlinear problems.</a:t>
            </a:r>
          </a:p>
          <a:p>
            <a:pPr algn="just">
              <a:spcBef>
                <a:spcPts val="0"/>
              </a:spcBef>
              <a:tabLst>
                <a:tab pos="228600" algn="l"/>
                <a:tab pos="457200" algn="l"/>
              </a:tabLst>
            </a:pPr>
            <a:endParaRPr lang="en-US" sz="2000" dirty="0">
              <a:latin typeface="Times New Roman" panose="02020603050405020304" pitchFamily="18" charset="0"/>
              <a:cs typeface="Times New Roman" panose="02020603050405020304" pitchFamily="18" charset="0"/>
            </a:endParaRPr>
          </a:p>
          <a:p>
            <a:pPr algn="just">
              <a:spcBef>
                <a:spcPts val="0"/>
              </a:spcBef>
              <a:tabLst>
                <a:tab pos="228600" algn="l"/>
                <a:tab pos="457200" algn="l"/>
              </a:tabLst>
            </a:pPr>
            <a:r>
              <a:rPr lang="en-US" sz="2000" dirty="0">
                <a:latin typeface="Times New Roman" panose="02020603050405020304" pitchFamily="18" charset="0"/>
                <a:cs typeface="Times New Roman" panose="02020603050405020304" pitchFamily="18" charset="0"/>
              </a:rPr>
              <a:t>The resulting algorithm is formally similar, </a:t>
            </a:r>
            <a:r>
              <a:rPr lang="en-US" sz="2000" dirty="0">
                <a:solidFill>
                  <a:schemeClr val="accent6">
                    <a:lumMod val="75000"/>
                  </a:schemeClr>
                </a:solidFill>
                <a:latin typeface="Times New Roman" panose="02020603050405020304" pitchFamily="18" charset="0"/>
                <a:cs typeface="Times New Roman" panose="02020603050405020304" pitchFamily="18" charset="0"/>
              </a:rPr>
              <a:t>except that every dot product is replaced by a nonlinear kernel function</a:t>
            </a:r>
            <a:r>
              <a:rPr lang="en-US" sz="2000" dirty="0">
                <a:latin typeface="Times New Roman" panose="02020603050405020304" pitchFamily="18" charset="0"/>
                <a:cs typeface="Times New Roman" panose="02020603050405020304" pitchFamily="18" charset="0"/>
              </a:rPr>
              <a:t>. This allows the algorithm to fit the maximum-margin hyperplane in a transformed feature space. </a:t>
            </a:r>
            <a:r>
              <a:rPr lang="en-US" sz="2000" dirty="0">
                <a:solidFill>
                  <a:schemeClr val="accent1">
                    <a:lumMod val="75000"/>
                  </a:schemeClr>
                </a:solidFill>
                <a:latin typeface="Times New Roman" panose="02020603050405020304" pitchFamily="18" charset="0"/>
                <a:cs typeface="Times New Roman" panose="02020603050405020304" pitchFamily="18" charset="0"/>
              </a:rPr>
              <a:t>The transformation may be nonlinear and the transformed space high-dimensional</a:t>
            </a:r>
            <a:r>
              <a:rPr lang="en-US" sz="2000" dirty="0">
                <a:latin typeface="Times New Roman" panose="02020603050405020304" pitchFamily="18" charset="0"/>
                <a:cs typeface="Times New Roman" panose="02020603050405020304" pitchFamily="18" charset="0"/>
              </a:rPr>
              <a:t>; although the classifier is a hyperplane in the transformed feature space, it may be nonlinear in the original input space</a:t>
            </a:r>
            <a:endParaRPr lang="en-US" sz="2000" dirty="0"/>
          </a:p>
        </p:txBody>
      </p:sp>
      <p:pic>
        <p:nvPicPr>
          <p:cNvPr id="8" name="Picture 7">
            <a:extLst>
              <a:ext uri="{FF2B5EF4-FFF2-40B4-BE49-F238E27FC236}">
                <a16:creationId xmlns:a16="http://schemas.microsoft.com/office/drawing/2014/main" id="{B5C4EFDA-1639-76F1-559B-481578785DA0}"/>
              </a:ext>
            </a:extLst>
          </p:cNvPr>
          <p:cNvPicPr>
            <a:picLocks noChangeAspect="1"/>
          </p:cNvPicPr>
          <p:nvPr/>
        </p:nvPicPr>
        <p:blipFill>
          <a:blip r:embed="rId2"/>
          <a:stretch>
            <a:fillRect/>
          </a:stretch>
        </p:blipFill>
        <p:spPr>
          <a:xfrm>
            <a:off x="4300254" y="4687779"/>
            <a:ext cx="4026107" cy="1835244"/>
          </a:xfrm>
          <a:prstGeom prst="rect">
            <a:avLst/>
          </a:prstGeom>
          <a:ln>
            <a:solidFill>
              <a:schemeClr val="bg1"/>
            </a:solidFill>
          </a:ln>
        </p:spPr>
      </p:pic>
      <p:sp>
        <p:nvSpPr>
          <p:cNvPr id="9" name="TextBox 8">
            <a:extLst>
              <a:ext uri="{FF2B5EF4-FFF2-40B4-BE49-F238E27FC236}">
                <a16:creationId xmlns:a16="http://schemas.microsoft.com/office/drawing/2014/main" id="{D3506EE2-F052-392F-B7D4-E32D1587D58E}"/>
              </a:ext>
            </a:extLst>
          </p:cNvPr>
          <p:cNvSpPr txBox="1"/>
          <p:nvPr/>
        </p:nvSpPr>
        <p:spPr>
          <a:xfrm>
            <a:off x="4718535" y="6550382"/>
            <a:ext cx="3966914"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a:t>
            </a:r>
            <a:r>
              <a:rPr lang="en-US" sz="1400" dirty="0">
                <a:latin typeface="Times New Roman" panose="02020603050405020304" pitchFamily="18" charset="0"/>
                <a:ea typeface="Times New Roman" panose="02020603050405020304" pitchFamily="18" charset="0"/>
              </a:rPr>
              <a:t>3</a:t>
            </a:r>
            <a:r>
              <a:rPr lang="en-US" sz="1400" dirty="0">
                <a:effectLst/>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SVM algorithm using kernel trick</a:t>
            </a:r>
            <a:endParaRPr lang="en-US" sz="1400" dirty="0"/>
          </a:p>
        </p:txBody>
      </p:sp>
    </p:spTree>
    <p:extLst>
      <p:ext uri="{BB962C8B-B14F-4D97-AF65-F5344CB8AC3E}">
        <p14:creationId xmlns:p14="http://schemas.microsoft.com/office/powerpoint/2010/main" val="198642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2CA6-7EBF-4083-B13F-F3BDE6772AD4}"/>
              </a:ext>
            </a:extLst>
          </p:cNvPr>
          <p:cNvSpPr>
            <a:spLocks noGrp="1"/>
          </p:cNvSpPr>
          <p:nvPr>
            <p:ph type="title"/>
          </p:nvPr>
        </p:nvSpPr>
        <p:spPr>
          <a:xfrm>
            <a:off x="1884040" y="233258"/>
            <a:ext cx="9144000" cy="523528"/>
          </a:xfrm>
        </p:spPr>
        <p:txBody>
          <a:bodyPr>
            <a:noAutofit/>
          </a:bodyPr>
          <a:lstStyle/>
          <a:p>
            <a:pPr algn="ctr"/>
            <a:r>
              <a:rPr lang="en-US" sz="3200" b="1" i="0" u="none" strike="noStrike" baseline="0" dirty="0">
                <a:solidFill>
                  <a:schemeClr val="accent1">
                    <a:lumMod val="75000"/>
                  </a:schemeClr>
                </a:solidFill>
                <a:latin typeface="Cambria Math" panose="02040503050406030204" pitchFamily="18" charset="0"/>
                <a:ea typeface="Cambria Math" panose="02040503050406030204" pitchFamily="18" charset="0"/>
              </a:rPr>
              <a:t>Support Vector Machine (SVM)</a:t>
            </a:r>
            <a:endParaRPr lang="en-US" sz="2000"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92718D9D-7530-4188-B877-9D7BF1B0B215}"/>
                  </a:ext>
                </a:extLst>
              </p:cNvPr>
              <p:cNvSpPr>
                <a:spLocks noGrp="1"/>
              </p:cNvSpPr>
              <p:nvPr>
                <p:ph idx="1"/>
              </p:nvPr>
            </p:nvSpPr>
            <p:spPr>
              <a:xfrm>
                <a:off x="186003" y="1124744"/>
                <a:ext cx="5688632" cy="5184576"/>
              </a:xfrm>
            </p:spPr>
            <p:txBody>
              <a:bodyPr>
                <a:normAutofit/>
              </a:bodyPr>
              <a:lstStyle/>
              <a:p>
                <a:pPr marL="0" marR="0" indent="0" algn="just">
                  <a:spcBef>
                    <a:spcPts val="0"/>
                  </a:spcBef>
                  <a:spcAft>
                    <a:spcPts val="0"/>
                  </a:spcAft>
                  <a:buNone/>
                  <a:tabLst>
                    <a:tab pos="228600" algn="l"/>
                    <a:tab pos="457200" algn="l"/>
                  </a:tabLst>
                </a:pPr>
                <a:r>
                  <a:rPr lang="en-US" sz="2000" dirty="0">
                    <a:effectLst/>
                    <a:latin typeface="Times New Roman" panose="02020603050405020304" pitchFamily="18" charset="0"/>
                    <a:ea typeface="Times New Roman" panose="02020603050405020304" pitchFamily="18" charset="0"/>
                  </a:rPr>
                  <a:t>Computing the (soft margin) SVM classifier amounts to minimizing an expression of the form:</a:t>
                </a:r>
              </a:p>
              <a:p>
                <a:pPr marL="0" marR="0" indent="0" algn="just">
                  <a:spcBef>
                    <a:spcPts val="0"/>
                  </a:spcBef>
                  <a:spcAft>
                    <a:spcPts val="0"/>
                  </a:spcAft>
                  <a:tabLst>
                    <a:tab pos="228600" algn="l"/>
                    <a:tab pos="457200" algn="l"/>
                  </a:tabLst>
                </a:pP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14:m>
                  <m:oMathPara xmlns:m="http://schemas.openxmlformats.org/officeDocument/2006/math">
                    <m:oMathParaPr>
                      <m:jc m:val="center"/>
                    </m:oMathParaPr>
                    <m:oMath xmlns:m="http://schemas.openxmlformats.org/officeDocument/2006/math">
                      <m:d>
                        <m:dPr>
                          <m:begChr m:val="["/>
                          <m:endChr m:val="]"/>
                          <m:ctrlPr>
                            <a:rPr lang="en-US" sz="2000" i="1">
                              <a:effectLst/>
                              <a:latin typeface="Cambria Math" panose="02040503050406030204" pitchFamily="18" charset="0"/>
                              <a:ea typeface="Times New Roman" panose="02020603050405020304" pitchFamily="18" charset="0"/>
                            </a:rPr>
                          </m:ctrlPr>
                        </m:dPr>
                        <m:e>
                          <m:f>
                            <m:fPr>
                              <m:ctrlPr>
                                <a:rPr lang="en-US"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rPr>
                                <m:t>1</m:t>
                              </m:r>
                            </m:num>
                            <m:den>
                              <m:r>
                                <a:rPr lang="en-US" sz="2000" i="1">
                                  <a:effectLst/>
                                  <a:latin typeface="Cambria Math" panose="02040503050406030204" pitchFamily="18" charset="0"/>
                                  <a:ea typeface="Times New Roman" panose="02020603050405020304" pitchFamily="18" charset="0"/>
                                </a:rPr>
                                <m:t>𝑛</m:t>
                              </m:r>
                            </m:den>
                          </m:f>
                          <m:nary>
                            <m:naryPr>
                              <m:chr m:val="∑"/>
                              <m:limLoc m:val="undOvr"/>
                              <m:ctrlPr>
                                <a:rPr lang="en-US" sz="2000" i="1">
                                  <a:effectLst/>
                                  <a:latin typeface="Cambria Math" panose="02040503050406030204" pitchFamily="18" charset="0"/>
                                  <a:ea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rPr>
                                <m:t>𝑛</m:t>
                              </m:r>
                            </m:sup>
                            <m:e>
                              <m:r>
                                <a:rPr lang="en-US" sz="2000" i="1">
                                  <a:effectLst/>
                                  <a:latin typeface="Cambria Math" panose="02040503050406030204" pitchFamily="18" charset="0"/>
                                  <a:ea typeface="Times New Roman" panose="02020603050405020304" pitchFamily="18" charset="0"/>
                                </a:rPr>
                                <m:t>𝑚𝑎𝑥</m:t>
                              </m:r>
                              <m:d>
                                <m:dPr>
                                  <m:ctrlPr>
                                    <a:rPr lang="en-US" sz="2000" i="1">
                                      <a:effectLst/>
                                      <a:latin typeface="Cambria Math" panose="02040503050406030204" pitchFamily="18" charset="0"/>
                                      <a:ea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rPr>
                                    <m:t>0,1−</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rPr>
                                        <m:t>𝑖</m:t>
                                      </m:r>
                                    </m:sub>
                                  </m:sSub>
                                  <m:d>
                                    <m:dPr>
                                      <m:ctrlPr>
                                        <a:rPr lang="en-US" sz="2000" i="1">
                                          <a:effectLst/>
                                          <a:latin typeface="Cambria Math" panose="02040503050406030204" pitchFamily="18" charset="0"/>
                                          <a:ea typeface="Times New Roman" panose="02020603050405020304" pitchFamily="18" charset="0"/>
                                        </a:rPr>
                                      </m:ctrlPr>
                                    </m:dPr>
                                    <m:e>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𝑤</m:t>
                                          </m:r>
                                        </m:e>
                                        <m:sup>
                                          <m:r>
                                            <a:rPr lang="en-US" sz="2000" i="1">
                                              <a:effectLst/>
                                              <a:latin typeface="Cambria Math" panose="02040503050406030204" pitchFamily="18" charset="0"/>
                                              <a:ea typeface="Times New Roman" panose="02020603050405020304" pitchFamily="18" charset="0"/>
                                            </a:rPr>
                                            <m:t>𝑇</m:t>
                                          </m:r>
                                        </m:sup>
                                      </m:sSup>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𝑏</m:t>
                                      </m:r>
                                    </m:e>
                                  </m:d>
                                </m:e>
                              </m:d>
                            </m:e>
                          </m:nary>
                        </m:e>
                      </m:d>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𝜆</m:t>
                      </m:r>
                      <m:sSup>
                        <m:sSupPr>
                          <m:ctrlPr>
                            <a:rPr lang="en-US" sz="2000" i="1">
                              <a:effectLst/>
                              <a:latin typeface="Cambria Math" panose="02040503050406030204" pitchFamily="18" charset="0"/>
                              <a:ea typeface="Times New Roman" panose="02020603050405020304" pitchFamily="18" charset="0"/>
                            </a:rPr>
                          </m:ctrlPr>
                        </m:sSupPr>
                        <m:e>
                          <m:d>
                            <m:dPr>
                              <m:begChr m:val="‖"/>
                              <m:endChr m:val="‖"/>
                              <m:ctrlPr>
                                <a:rPr lang="en-US" sz="2000" i="1">
                                  <a:effectLst/>
                                  <a:latin typeface="Cambria Math" panose="02040503050406030204" pitchFamily="18" charset="0"/>
                                  <a:ea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rPr>
                                <m:t>𝑤</m:t>
                              </m:r>
                            </m:e>
                          </m:d>
                        </m:e>
                        <m:sup>
                          <m:r>
                            <a:rPr lang="en-US" sz="2000" i="1">
                              <a:effectLst/>
                              <a:latin typeface="Cambria Math" panose="02040503050406030204" pitchFamily="18" charset="0"/>
                              <a:ea typeface="Times New Roman" panose="02020603050405020304" pitchFamily="18" charset="0"/>
                            </a:rPr>
                            <m:t>2</m:t>
                          </m:r>
                        </m:sup>
                      </m:sSup>
                    </m:oMath>
                  </m:oMathPara>
                </a14:m>
                <a:endParaRPr lang="en-US" sz="2000" dirty="0">
                  <a:latin typeface="Times New Roman" panose="02020603050405020304" pitchFamily="18" charset="0"/>
                  <a:cs typeface="Times New Roman" panose="02020603050405020304" pitchFamily="18" charset="0"/>
                </a:endParaRPr>
              </a:p>
              <a:p>
                <a:pPr algn="just">
                  <a:spcBef>
                    <a:spcPts val="0"/>
                  </a:spcBef>
                  <a:tabLst>
                    <a:tab pos="228600" algn="l"/>
                    <a:tab pos="457200" algn="l"/>
                  </a:tabLst>
                </a:pPr>
                <a:endParaRPr lang="en-US" sz="2000" dirty="0">
                  <a:effectLst/>
                  <a:latin typeface="Times New Roman" panose="02020603050405020304" pitchFamily="18" charset="0"/>
                  <a:ea typeface="Times New Roman" panose="02020603050405020304" pitchFamily="18" charset="0"/>
                </a:endParaRPr>
              </a:p>
              <a:p>
                <a:pPr algn="just">
                  <a:spcBef>
                    <a:spcPts val="0"/>
                  </a:spcBef>
                  <a:tabLst>
                    <a:tab pos="228600" algn="l"/>
                    <a:tab pos="457200" algn="l"/>
                  </a:tabLst>
                </a:pPr>
                <a:endParaRPr lang="en-US" sz="2000" dirty="0">
                  <a:effectLst/>
                  <a:latin typeface="Times New Roman" panose="02020603050405020304" pitchFamily="18" charset="0"/>
                  <a:ea typeface="Times New Roman" panose="02020603050405020304" pitchFamily="18" charset="0"/>
                </a:endParaRPr>
              </a:p>
              <a:p>
                <a:pPr marL="0" indent="0" algn="just">
                  <a:spcBef>
                    <a:spcPts val="0"/>
                  </a:spcBef>
                  <a:buNone/>
                  <a:tabLst>
                    <a:tab pos="228600" algn="l"/>
                    <a:tab pos="457200" algn="l"/>
                  </a:tabLst>
                </a:pPr>
                <a:r>
                  <a:rPr lang="en-US" sz="2000" dirty="0">
                    <a:effectLst/>
                    <a:latin typeface="Times New Roman" panose="02020603050405020304" pitchFamily="18" charset="0"/>
                    <a:ea typeface="Times New Roman" panose="02020603050405020304" pitchFamily="18" charset="0"/>
                  </a:rPr>
                  <a:t>We focus on the soft-margin classifier since, as noted above, choosing a sufficiently small value for </a:t>
                </a:r>
                <a14:m>
                  <m:oMath xmlns:m="http://schemas.openxmlformats.org/officeDocument/2006/math">
                    <m:r>
                      <a:rPr lang="en-US" sz="2000" i="1">
                        <a:effectLst/>
                        <a:latin typeface="Cambria Math" panose="02040503050406030204" pitchFamily="18" charset="0"/>
                        <a:ea typeface="Times New Roman" panose="02020603050405020304" pitchFamily="18" charset="0"/>
                      </a:rPr>
                      <m:t>𝜆</m:t>
                    </m:r>
                  </m:oMath>
                </a14:m>
                <a:r>
                  <a:rPr lang="en-US" sz="2000" dirty="0">
                    <a:effectLst/>
                    <a:latin typeface="Times New Roman" panose="02020603050405020304" pitchFamily="18" charset="0"/>
                    <a:ea typeface="Times New Roman" panose="02020603050405020304" pitchFamily="18" charset="0"/>
                  </a:rPr>
                  <a:t> the hard-margin classifier for linearly classifiable input data. The classical approach, which involves reducing to a quadratic programming problem, is detailed below. </a:t>
                </a:r>
              </a:p>
              <a:p>
                <a:pPr marL="0" indent="0">
                  <a:lnSpc>
                    <a:spcPct val="100000"/>
                  </a:lnSpc>
                  <a:buNone/>
                </a:pPr>
                <a:endParaRPr lang="en-US" dirty="0"/>
              </a:p>
              <a:p>
                <a:pPr marL="0" indent="0">
                  <a:buNone/>
                </a:pPr>
                <a:endParaRPr lang="en-US" dirty="0"/>
              </a:p>
              <a:p>
                <a:pPr marL="0" indent="0">
                  <a:buNone/>
                </a:pPr>
                <a:endParaRPr lang="en-US" dirty="0"/>
              </a:p>
              <a:p>
                <a:endParaRPr lang="en-US" dirty="0"/>
              </a:p>
            </p:txBody>
          </p:sp>
        </mc:Choice>
        <mc:Fallback>
          <p:sp>
            <p:nvSpPr>
              <p:cNvPr id="3" name="Объект 2">
                <a:extLst>
                  <a:ext uri="{FF2B5EF4-FFF2-40B4-BE49-F238E27FC236}">
                    <a16:creationId xmlns:a16="http://schemas.microsoft.com/office/drawing/2014/main" id="{92718D9D-7530-4188-B877-9D7BF1B0B215}"/>
                  </a:ext>
                </a:extLst>
              </p:cNvPr>
              <p:cNvSpPr>
                <a:spLocks noGrp="1" noRot="1" noChangeAspect="1" noMove="1" noResize="1" noEditPoints="1" noAdjustHandles="1" noChangeArrowheads="1" noChangeShapeType="1" noTextEdit="1"/>
              </p:cNvSpPr>
              <p:nvPr>
                <p:ph idx="1"/>
              </p:nvPr>
            </p:nvSpPr>
            <p:spPr>
              <a:xfrm>
                <a:off x="186003" y="1124744"/>
                <a:ext cx="5688632" cy="5184576"/>
              </a:xfrm>
              <a:blipFill>
                <a:blip r:embed="rId2"/>
                <a:stretch>
                  <a:fillRect l="-1179" t="-1294" r="-10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D010C89-70B2-2757-EED4-EF59C8E56934}"/>
                  </a:ext>
                </a:extLst>
              </p:cNvPr>
              <p:cNvSpPr txBox="1"/>
              <p:nvPr/>
            </p:nvSpPr>
            <p:spPr>
              <a:xfrm>
                <a:off x="6061369" y="1124744"/>
                <a:ext cx="6098058" cy="4933723"/>
              </a:xfrm>
              <a:prstGeom prst="rect">
                <a:avLst/>
              </a:prstGeom>
              <a:noFill/>
            </p:spPr>
            <p:txBody>
              <a:bodyPr wrap="square">
                <a:spAutoFit/>
              </a:bodyPr>
              <a:lstStyle/>
              <a:p>
                <a:pPr marL="0" marR="0" indent="0" algn="just">
                  <a:spcBef>
                    <a:spcPts val="0"/>
                  </a:spcBef>
                  <a:spcAft>
                    <a:spcPts val="0"/>
                  </a:spcAft>
                  <a:tabLst>
                    <a:tab pos="228600" algn="l"/>
                  </a:tabLst>
                </a:pPr>
                <a:r>
                  <a:rPr lang="en-US" sz="2000" b="1" i="1" dirty="0">
                    <a:effectLst/>
                    <a:latin typeface="Times New Roman" panose="02020603050405020304" pitchFamily="18" charset="0"/>
                    <a:ea typeface="Times New Roman" panose="02020603050405020304" pitchFamily="18" charset="0"/>
                  </a:rPr>
                  <a:t>Primal</a:t>
                </a:r>
              </a:p>
              <a:p>
                <a:pPr marL="0" marR="0" indent="0" algn="just">
                  <a:spcBef>
                    <a:spcPts val="0"/>
                  </a:spcBef>
                  <a:spcAft>
                    <a:spcPts val="0"/>
                  </a:spcAft>
                  <a:tabLst>
                    <a:tab pos="228600" algn="l"/>
                  </a:tabLst>
                </a:pP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Lst>
                </a:pPr>
                <a:r>
                  <a:rPr lang="en-US" sz="2000" dirty="0">
                    <a:effectLst/>
                    <a:latin typeface="Times New Roman" panose="02020603050405020304" pitchFamily="18" charset="0"/>
                    <a:ea typeface="Times New Roman" panose="02020603050405020304" pitchFamily="18" charset="0"/>
                  </a:rPr>
                  <a:t>Minimizing the last </a:t>
                </a:r>
                <a:r>
                  <a:rPr lang="en-US" sz="2000" dirty="0" err="1">
                    <a:effectLst/>
                    <a:latin typeface="Times New Roman" panose="02020603050405020304" pitchFamily="18" charset="0"/>
                    <a:ea typeface="Times New Roman" panose="02020603050405020304" pitchFamily="18" charset="0"/>
                  </a:rPr>
                  <a:t>ecuation</a:t>
                </a:r>
                <a:r>
                  <a:rPr lang="en-US" sz="2000" dirty="0">
                    <a:effectLst/>
                    <a:latin typeface="Times New Roman" panose="02020603050405020304" pitchFamily="18" charset="0"/>
                    <a:ea typeface="Times New Roman" panose="02020603050405020304" pitchFamily="18" charset="0"/>
                  </a:rPr>
                  <a:t> can be rewritten as a constrained optimization problem with a differentiable objective function in the following way. </a:t>
                </a:r>
              </a:p>
              <a:p>
                <a:pPr marL="0" marR="0" indent="0" algn="just">
                  <a:spcBef>
                    <a:spcPts val="0"/>
                  </a:spcBef>
                  <a:spcAft>
                    <a:spcPts val="0"/>
                  </a:spcAft>
                  <a:tabLst>
                    <a:tab pos="228600" algn="l"/>
                  </a:tabLst>
                </a:pP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Lst>
                </a:pP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Lst>
                </a:pPr>
                <a14:m>
                  <m:oMathPara xmlns:m="http://schemas.openxmlformats.org/officeDocument/2006/math">
                    <m:oMathParaPr>
                      <m:jc m:val="center"/>
                    </m:oMathParaPr>
                    <m:oMath xmlns:m="http://schemas.openxmlformats.org/officeDocument/2006/math">
                      <m:func>
                        <m:funcPr>
                          <m:ctrlPr>
                            <a:rPr lang="en-US" sz="2000" i="1">
                              <a:effectLst/>
                              <a:latin typeface="Cambria Math" panose="02040503050406030204" pitchFamily="18" charset="0"/>
                              <a:ea typeface="Times New Roman" panose="02020603050405020304" pitchFamily="18" charset="0"/>
                            </a:rPr>
                          </m:ctrlPr>
                        </m:funcPr>
                        <m:fName>
                          <m:r>
                            <m:rPr>
                              <m:sty m:val="p"/>
                            </m:rPr>
                            <a:rPr lang="en-US" sz="2000">
                              <a:effectLst/>
                              <a:latin typeface="Cambria Math" panose="02040503050406030204" pitchFamily="18" charset="0"/>
                              <a:ea typeface="Times New Roman" panose="02020603050405020304" pitchFamily="18" charset="0"/>
                            </a:rPr>
                            <m:t>min</m:t>
                          </m:r>
                        </m:fName>
                        <m:e>
                          <m:f>
                            <m:fPr>
                              <m:ctrlPr>
                                <a:rPr lang="en-US"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rPr>
                                <m:t>1</m:t>
                              </m:r>
                            </m:num>
                            <m:den>
                              <m:r>
                                <a:rPr lang="en-US" sz="2000" i="1">
                                  <a:effectLst/>
                                  <a:latin typeface="Cambria Math" panose="02040503050406030204" pitchFamily="18" charset="0"/>
                                  <a:ea typeface="Times New Roman" panose="02020603050405020304" pitchFamily="18" charset="0"/>
                                </a:rPr>
                                <m:t>𝑛</m:t>
                              </m:r>
                            </m:den>
                          </m:f>
                          <m:nary>
                            <m:naryPr>
                              <m:chr m:val="∑"/>
                              <m:limLoc m:val="undOvr"/>
                              <m:ctrlPr>
                                <a:rPr lang="en-US" sz="2000" i="1">
                                  <a:effectLst/>
                                  <a:latin typeface="Cambria Math" panose="02040503050406030204" pitchFamily="18" charset="0"/>
                                  <a:ea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rPr>
                                <m:t>𝑛</m:t>
                              </m:r>
                            </m:sup>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𝜁</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𝜆</m:t>
                              </m:r>
                              <m:sSup>
                                <m:sSupPr>
                                  <m:ctrlPr>
                                    <a:rPr lang="en-US" sz="2000" i="1">
                                      <a:effectLst/>
                                      <a:latin typeface="Cambria Math" panose="02040503050406030204" pitchFamily="18" charset="0"/>
                                      <a:ea typeface="Times New Roman" panose="02020603050405020304" pitchFamily="18" charset="0"/>
                                    </a:rPr>
                                  </m:ctrlPr>
                                </m:sSupPr>
                                <m:e>
                                  <m:d>
                                    <m:dPr>
                                      <m:begChr m:val="‖"/>
                                      <m:endChr m:val="‖"/>
                                      <m:ctrlPr>
                                        <a:rPr lang="en-US" sz="2000" i="1">
                                          <a:effectLst/>
                                          <a:latin typeface="Cambria Math" panose="02040503050406030204" pitchFamily="18" charset="0"/>
                                          <a:ea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rPr>
                                        <m:t>𝑤</m:t>
                                      </m:r>
                                    </m:e>
                                  </m:d>
                                </m:e>
                                <m:sup>
                                  <m:r>
                                    <a:rPr lang="en-US" sz="2000" i="1">
                                      <a:effectLst/>
                                      <a:latin typeface="Cambria Math" panose="02040503050406030204" pitchFamily="18" charset="0"/>
                                      <a:ea typeface="Times New Roman" panose="02020603050405020304" pitchFamily="18" charset="0"/>
                                    </a:rPr>
                                    <m:t>2</m:t>
                                  </m:r>
                                </m:sup>
                              </m:sSup>
                            </m:e>
                          </m:nary>
                        </m:e>
                      </m:func>
                    </m:oMath>
                  </m:oMathPara>
                </a14:m>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Ls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Times New Roman" panose="02020603050405020304" pitchFamily="18" charset="0"/>
                        </a:rPr>
                        <m:t>𝑠𝑢𝑏𝑗𝑒𝑐𝑡</m:t>
                      </m:r>
                      <m:r>
                        <a:rPr lang="en-US" sz="2000" i="1">
                          <a:effectLst/>
                          <a:latin typeface="Cambria Math" panose="02040503050406030204" pitchFamily="18" charset="0"/>
                          <a:ea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rPr>
                        <m:t>𝑡𝑜</m:t>
                      </m:r>
                      <m:r>
                        <a:rPr lang="en-US" sz="2000" i="1">
                          <a:effectLst/>
                          <a:latin typeface="Cambria Math" panose="02040503050406030204" pitchFamily="18" charset="0"/>
                          <a:ea typeface="Times New Roman" panose="02020603050405020304" pitchFamily="18" charset="0"/>
                        </a:rPr>
                        <m:t>: </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rPr>
                            <m:t>𝑖</m:t>
                          </m:r>
                        </m:sub>
                      </m:sSub>
                      <m:d>
                        <m:dPr>
                          <m:ctrlPr>
                            <a:rPr lang="en-US" sz="2000" i="1">
                              <a:effectLst/>
                              <a:latin typeface="Cambria Math" panose="02040503050406030204" pitchFamily="18" charset="0"/>
                              <a:ea typeface="Times New Roman" panose="02020603050405020304" pitchFamily="18" charset="0"/>
                            </a:rPr>
                          </m:ctrlPr>
                        </m:dPr>
                        <m:e>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𝑤</m:t>
                              </m:r>
                            </m:e>
                            <m:sup>
                              <m:r>
                                <a:rPr lang="en-US" sz="2000" i="1">
                                  <a:effectLst/>
                                  <a:latin typeface="Cambria Math" panose="02040503050406030204" pitchFamily="18" charset="0"/>
                                  <a:ea typeface="Times New Roman" panose="02020603050405020304" pitchFamily="18" charset="0"/>
                                </a:rPr>
                                <m:t>𝑇</m:t>
                              </m:r>
                            </m:sup>
                          </m:sSup>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𝑏</m:t>
                          </m:r>
                        </m:e>
                      </m:d>
                      <m:r>
                        <a:rPr lang="en-US" sz="2000" i="1">
                          <a:effectLst/>
                          <a:latin typeface="Cambria Math" panose="02040503050406030204" pitchFamily="18" charset="0"/>
                          <a:ea typeface="Times New Roman" panose="02020603050405020304" pitchFamily="18" charset="0"/>
                        </a:rPr>
                        <m:t>≥1−</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𝜁</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 </m:t>
                      </m:r>
                    </m:oMath>
                  </m:oMathPara>
                </a14:m>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sz="2000" i="1"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sz="2000" i="1"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r>
                  <a:rPr lang="en-US" sz="2000" i="1" dirty="0">
                    <a:effectLst/>
                    <a:latin typeface="Times New Roman" panose="02020603050405020304" pitchFamily="18" charset="0"/>
                    <a:ea typeface="Times New Roman" panose="02020603050405020304" pitchFamily="18" charset="0"/>
                  </a:rPr>
                  <a:t>Where:</a:t>
                </a:r>
              </a:p>
              <a:p>
                <a14:m>
                  <m:oMath xmlns:m="http://schemas.openxmlformats.org/officeDocument/2006/math">
                    <m:sSub>
                      <m:sSubPr>
                        <m:ctrlPr>
                          <a:rPr lang="en-US" sz="2000" b="1"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𝜻</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oMath>
                </a14:m>
                <a:r>
                  <a:rPr lang="en-US" sz="2000" b="1" dirty="0">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is the smallest nonnegative number </a:t>
                </a:r>
                <a:r>
                  <a:rPr lang="en-US" sz="2000" dirty="0">
                    <a:effectLst/>
                    <a:latin typeface="Times New Roman" panose="02020603050405020304" pitchFamily="18" charset="0"/>
                    <a:ea typeface="Times New Roman" panose="02020603050405020304" pitchFamily="18" charset="0"/>
                  </a:rPr>
                  <a:t>that satisfies the constraint. This is called the primal problem</a:t>
                </a:r>
              </a:p>
            </p:txBody>
          </p:sp>
        </mc:Choice>
        <mc:Fallback>
          <p:sp>
            <p:nvSpPr>
              <p:cNvPr id="5" name="TextBox 4">
                <a:extLst>
                  <a:ext uri="{FF2B5EF4-FFF2-40B4-BE49-F238E27FC236}">
                    <a16:creationId xmlns:a16="http://schemas.microsoft.com/office/drawing/2014/main" id="{ED010C89-70B2-2757-EED4-EF59C8E56934}"/>
                  </a:ext>
                </a:extLst>
              </p:cNvPr>
              <p:cNvSpPr txBox="1">
                <a:spLocks noRot="1" noChangeAspect="1" noMove="1" noResize="1" noEditPoints="1" noAdjustHandles="1" noChangeArrowheads="1" noChangeShapeType="1" noTextEdit="1"/>
              </p:cNvSpPr>
              <p:nvPr/>
            </p:nvSpPr>
            <p:spPr>
              <a:xfrm>
                <a:off x="6061369" y="1124744"/>
                <a:ext cx="6098058" cy="4933723"/>
              </a:xfrm>
              <a:prstGeom prst="rect">
                <a:avLst/>
              </a:prstGeom>
              <a:blipFill>
                <a:blip r:embed="rId3"/>
                <a:stretch>
                  <a:fillRect l="-999" t="-742" r="-999" b="-1360"/>
                </a:stretch>
              </a:blipFill>
            </p:spPr>
            <p:txBody>
              <a:bodyPr/>
              <a:lstStyle/>
              <a:p>
                <a:r>
                  <a:rPr lang="en-US">
                    <a:noFill/>
                  </a:rPr>
                  <a:t> </a:t>
                </a:r>
              </a:p>
            </p:txBody>
          </p:sp>
        </mc:Fallback>
      </mc:AlternateContent>
    </p:spTree>
    <p:extLst>
      <p:ext uri="{BB962C8B-B14F-4D97-AF65-F5344CB8AC3E}">
        <p14:creationId xmlns:p14="http://schemas.microsoft.com/office/powerpoint/2010/main" val="92781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2CA6-7EBF-4083-B13F-F3BDE6772AD4}"/>
              </a:ext>
            </a:extLst>
          </p:cNvPr>
          <p:cNvSpPr>
            <a:spLocks noGrp="1"/>
          </p:cNvSpPr>
          <p:nvPr>
            <p:ph type="title"/>
          </p:nvPr>
        </p:nvSpPr>
        <p:spPr>
          <a:xfrm>
            <a:off x="1884040" y="233258"/>
            <a:ext cx="9144000" cy="523528"/>
          </a:xfrm>
        </p:spPr>
        <p:txBody>
          <a:bodyPr>
            <a:noAutofit/>
          </a:bodyPr>
          <a:lstStyle/>
          <a:p>
            <a:pPr algn="ctr"/>
            <a:r>
              <a:rPr lang="en-US" sz="3200" b="1" i="0" u="none" strike="noStrike" baseline="0" dirty="0">
                <a:solidFill>
                  <a:schemeClr val="accent1">
                    <a:lumMod val="75000"/>
                  </a:schemeClr>
                </a:solidFill>
                <a:latin typeface="Cambria Math" panose="02040503050406030204" pitchFamily="18" charset="0"/>
                <a:ea typeface="Cambria Math" panose="02040503050406030204" pitchFamily="18" charset="0"/>
              </a:rPr>
              <a:t>Support Vector Machine (SVM)</a:t>
            </a:r>
            <a:endParaRPr lang="en-US" sz="2000"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92718D9D-7530-4188-B877-9D7BF1B0B215}"/>
                  </a:ext>
                </a:extLst>
              </p:cNvPr>
              <p:cNvSpPr>
                <a:spLocks noGrp="1"/>
              </p:cNvSpPr>
              <p:nvPr>
                <p:ph idx="1"/>
              </p:nvPr>
            </p:nvSpPr>
            <p:spPr>
              <a:xfrm>
                <a:off x="186003" y="1124744"/>
                <a:ext cx="5688632" cy="5184576"/>
              </a:xfrm>
            </p:spPr>
            <p:txBody>
              <a:bodyPr>
                <a:normAutofit lnSpcReduction="10000"/>
              </a:bodyPr>
              <a:lstStyle/>
              <a:p>
                <a:pPr marL="0" marR="0" indent="0" algn="just">
                  <a:spcBef>
                    <a:spcPts val="0"/>
                  </a:spcBef>
                  <a:spcAft>
                    <a:spcPts val="0"/>
                  </a:spcAft>
                  <a:buNone/>
                  <a:tabLst>
                    <a:tab pos="228600" algn="l"/>
                    <a:tab pos="457200" algn="l"/>
                  </a:tabLst>
                </a:pPr>
                <a:r>
                  <a:rPr lang="en-US" sz="1900" b="1" i="1" dirty="0">
                    <a:effectLst/>
                    <a:latin typeface="Times New Roman" panose="02020603050405020304" pitchFamily="18" charset="0"/>
                    <a:ea typeface="Times New Roman" panose="02020603050405020304" pitchFamily="18" charset="0"/>
                  </a:rPr>
                  <a:t>Dual</a:t>
                </a:r>
                <a:endParaRPr lang="en-US" sz="19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r>
                  <a:rPr lang="en-US" sz="1900" dirty="0">
                    <a:effectLst/>
                    <a:latin typeface="Times New Roman" panose="02020603050405020304" pitchFamily="18" charset="0"/>
                    <a:ea typeface="Times New Roman" panose="02020603050405020304" pitchFamily="18" charset="0"/>
                  </a:rPr>
                  <a:t> </a:t>
                </a:r>
              </a:p>
              <a:p>
                <a:pPr marL="0" marR="0" indent="0" algn="just">
                  <a:spcBef>
                    <a:spcPts val="0"/>
                  </a:spcBef>
                  <a:spcAft>
                    <a:spcPts val="0"/>
                  </a:spcAft>
                  <a:buNone/>
                  <a:tabLst>
                    <a:tab pos="228600" algn="l"/>
                    <a:tab pos="457200" algn="l"/>
                  </a:tabLst>
                </a:pPr>
                <a:r>
                  <a:rPr lang="en-US" sz="1900" dirty="0">
                    <a:effectLst/>
                    <a:latin typeface="Times New Roman" panose="02020603050405020304" pitchFamily="18" charset="0"/>
                    <a:ea typeface="Times New Roman" panose="02020603050405020304" pitchFamily="18" charset="0"/>
                  </a:rPr>
                  <a:t>By solving for the Lagrange dual of the above problem, one obtains the simplified problem:</a:t>
                </a:r>
              </a:p>
              <a:p>
                <a:pPr marL="0" marR="0" indent="0" algn="just">
                  <a:spcBef>
                    <a:spcPts val="0"/>
                  </a:spcBef>
                  <a:spcAft>
                    <a:spcPts val="0"/>
                  </a:spcAft>
                  <a:buNone/>
                  <a:tabLst>
                    <a:tab pos="228600" algn="l"/>
                    <a:tab pos="457200" algn="l"/>
                  </a:tabLst>
                </a:pPr>
                <a:endParaRPr lang="en-US" sz="1900" i="1" dirty="0">
                  <a:effectLst/>
                  <a:latin typeface="Cambria Math" panose="020405030504060302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14:m>
                  <m:oMathPara xmlns:m="http://schemas.openxmlformats.org/officeDocument/2006/math">
                    <m:oMathParaPr>
                      <m:jc m:val="center"/>
                    </m:oMathParaPr>
                    <m:oMath xmlns:m="http://schemas.openxmlformats.org/officeDocument/2006/math">
                      <m:func>
                        <m:funcPr>
                          <m:ctrlPr>
                            <a:rPr lang="en-US" sz="1900" i="1">
                              <a:effectLst/>
                              <a:latin typeface="Cambria Math" panose="02040503050406030204" pitchFamily="18" charset="0"/>
                              <a:ea typeface="Times New Roman" panose="02020603050405020304" pitchFamily="18" charset="0"/>
                            </a:rPr>
                          </m:ctrlPr>
                        </m:funcPr>
                        <m:fName>
                          <m:r>
                            <m:rPr>
                              <m:sty m:val="p"/>
                            </m:rPr>
                            <a:rPr lang="en-US" sz="1900">
                              <a:effectLst/>
                              <a:latin typeface="Cambria Math" panose="02040503050406030204" pitchFamily="18" charset="0"/>
                              <a:ea typeface="Times New Roman" panose="02020603050405020304" pitchFamily="18" charset="0"/>
                            </a:rPr>
                            <m:t>max</m:t>
                          </m:r>
                        </m:fName>
                        <m:e>
                          <m:r>
                            <a:rPr lang="en-US" sz="1900" i="1">
                              <a:effectLst/>
                              <a:latin typeface="Cambria Math" panose="02040503050406030204" pitchFamily="18" charset="0"/>
                              <a:ea typeface="Times New Roman" panose="02020603050405020304" pitchFamily="18" charset="0"/>
                            </a:rPr>
                            <m:t>𝑓</m:t>
                          </m:r>
                          <m:d>
                            <m:dPr>
                              <m:ctrlPr>
                                <a:rPr lang="en-US" sz="1900" i="1">
                                  <a:effectLst/>
                                  <a:latin typeface="Cambria Math" panose="02040503050406030204" pitchFamily="18" charset="0"/>
                                  <a:ea typeface="Times New Roman" panose="02020603050405020304" pitchFamily="18" charset="0"/>
                                </a:rPr>
                              </m:ctrlPr>
                            </m:dPr>
                            <m:e>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𝑐</m:t>
                                  </m:r>
                                </m:e>
                                <m:sub>
                                  <m:r>
                                    <a:rPr lang="en-US" sz="1900" i="1">
                                      <a:effectLst/>
                                      <a:latin typeface="Cambria Math" panose="02040503050406030204" pitchFamily="18" charset="0"/>
                                      <a:ea typeface="Times New Roman" panose="02020603050405020304" pitchFamily="18" charset="0"/>
                                    </a:rPr>
                                    <m:t>1</m:t>
                                  </m:r>
                                </m:sub>
                              </m:sSub>
                              <m:r>
                                <a:rPr lang="en-US" sz="1900" i="1">
                                  <a:effectLst/>
                                  <a:latin typeface="Cambria Math" panose="02040503050406030204" pitchFamily="18" charset="0"/>
                                  <a:ea typeface="Times New Roman" panose="02020603050405020304" pitchFamily="18" charset="0"/>
                                </a:rPr>
                                <m:t>…</m:t>
                              </m:r>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𝑐</m:t>
                                  </m:r>
                                </m:e>
                                <m:sub>
                                  <m:r>
                                    <a:rPr lang="en-US" sz="1900" i="1">
                                      <a:effectLst/>
                                      <a:latin typeface="Cambria Math" panose="02040503050406030204" pitchFamily="18" charset="0"/>
                                      <a:ea typeface="Times New Roman" panose="02020603050405020304" pitchFamily="18" charset="0"/>
                                    </a:rPr>
                                    <m:t>𝑛</m:t>
                                  </m:r>
                                </m:sub>
                              </m:sSub>
                            </m:e>
                          </m:d>
                          <m:r>
                            <a:rPr lang="en-US" sz="1900" i="1">
                              <a:effectLst/>
                              <a:latin typeface="Cambria Math" panose="02040503050406030204" pitchFamily="18" charset="0"/>
                              <a:ea typeface="Times New Roman" panose="02020603050405020304" pitchFamily="18" charset="0"/>
                            </a:rPr>
                            <m:t>=</m:t>
                          </m:r>
                          <m:nary>
                            <m:naryPr>
                              <m:chr m:val="∑"/>
                              <m:limLoc m:val="undOvr"/>
                              <m:ctrlPr>
                                <a:rPr lang="en-US" sz="1900" i="1">
                                  <a:effectLst/>
                                  <a:latin typeface="Cambria Math" panose="02040503050406030204" pitchFamily="18" charset="0"/>
                                  <a:ea typeface="Times New Roman" panose="02020603050405020304" pitchFamily="18" charset="0"/>
                                </a:rPr>
                              </m:ctrlPr>
                            </m:naryPr>
                            <m:sub>
                              <m:r>
                                <a:rPr lang="en-US" sz="1900" i="1">
                                  <a:effectLst/>
                                  <a:latin typeface="Cambria Math" panose="02040503050406030204" pitchFamily="18" charset="0"/>
                                  <a:ea typeface="Times New Roman" panose="02020603050405020304" pitchFamily="18" charset="0"/>
                                </a:rPr>
                                <m:t>𝑖</m:t>
                              </m:r>
                              <m:r>
                                <a:rPr lang="en-US" sz="1900" i="1">
                                  <a:effectLst/>
                                  <a:latin typeface="Cambria Math" panose="02040503050406030204" pitchFamily="18" charset="0"/>
                                  <a:ea typeface="Times New Roman" panose="02020603050405020304" pitchFamily="18" charset="0"/>
                                </a:rPr>
                                <m:t>=1</m:t>
                              </m:r>
                            </m:sub>
                            <m:sup>
                              <m:r>
                                <a:rPr lang="en-US" sz="1900" i="1">
                                  <a:effectLst/>
                                  <a:latin typeface="Cambria Math" panose="02040503050406030204" pitchFamily="18" charset="0"/>
                                  <a:ea typeface="Times New Roman" panose="02020603050405020304" pitchFamily="18" charset="0"/>
                                </a:rPr>
                                <m:t>𝑛</m:t>
                              </m:r>
                            </m:sup>
                            <m:e>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𝑐</m:t>
                                  </m:r>
                                </m:e>
                                <m:sub>
                                  <m:r>
                                    <a:rPr lang="en-US" sz="1900" i="1">
                                      <a:effectLst/>
                                      <a:latin typeface="Cambria Math" panose="02040503050406030204" pitchFamily="18" charset="0"/>
                                      <a:ea typeface="Times New Roman" panose="02020603050405020304" pitchFamily="18" charset="0"/>
                                    </a:rPr>
                                    <m:t>𝑖</m:t>
                                  </m:r>
                                </m:sub>
                              </m:sSub>
                              <m:r>
                                <a:rPr lang="en-US" sz="1900" i="1">
                                  <a:effectLst/>
                                  <a:latin typeface="Cambria Math" panose="02040503050406030204" pitchFamily="18" charset="0"/>
                                  <a:ea typeface="Times New Roman" panose="02020603050405020304" pitchFamily="18" charset="0"/>
                                </a:rPr>
                                <m:t>−</m:t>
                              </m:r>
                              <m:f>
                                <m:fPr>
                                  <m:ctrlPr>
                                    <a:rPr lang="en-US" sz="1900" i="1">
                                      <a:effectLst/>
                                      <a:latin typeface="Cambria Math" panose="02040503050406030204" pitchFamily="18" charset="0"/>
                                      <a:ea typeface="Times New Roman" panose="02020603050405020304" pitchFamily="18" charset="0"/>
                                    </a:rPr>
                                  </m:ctrlPr>
                                </m:fPr>
                                <m:num>
                                  <m:r>
                                    <a:rPr lang="en-US" sz="1900" i="1">
                                      <a:effectLst/>
                                      <a:latin typeface="Cambria Math" panose="02040503050406030204" pitchFamily="18" charset="0"/>
                                      <a:ea typeface="Times New Roman" panose="02020603050405020304" pitchFamily="18" charset="0"/>
                                    </a:rPr>
                                    <m:t>1</m:t>
                                  </m:r>
                                </m:num>
                                <m:den>
                                  <m:r>
                                    <a:rPr lang="en-US" sz="1900" i="1">
                                      <a:effectLst/>
                                      <a:latin typeface="Cambria Math" panose="02040503050406030204" pitchFamily="18" charset="0"/>
                                      <a:ea typeface="Times New Roman" panose="02020603050405020304" pitchFamily="18" charset="0"/>
                                    </a:rPr>
                                    <m:t>2</m:t>
                                  </m:r>
                                </m:den>
                              </m:f>
                              <m:nary>
                                <m:naryPr>
                                  <m:chr m:val="∑"/>
                                  <m:limLoc m:val="undOvr"/>
                                  <m:ctrlPr>
                                    <a:rPr lang="en-US" sz="1900" i="1">
                                      <a:effectLst/>
                                      <a:latin typeface="Cambria Math" panose="02040503050406030204" pitchFamily="18" charset="0"/>
                                      <a:ea typeface="Times New Roman" panose="02020603050405020304" pitchFamily="18" charset="0"/>
                                    </a:rPr>
                                  </m:ctrlPr>
                                </m:naryPr>
                                <m:sub>
                                  <m:r>
                                    <a:rPr lang="en-US" sz="1900" i="1">
                                      <a:effectLst/>
                                      <a:latin typeface="Cambria Math" panose="02040503050406030204" pitchFamily="18" charset="0"/>
                                      <a:ea typeface="Times New Roman" panose="02020603050405020304" pitchFamily="18" charset="0"/>
                                    </a:rPr>
                                    <m:t>𝑖</m:t>
                                  </m:r>
                                  <m:r>
                                    <a:rPr lang="en-US" sz="1900" i="1">
                                      <a:effectLst/>
                                      <a:latin typeface="Cambria Math" panose="02040503050406030204" pitchFamily="18" charset="0"/>
                                      <a:ea typeface="Times New Roman" panose="02020603050405020304" pitchFamily="18" charset="0"/>
                                    </a:rPr>
                                    <m:t>=1</m:t>
                                  </m:r>
                                </m:sub>
                                <m:sup>
                                  <m:r>
                                    <a:rPr lang="en-US" sz="1900" i="1">
                                      <a:effectLst/>
                                      <a:latin typeface="Cambria Math" panose="02040503050406030204" pitchFamily="18" charset="0"/>
                                      <a:ea typeface="Times New Roman" panose="02020603050405020304" pitchFamily="18" charset="0"/>
                                    </a:rPr>
                                    <m:t>𝑛</m:t>
                                  </m:r>
                                </m:sup>
                                <m:e>
                                  <m:r>
                                    <a:rPr lang="en-US" sz="1900" i="1">
                                      <a:effectLst/>
                                      <a:latin typeface="Cambria Math" panose="02040503050406030204" pitchFamily="18" charset="0"/>
                                      <a:ea typeface="Times New Roman" panose="02020603050405020304" pitchFamily="18" charset="0"/>
                                    </a:rPr>
                                    <m:t> </m:t>
                                  </m:r>
                                </m:e>
                              </m:nary>
                              <m:nary>
                                <m:naryPr>
                                  <m:chr m:val="∑"/>
                                  <m:limLoc m:val="undOvr"/>
                                  <m:ctrlPr>
                                    <a:rPr lang="en-US" sz="1900" i="1">
                                      <a:effectLst/>
                                      <a:latin typeface="Cambria Math" panose="02040503050406030204" pitchFamily="18" charset="0"/>
                                      <a:ea typeface="Times New Roman" panose="02020603050405020304" pitchFamily="18" charset="0"/>
                                    </a:rPr>
                                  </m:ctrlPr>
                                </m:naryPr>
                                <m:sub>
                                  <m:r>
                                    <a:rPr lang="en-US" sz="1900" i="1">
                                      <a:effectLst/>
                                      <a:latin typeface="Cambria Math" panose="02040503050406030204" pitchFamily="18" charset="0"/>
                                      <a:ea typeface="Times New Roman" panose="02020603050405020304" pitchFamily="18" charset="0"/>
                                    </a:rPr>
                                    <m:t>𝑗</m:t>
                                  </m:r>
                                  <m:r>
                                    <a:rPr lang="en-US" sz="1900" i="1">
                                      <a:effectLst/>
                                      <a:latin typeface="Cambria Math" panose="02040503050406030204" pitchFamily="18" charset="0"/>
                                      <a:ea typeface="Times New Roman" panose="02020603050405020304" pitchFamily="18" charset="0"/>
                                    </a:rPr>
                                    <m:t>=1</m:t>
                                  </m:r>
                                </m:sub>
                                <m:sup>
                                  <m:r>
                                    <a:rPr lang="en-US" sz="1900" i="1">
                                      <a:effectLst/>
                                      <a:latin typeface="Cambria Math" panose="02040503050406030204" pitchFamily="18" charset="0"/>
                                      <a:ea typeface="Times New Roman" panose="02020603050405020304" pitchFamily="18" charset="0"/>
                                    </a:rPr>
                                    <m:t>𝑛</m:t>
                                  </m:r>
                                </m:sup>
                                <m:e>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𝑦</m:t>
                                      </m:r>
                                    </m:e>
                                    <m:sub>
                                      <m:r>
                                        <a:rPr lang="en-US" sz="1900" i="1">
                                          <a:effectLst/>
                                          <a:latin typeface="Cambria Math" panose="02040503050406030204" pitchFamily="18" charset="0"/>
                                          <a:ea typeface="Times New Roman" panose="02020603050405020304" pitchFamily="18" charset="0"/>
                                        </a:rPr>
                                        <m:t>𝑖</m:t>
                                      </m:r>
                                    </m:sub>
                                  </m:sSub>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𝑐</m:t>
                                      </m:r>
                                    </m:e>
                                    <m:sub>
                                      <m:r>
                                        <a:rPr lang="en-US" sz="1900" i="1">
                                          <a:effectLst/>
                                          <a:latin typeface="Cambria Math" panose="02040503050406030204" pitchFamily="18" charset="0"/>
                                          <a:ea typeface="Times New Roman" panose="02020603050405020304" pitchFamily="18" charset="0"/>
                                        </a:rPr>
                                        <m:t>𝑖</m:t>
                                      </m:r>
                                    </m:sub>
                                  </m:sSub>
                                  <m:d>
                                    <m:dPr>
                                      <m:ctrlPr>
                                        <a:rPr lang="en-US" sz="1900" i="1">
                                          <a:effectLst/>
                                          <a:latin typeface="Cambria Math" panose="02040503050406030204" pitchFamily="18" charset="0"/>
                                          <a:ea typeface="Times New Roman" panose="02020603050405020304" pitchFamily="18" charset="0"/>
                                        </a:rPr>
                                      </m:ctrlPr>
                                    </m:dPr>
                                    <m:e>
                                      <m:sSubSup>
                                        <m:sSubSupPr>
                                          <m:ctrlPr>
                                            <a:rPr lang="en-US" sz="1900" i="1">
                                              <a:effectLst/>
                                              <a:latin typeface="Cambria Math" panose="02040503050406030204" pitchFamily="18" charset="0"/>
                                              <a:ea typeface="Times New Roman" panose="02020603050405020304" pitchFamily="18" charset="0"/>
                                            </a:rPr>
                                          </m:ctrlPr>
                                        </m:sSubSupPr>
                                        <m:e>
                                          <m:r>
                                            <a:rPr lang="en-US" sz="1900" i="1">
                                              <a:effectLst/>
                                              <a:latin typeface="Cambria Math" panose="02040503050406030204" pitchFamily="18" charset="0"/>
                                              <a:ea typeface="Times New Roman" panose="02020603050405020304" pitchFamily="18" charset="0"/>
                                            </a:rPr>
                                            <m:t>𝑥</m:t>
                                          </m:r>
                                        </m:e>
                                        <m:sub>
                                          <m:r>
                                            <a:rPr lang="en-US" sz="1900" i="1">
                                              <a:effectLst/>
                                              <a:latin typeface="Cambria Math" panose="02040503050406030204" pitchFamily="18" charset="0"/>
                                              <a:ea typeface="Times New Roman" panose="02020603050405020304" pitchFamily="18" charset="0"/>
                                            </a:rPr>
                                            <m:t>𝑖</m:t>
                                          </m:r>
                                        </m:sub>
                                        <m:sup>
                                          <m:r>
                                            <a:rPr lang="en-US" sz="1900" i="1">
                                              <a:effectLst/>
                                              <a:latin typeface="Cambria Math" panose="02040503050406030204" pitchFamily="18" charset="0"/>
                                              <a:ea typeface="Times New Roman" panose="02020603050405020304" pitchFamily="18" charset="0"/>
                                            </a:rPr>
                                            <m:t>𝑇</m:t>
                                          </m:r>
                                        </m:sup>
                                      </m:sSubSup>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𝑥</m:t>
                                          </m:r>
                                        </m:e>
                                        <m:sub>
                                          <m:r>
                                            <a:rPr lang="en-US" sz="1900" i="1">
                                              <a:effectLst/>
                                              <a:latin typeface="Cambria Math" panose="02040503050406030204" pitchFamily="18" charset="0"/>
                                              <a:ea typeface="Times New Roman" panose="02020603050405020304" pitchFamily="18" charset="0"/>
                                            </a:rPr>
                                            <m:t>𝑗</m:t>
                                          </m:r>
                                        </m:sub>
                                      </m:sSub>
                                    </m:e>
                                  </m:d>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𝑦</m:t>
                                      </m:r>
                                    </m:e>
                                    <m:sub>
                                      <m:r>
                                        <a:rPr lang="en-US" sz="1900" i="1">
                                          <a:effectLst/>
                                          <a:latin typeface="Cambria Math" panose="02040503050406030204" pitchFamily="18" charset="0"/>
                                          <a:ea typeface="Times New Roman" panose="02020603050405020304" pitchFamily="18" charset="0"/>
                                        </a:rPr>
                                        <m:t>𝑗</m:t>
                                      </m:r>
                                    </m:sub>
                                  </m:sSub>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𝑐</m:t>
                                      </m:r>
                                    </m:e>
                                    <m:sub>
                                      <m:r>
                                        <a:rPr lang="en-US" sz="1900" i="1">
                                          <a:effectLst/>
                                          <a:latin typeface="Cambria Math" panose="02040503050406030204" pitchFamily="18" charset="0"/>
                                          <a:ea typeface="Times New Roman" panose="02020603050405020304" pitchFamily="18" charset="0"/>
                                        </a:rPr>
                                        <m:t>𝑗</m:t>
                                      </m:r>
                                    </m:sub>
                                  </m:sSub>
                                </m:e>
                              </m:nary>
                            </m:e>
                          </m:nary>
                        </m:e>
                      </m:func>
                    </m:oMath>
                  </m:oMathPara>
                </a14:m>
                <a:endParaRPr lang="en-US" sz="19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Times New Roman" panose="02020603050405020304" pitchFamily="18" charset="0"/>
                        </a:rPr>
                        <m:t>𝑠𝑢𝑏𝑗𝑒𝑐𝑡</m:t>
                      </m:r>
                      <m:r>
                        <a:rPr lang="en-US" sz="1900" i="1">
                          <a:effectLst/>
                          <a:latin typeface="Cambria Math" panose="02040503050406030204" pitchFamily="18" charset="0"/>
                          <a:ea typeface="Times New Roman" panose="02020603050405020304" pitchFamily="18" charset="0"/>
                        </a:rPr>
                        <m:t> </m:t>
                      </m:r>
                      <m:r>
                        <a:rPr lang="en-US" sz="1900" i="1">
                          <a:effectLst/>
                          <a:latin typeface="Cambria Math" panose="02040503050406030204" pitchFamily="18" charset="0"/>
                          <a:ea typeface="Times New Roman" panose="02020603050405020304" pitchFamily="18" charset="0"/>
                        </a:rPr>
                        <m:t>𝑡𝑜</m:t>
                      </m:r>
                      <m:r>
                        <a:rPr lang="en-US" sz="1900" i="1">
                          <a:effectLst/>
                          <a:latin typeface="Cambria Math" panose="02040503050406030204" pitchFamily="18" charset="0"/>
                          <a:ea typeface="Times New Roman" panose="02020603050405020304" pitchFamily="18" charset="0"/>
                        </a:rPr>
                        <m:t> </m:t>
                      </m:r>
                      <m:nary>
                        <m:naryPr>
                          <m:chr m:val="∑"/>
                          <m:limLoc m:val="undOvr"/>
                          <m:ctrlPr>
                            <a:rPr lang="en-US" sz="1900" i="1">
                              <a:effectLst/>
                              <a:latin typeface="Cambria Math" panose="02040503050406030204" pitchFamily="18" charset="0"/>
                              <a:ea typeface="Times New Roman" panose="02020603050405020304" pitchFamily="18" charset="0"/>
                            </a:rPr>
                          </m:ctrlPr>
                        </m:naryPr>
                        <m:sub>
                          <m:r>
                            <a:rPr lang="en-US" sz="1900" i="1">
                              <a:effectLst/>
                              <a:latin typeface="Cambria Math" panose="02040503050406030204" pitchFamily="18" charset="0"/>
                              <a:ea typeface="Times New Roman" panose="02020603050405020304" pitchFamily="18" charset="0"/>
                            </a:rPr>
                            <m:t>𝑖</m:t>
                          </m:r>
                          <m:r>
                            <a:rPr lang="en-US" sz="1900" i="1">
                              <a:effectLst/>
                              <a:latin typeface="Cambria Math" panose="02040503050406030204" pitchFamily="18" charset="0"/>
                              <a:ea typeface="Times New Roman" panose="02020603050405020304" pitchFamily="18" charset="0"/>
                            </a:rPr>
                            <m:t>=1</m:t>
                          </m:r>
                        </m:sub>
                        <m:sup>
                          <m:r>
                            <a:rPr lang="en-US" sz="1900" i="1">
                              <a:effectLst/>
                              <a:latin typeface="Cambria Math" panose="02040503050406030204" pitchFamily="18" charset="0"/>
                              <a:ea typeface="Times New Roman" panose="02020603050405020304" pitchFamily="18" charset="0"/>
                            </a:rPr>
                            <m:t>𝑛</m:t>
                          </m:r>
                        </m:sup>
                        <m:e>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𝑐</m:t>
                              </m:r>
                            </m:e>
                            <m:sub>
                              <m:r>
                                <a:rPr lang="en-US" sz="1900" i="1">
                                  <a:effectLst/>
                                  <a:latin typeface="Cambria Math" panose="02040503050406030204" pitchFamily="18" charset="0"/>
                                  <a:ea typeface="Times New Roman" panose="02020603050405020304" pitchFamily="18" charset="0"/>
                                </a:rPr>
                                <m:t>𝑖</m:t>
                              </m:r>
                            </m:sub>
                          </m:sSub>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𝑦</m:t>
                              </m:r>
                            </m:e>
                            <m:sub>
                              <m:r>
                                <a:rPr lang="en-US" sz="1900" i="1">
                                  <a:effectLst/>
                                  <a:latin typeface="Cambria Math" panose="02040503050406030204" pitchFamily="18" charset="0"/>
                                  <a:ea typeface="Times New Roman" panose="02020603050405020304" pitchFamily="18" charset="0"/>
                                </a:rPr>
                                <m:t>𝑖</m:t>
                              </m:r>
                            </m:sub>
                          </m:sSub>
                          <m:r>
                            <a:rPr lang="en-US" sz="1900" i="1">
                              <a:effectLst/>
                              <a:latin typeface="Cambria Math" panose="02040503050406030204" pitchFamily="18" charset="0"/>
                              <a:ea typeface="Times New Roman" panose="02020603050405020304" pitchFamily="18" charset="0"/>
                            </a:rPr>
                            <m:t>=0 ;</m:t>
                          </m:r>
                          <m:r>
                            <a:rPr lang="en-US" sz="1900" i="1">
                              <a:effectLst/>
                              <a:latin typeface="Cambria Math" panose="02040503050406030204" pitchFamily="18" charset="0"/>
                              <a:ea typeface="Times New Roman" panose="02020603050405020304" pitchFamily="18" charset="0"/>
                            </a:rPr>
                            <m:t>𝑎𝑛𝑑</m:t>
                          </m:r>
                          <m:r>
                            <a:rPr lang="en-US" sz="1900" i="1">
                              <a:effectLst/>
                              <a:latin typeface="Cambria Math" panose="02040503050406030204" pitchFamily="18" charset="0"/>
                              <a:ea typeface="Times New Roman" panose="02020603050405020304" pitchFamily="18" charset="0"/>
                            </a:rPr>
                            <m:t> 0≤</m:t>
                          </m:r>
                          <m:sSub>
                            <m:sSubPr>
                              <m:ctrlPr>
                                <a:rPr lang="en-US" sz="1900" i="1">
                                  <a:effectLst/>
                                  <a:latin typeface="Cambria Math" panose="02040503050406030204" pitchFamily="18" charset="0"/>
                                  <a:ea typeface="Times New Roman" panose="02020603050405020304" pitchFamily="18" charset="0"/>
                                </a:rPr>
                              </m:ctrlPr>
                            </m:sSubPr>
                            <m:e>
                              <m:r>
                                <a:rPr lang="en-US" sz="1900" i="1">
                                  <a:effectLst/>
                                  <a:latin typeface="Cambria Math" panose="02040503050406030204" pitchFamily="18" charset="0"/>
                                  <a:ea typeface="Times New Roman" panose="02020603050405020304" pitchFamily="18" charset="0"/>
                                </a:rPr>
                                <m:t>𝑐</m:t>
                              </m:r>
                            </m:e>
                            <m:sub>
                              <m:r>
                                <a:rPr lang="en-US" sz="1900" i="1">
                                  <a:effectLst/>
                                  <a:latin typeface="Cambria Math" panose="02040503050406030204" pitchFamily="18" charset="0"/>
                                  <a:ea typeface="Times New Roman" panose="02020603050405020304" pitchFamily="18" charset="0"/>
                                </a:rPr>
                                <m:t>𝑖</m:t>
                              </m:r>
                            </m:sub>
                          </m:sSub>
                          <m:r>
                            <a:rPr lang="en-US" sz="1900" i="1">
                              <a:effectLst/>
                              <a:latin typeface="Cambria Math" panose="02040503050406030204" pitchFamily="18" charset="0"/>
                              <a:ea typeface="Times New Roman" panose="02020603050405020304" pitchFamily="18" charset="0"/>
                            </a:rPr>
                            <m:t>≤</m:t>
                          </m:r>
                          <m:f>
                            <m:fPr>
                              <m:ctrlPr>
                                <a:rPr lang="en-US" sz="1900" i="1">
                                  <a:effectLst/>
                                  <a:latin typeface="Cambria Math" panose="02040503050406030204" pitchFamily="18" charset="0"/>
                                  <a:ea typeface="Times New Roman" panose="02020603050405020304" pitchFamily="18" charset="0"/>
                                </a:rPr>
                              </m:ctrlPr>
                            </m:fPr>
                            <m:num>
                              <m:r>
                                <a:rPr lang="en-US" sz="1900" i="1">
                                  <a:effectLst/>
                                  <a:latin typeface="Cambria Math" panose="02040503050406030204" pitchFamily="18" charset="0"/>
                                  <a:ea typeface="Times New Roman" panose="02020603050405020304" pitchFamily="18" charset="0"/>
                                </a:rPr>
                                <m:t>1</m:t>
                              </m:r>
                            </m:num>
                            <m:den>
                              <m:r>
                                <a:rPr lang="en-US" sz="1900" i="1">
                                  <a:effectLst/>
                                  <a:latin typeface="Cambria Math" panose="02040503050406030204" pitchFamily="18" charset="0"/>
                                  <a:ea typeface="Times New Roman" panose="02020603050405020304" pitchFamily="18" charset="0"/>
                                </a:rPr>
                                <m:t>2</m:t>
                              </m:r>
                              <m:r>
                                <a:rPr lang="en-US" sz="1900" i="1">
                                  <a:effectLst/>
                                  <a:latin typeface="Cambria Math" panose="02040503050406030204" pitchFamily="18" charset="0"/>
                                  <a:ea typeface="Times New Roman" panose="02020603050405020304" pitchFamily="18" charset="0"/>
                                </a:rPr>
                                <m:t>𝑛</m:t>
                              </m:r>
                              <m:r>
                                <a:rPr lang="en-US" sz="1900" i="1">
                                  <a:effectLst/>
                                  <a:latin typeface="Cambria Math" panose="02040503050406030204" pitchFamily="18" charset="0"/>
                                  <a:ea typeface="Times New Roman" panose="02020603050405020304" pitchFamily="18" charset="0"/>
                                </a:rPr>
                                <m:t>𝜆</m:t>
                              </m:r>
                            </m:den>
                          </m:f>
                        </m:e>
                      </m:nary>
                    </m:oMath>
                  </m:oMathPara>
                </a14:m>
                <a:endParaRPr lang="en-US" sz="19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r>
                  <a:rPr lang="en-US" sz="1900" dirty="0">
                    <a:effectLst/>
                    <a:latin typeface="Times New Roman" panose="02020603050405020304" pitchFamily="18" charset="0"/>
                    <a:ea typeface="Times New Roman" panose="02020603050405020304" pitchFamily="18" charset="0"/>
                  </a:rPr>
                  <a:t> </a:t>
                </a:r>
              </a:p>
              <a:p>
                <a:pPr marL="0" marR="0" indent="0" algn="just">
                  <a:spcBef>
                    <a:spcPts val="0"/>
                  </a:spcBef>
                  <a:spcAft>
                    <a:spcPts val="0"/>
                  </a:spcAft>
                  <a:buNone/>
                  <a:tabLst>
                    <a:tab pos="228600" algn="l"/>
                    <a:tab pos="457200" algn="l"/>
                  </a:tabLst>
                </a:pPr>
                <a:r>
                  <a:rPr lang="en-US" sz="1900" dirty="0">
                    <a:solidFill>
                      <a:schemeClr val="accent1">
                        <a:lumMod val="75000"/>
                      </a:schemeClr>
                    </a:solidFill>
                    <a:effectLst/>
                    <a:latin typeface="Times New Roman" panose="02020603050405020304" pitchFamily="18" charset="0"/>
                    <a:ea typeface="Times New Roman" panose="02020603050405020304" pitchFamily="18" charset="0"/>
                  </a:rPr>
                  <a:t>Recent algorithms </a:t>
                </a:r>
                <a:r>
                  <a:rPr lang="en-US" sz="1900" dirty="0">
                    <a:solidFill>
                      <a:schemeClr val="accent1">
                        <a:lumMod val="75000"/>
                      </a:schemeClr>
                    </a:solidFill>
                    <a:latin typeface="Times New Roman" panose="02020603050405020304" pitchFamily="18" charset="0"/>
                    <a:ea typeface="Times New Roman" panose="02020603050405020304" pitchFamily="18" charset="0"/>
                  </a:rPr>
                  <a:t>to</a:t>
                </a:r>
                <a:r>
                  <a:rPr lang="en-US" sz="1900" dirty="0">
                    <a:solidFill>
                      <a:schemeClr val="accent1">
                        <a:lumMod val="75000"/>
                      </a:schemeClr>
                    </a:solidFill>
                    <a:effectLst/>
                    <a:latin typeface="Times New Roman" panose="02020603050405020304" pitchFamily="18" charset="0"/>
                    <a:ea typeface="Times New Roman" panose="02020603050405020304" pitchFamily="18" charset="0"/>
                  </a:rPr>
                  <a:t> finding the SVM classifier include sub-gradient descent and coordinate descent</a:t>
                </a:r>
                <a:r>
                  <a:rPr lang="en-US" sz="1900" dirty="0">
                    <a:effectLst/>
                    <a:latin typeface="Times New Roman" panose="02020603050405020304" pitchFamily="18" charset="0"/>
                    <a:ea typeface="Times New Roman" panose="02020603050405020304" pitchFamily="18" charset="0"/>
                  </a:rPr>
                  <a:t>. Both techniques have proven to offer significant advantages over the traditional approach when dealing with large, sparse datasets—sub-gradient methods are especially efficient when there are many training examples, and coordinate descent when the dimension of the feature space is high.</a:t>
                </a:r>
              </a:p>
              <a:p>
                <a:pPr marL="0" indent="0">
                  <a:lnSpc>
                    <a:spcPct val="100000"/>
                  </a:lnSpc>
                  <a:buNone/>
                </a:pPr>
                <a:endParaRPr lang="en-US" dirty="0"/>
              </a:p>
              <a:p>
                <a:pPr marL="0" indent="0">
                  <a:buNone/>
                </a:pPr>
                <a:endParaRPr lang="en-US" dirty="0"/>
              </a:p>
              <a:p>
                <a:pPr marL="0" indent="0">
                  <a:buNone/>
                </a:pPr>
                <a:endParaRPr lang="en-US" dirty="0"/>
              </a:p>
              <a:p>
                <a:endParaRPr lang="en-US" dirty="0"/>
              </a:p>
            </p:txBody>
          </p:sp>
        </mc:Choice>
        <mc:Fallback>
          <p:sp>
            <p:nvSpPr>
              <p:cNvPr id="3" name="Объект 2">
                <a:extLst>
                  <a:ext uri="{FF2B5EF4-FFF2-40B4-BE49-F238E27FC236}">
                    <a16:creationId xmlns:a16="http://schemas.microsoft.com/office/drawing/2014/main" id="{92718D9D-7530-4188-B877-9D7BF1B0B215}"/>
                  </a:ext>
                </a:extLst>
              </p:cNvPr>
              <p:cNvSpPr>
                <a:spLocks noGrp="1" noRot="1" noChangeAspect="1" noMove="1" noResize="1" noEditPoints="1" noAdjustHandles="1" noChangeArrowheads="1" noChangeShapeType="1" noTextEdit="1"/>
              </p:cNvSpPr>
              <p:nvPr>
                <p:ph idx="1"/>
              </p:nvPr>
            </p:nvSpPr>
            <p:spPr>
              <a:xfrm>
                <a:off x="186003" y="1124744"/>
                <a:ext cx="5688632" cy="5184576"/>
              </a:xfrm>
              <a:blipFill>
                <a:blip r:embed="rId2"/>
                <a:stretch>
                  <a:fillRect l="-1072" t="-1647" r="-9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D010C89-70B2-2757-EED4-EF59C8E56934}"/>
                  </a:ext>
                </a:extLst>
              </p:cNvPr>
              <p:cNvSpPr txBox="1"/>
              <p:nvPr/>
            </p:nvSpPr>
            <p:spPr>
              <a:xfrm>
                <a:off x="6061369" y="1124744"/>
                <a:ext cx="6098058" cy="5758371"/>
              </a:xfrm>
              <a:prstGeom prst="rect">
                <a:avLst/>
              </a:prstGeom>
              <a:noFill/>
            </p:spPr>
            <p:txBody>
              <a:bodyPr wrap="square">
                <a:spAutoFit/>
              </a:bodyPr>
              <a:lstStyle/>
              <a:p>
                <a:pPr marL="0" marR="0" indent="0" algn="just">
                  <a:spcBef>
                    <a:spcPts val="0"/>
                  </a:spcBef>
                  <a:spcAft>
                    <a:spcPts val="0"/>
                  </a:spcAft>
                  <a:tabLst>
                    <a:tab pos="228600" algn="l"/>
                    <a:tab pos="457200" algn="l"/>
                  </a:tabLst>
                </a:pPr>
                <a:r>
                  <a:rPr lang="en-US" b="1" i="1" dirty="0">
                    <a:latin typeface="Times New Roman" panose="02020603050405020304" pitchFamily="18" charset="0"/>
                    <a:ea typeface="Times New Roman" panose="02020603050405020304" pitchFamily="18" charset="0"/>
                  </a:rPr>
                  <a:t>Kernel Trick</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r>
                  <a:rPr lang="en-US" dirty="0">
                    <a:effectLst/>
                    <a:latin typeface="Times New Roman" panose="02020603050405020304" pitchFamily="18" charset="0"/>
                    <a:ea typeface="Times New Roman" panose="02020603050405020304" pitchFamily="18" charset="0"/>
                  </a:rPr>
                  <a:t>Suppose now that we would like to learn a nonlinear classification rule which corresponds to a linear classification rule for the transformed data points           .</a:t>
                </a:r>
              </a:p>
              <a:p>
                <a:pPr marL="0" marR="0" indent="0" algn="just">
                  <a:spcBef>
                    <a:spcPts val="0"/>
                  </a:spcBef>
                  <a:spcAft>
                    <a:spcPts val="0"/>
                  </a:spcAft>
                  <a:tabLst>
                    <a:tab pos="228600" algn="l"/>
                    <a:tab pos="457200" algn="l"/>
                  </a:tabLst>
                </a:pPr>
                <a:r>
                  <a:rPr lang="en-US" dirty="0">
                    <a:effectLst/>
                    <a:latin typeface="Times New Roman" panose="02020603050405020304" pitchFamily="18" charset="0"/>
                    <a:ea typeface="Times New Roman" panose="02020603050405020304" pitchFamily="18" charset="0"/>
                  </a:rPr>
                  <a:t>Moreover, we are given a kernel function k which satisfies:</a:t>
                </a:r>
              </a:p>
              <a:p>
                <a:pPr marL="0" marR="0" indent="0" algn="just">
                  <a:spcBef>
                    <a:spcPts val="0"/>
                  </a:spcBef>
                  <a:spcAft>
                    <a:spcPts val="0"/>
                  </a:spcAft>
                  <a:tabLst>
                    <a:tab pos="228600" algn="l"/>
                    <a:tab pos="457200" algn="l"/>
                  </a:tabLst>
                </a:pPr>
                <a:endParaRPr lang="en-US" dirty="0">
                  <a:effectLst/>
                  <a:latin typeface="Times New Roman" panose="02020603050405020304" pitchFamily="18" charset="0"/>
                  <a:ea typeface="Times New Roman" panose="02020603050405020304" pitchFamily="18" charset="0"/>
                </a:endParaRPr>
              </a:p>
              <a:p>
                <a:pPr algn="just">
                  <a:tabLst>
                    <a:tab pos="228600" algn="l"/>
                    <a:tab pos="457200" algn="l"/>
                  </a:tabLst>
                </a:pPr>
                <a14:m>
                  <m:oMathPara xmlns:m="http://schemas.openxmlformats.org/officeDocument/2006/math">
                    <m:oMathParaPr>
                      <m:jc m:val="centerGroup"/>
                    </m:oMathParaPr>
                    <m:oMath xmlns:m="http://schemas.openxmlformats.org/officeDocument/2006/math">
                      <m:r>
                        <a:rPr lang="en-US" b="0" i="1" smtClean="0">
                          <a:effectLst/>
                          <a:latin typeface="Cambria Math" panose="02040503050406030204" pitchFamily="18" charset="0"/>
                          <a:ea typeface="Times New Roman" panose="02020603050405020304" pitchFamily="18" charset="0"/>
                        </a:rPr>
                        <m:t>𝑘</m:t>
                      </m:r>
                      <m:d>
                        <m:dPr>
                          <m:ctrlPr>
                            <a:rPr lang="en-US" b="0" i="1" smtClean="0">
                              <a:effectLst/>
                              <a:latin typeface="Cambria Math" panose="02040503050406030204" pitchFamily="18" charset="0"/>
                              <a:ea typeface="Times New Roman" panose="020206030504050203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d>
                      <m:r>
                        <a:rPr lang="en-US" b="0" i="1" smtClean="0">
                          <a:effectLst/>
                          <a:latin typeface="Cambria Math" panose="02040503050406030204" pitchFamily="18" charset="0"/>
                          <a:ea typeface="Times New Roman" panose="020206030504050203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oMath>
                  </m:oMathPara>
                </a14:m>
                <a:endParaRPr lang="en-US" dirty="0"/>
              </a:p>
              <a:p>
                <a:pPr algn="just">
                  <a:tabLst>
                    <a:tab pos="228600" algn="l"/>
                    <a:tab pos="457200" algn="l"/>
                  </a:tabLst>
                </a:pPr>
                <a:endParaRPr lang="en-US" dirty="0"/>
              </a:p>
              <a:p>
                <a:pPr algn="just">
                  <a:tabLst>
                    <a:tab pos="228600" algn="l"/>
                    <a:tab pos="457200" algn="l"/>
                  </a:tabLst>
                </a:pPr>
                <a:r>
                  <a:rPr lang="en-US" dirty="0">
                    <a:latin typeface="Times New Roman" panose="02020603050405020304" pitchFamily="18" charset="0"/>
                    <a:cs typeface="Times New Roman" panose="02020603050405020304" pitchFamily="18" charset="0"/>
                  </a:rPr>
                  <a:t>We know the classification vector w in the transformed space satisfies:</a:t>
                </a:r>
              </a:p>
              <a:p>
                <a:pPr algn="just">
                  <a:tabLst>
                    <a:tab pos="228600" algn="l"/>
                    <a:tab pos="457200" algn="l"/>
                  </a:tabLs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𝑤</m:t>
                      </m:r>
                      <m:r>
                        <a:rPr lang="en-US" b="0" i="1" smtClean="0">
                          <a:latin typeface="Cambria Math" panose="02040503050406030204" pitchFamily="18" charset="0"/>
                          <a:cs typeface="Times New Roman" panose="02020603050405020304" pitchFamily="18" charset="0"/>
                        </a:rPr>
                        <m:t>=</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𝑛</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𝑐</m:t>
                              </m:r>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𝜑</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dirty="0">
                  <a:latin typeface="Times New Roman" panose="02020603050405020304" pitchFamily="18" charset="0"/>
                  <a:cs typeface="Times New Roman" panose="02020603050405020304" pitchFamily="18" charset="0"/>
                </a:endParaRPr>
              </a:p>
              <a:p>
                <a:pPr algn="just">
                  <a:tabLst>
                    <a:tab pos="228600" algn="l"/>
                    <a:tab pos="457200" algn="l"/>
                  </a:tabLst>
                </a:pPr>
                <a:r>
                  <a:rPr lang="en-US" dirty="0">
                    <a:latin typeface="Times New Roman" panose="02020603050405020304" pitchFamily="18" charset="0"/>
                    <a:cs typeface="Times New Roman" panose="02020603050405020304" pitchFamily="18" charset="0"/>
                  </a:rPr>
                  <a:t>Where: the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𝑐</m:t>
                        </m:r>
                      </m:e>
                      <m:sub>
                        <m:r>
                          <a:rPr lang="en-US" b="0" i="1" smtClean="0">
                            <a:latin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 are obtained by solving the opt problem:</a:t>
                </a:r>
              </a:p>
              <a:p>
                <a:pPr algn="just">
                  <a:tabLst>
                    <a:tab pos="228600" algn="l"/>
                    <a:tab pos="457200" algn="l"/>
                  </a:tabLst>
                </a:pPr>
                <a14:m>
                  <m:oMathPara xmlns:m="http://schemas.openxmlformats.org/officeDocument/2006/math">
                    <m:oMathParaPr>
                      <m:jc m:val="centerGroup"/>
                    </m:oMathParaPr>
                    <m:oMath xmlns:m="http://schemas.openxmlformats.org/officeDocument/2006/math">
                      <m:func>
                        <m:funcPr>
                          <m:ctrlPr>
                            <a:rPr lang="en-US" i="1" smtClean="0">
                              <a:effectLst/>
                              <a:latin typeface="Cambria Math" panose="02040503050406030204" pitchFamily="18" charset="0"/>
                              <a:ea typeface="Times New Roman" panose="02020603050405020304" pitchFamily="18" charset="0"/>
                            </a:rPr>
                          </m:ctrlPr>
                        </m:funcPr>
                        <m:fName>
                          <m:r>
                            <m:rPr>
                              <m:sty m:val="p"/>
                            </m:rPr>
                            <a:rPr lang="en-US">
                              <a:effectLst/>
                              <a:latin typeface="Cambria Math" panose="02040503050406030204" pitchFamily="18" charset="0"/>
                              <a:ea typeface="Times New Roman" panose="02020603050405020304" pitchFamily="18" charset="0"/>
                            </a:rPr>
                            <m:t>max</m:t>
                          </m:r>
                        </m:fName>
                        <m:e>
                          <m:r>
                            <a:rPr lang="en-US" i="1">
                              <a:effectLst/>
                              <a:latin typeface="Cambria Math" panose="02040503050406030204" pitchFamily="18" charset="0"/>
                              <a:ea typeface="Times New Roman" panose="02020603050405020304" pitchFamily="18" charset="0"/>
                            </a:rPr>
                            <m:t>𝑓</m:t>
                          </m:r>
                          <m:d>
                            <m:dPr>
                              <m:ctrlPr>
                                <a:rPr lang="en-US" i="1">
                                  <a:effectLst/>
                                  <a:latin typeface="Cambria Math" panose="02040503050406030204" pitchFamily="18" charset="0"/>
                                  <a:ea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𝑐</m:t>
                                  </m:r>
                                </m:e>
                                <m:sub>
                                  <m:r>
                                    <a:rPr lang="en-US" i="1">
                                      <a:effectLst/>
                                      <a:latin typeface="Cambria Math" panose="02040503050406030204" pitchFamily="18" charset="0"/>
                                      <a:ea typeface="Times New Roman" panose="02020603050405020304" pitchFamily="18" charset="0"/>
                                    </a:rPr>
                                    <m:t>1</m:t>
                                  </m:r>
                                </m:sub>
                              </m:sSub>
                              <m:r>
                                <a:rPr lang="en-US"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𝑐</m:t>
                                  </m:r>
                                </m:e>
                                <m:sub>
                                  <m:r>
                                    <a:rPr lang="en-US" i="1">
                                      <a:effectLst/>
                                      <a:latin typeface="Cambria Math" panose="02040503050406030204" pitchFamily="18" charset="0"/>
                                      <a:ea typeface="Times New Roman" panose="02020603050405020304" pitchFamily="18" charset="0"/>
                                    </a:rPr>
                                    <m:t>𝑛</m:t>
                                  </m:r>
                                </m:sub>
                              </m:sSub>
                            </m:e>
                          </m:d>
                          <m:r>
                            <a:rPr lang="en-US" i="1">
                              <a:effectLst/>
                              <a:latin typeface="Cambria Math" panose="02040503050406030204" pitchFamily="18" charset="0"/>
                              <a:ea typeface="Times New Roman" panose="02020603050405020304" pitchFamily="18" charset="0"/>
                            </a:rPr>
                            <m:t>=</m:t>
                          </m:r>
                          <m:nary>
                            <m:naryPr>
                              <m:chr m:val="∑"/>
                              <m:limLoc m:val="undOvr"/>
                              <m:ctrlPr>
                                <a:rPr lang="en-US" i="1">
                                  <a:effectLst/>
                                  <a:latin typeface="Cambria Math" panose="02040503050406030204" pitchFamily="18" charset="0"/>
                                  <a:ea typeface="Times New Roman" panose="02020603050405020304" pitchFamily="18" charset="0"/>
                                </a:rPr>
                              </m:ctrlPr>
                            </m:naryPr>
                            <m:sub>
                              <m:r>
                                <a:rPr lang="en-US" i="1">
                                  <a:effectLst/>
                                  <a:latin typeface="Cambria Math" panose="02040503050406030204" pitchFamily="18" charset="0"/>
                                  <a:ea typeface="Times New Roman" panose="02020603050405020304" pitchFamily="18" charset="0"/>
                                </a:rPr>
                                <m:t>𝑖</m:t>
                              </m:r>
                              <m:r>
                                <a:rPr lang="en-US" i="1">
                                  <a:effectLst/>
                                  <a:latin typeface="Cambria Math" panose="02040503050406030204" pitchFamily="18" charset="0"/>
                                  <a:ea typeface="Times New Roman" panose="02020603050405020304" pitchFamily="18" charset="0"/>
                                </a:rPr>
                                <m:t>=1</m:t>
                              </m:r>
                            </m:sub>
                            <m:sup>
                              <m:r>
                                <a:rPr lang="en-US" i="1">
                                  <a:effectLst/>
                                  <a:latin typeface="Cambria Math" panose="02040503050406030204" pitchFamily="18" charset="0"/>
                                  <a:ea typeface="Times New Roman" panose="02020603050405020304" pitchFamily="18" charset="0"/>
                                </a:rPr>
                                <m:t>𝑛</m:t>
                              </m:r>
                            </m:sup>
                            <m:e>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𝑐</m:t>
                                  </m:r>
                                </m:e>
                                <m:sub>
                                  <m:r>
                                    <a:rPr lang="en-US" i="1">
                                      <a:effectLst/>
                                      <a:latin typeface="Cambria Math" panose="02040503050406030204" pitchFamily="18" charset="0"/>
                                      <a:ea typeface="Times New Roman" panose="02020603050405020304" pitchFamily="18" charset="0"/>
                                    </a:rPr>
                                    <m:t>𝑖</m:t>
                                  </m:r>
                                </m:sub>
                              </m:sSub>
                              <m:r>
                                <a:rPr lang="en-US" i="1">
                                  <a:effectLst/>
                                  <a:latin typeface="Cambria Math" panose="02040503050406030204" pitchFamily="18" charset="0"/>
                                  <a:ea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rPr>
                                    <m:t>2</m:t>
                                  </m:r>
                                </m:den>
                              </m:f>
                              <m:nary>
                                <m:naryPr>
                                  <m:chr m:val="∑"/>
                                  <m:limLoc m:val="undOvr"/>
                                  <m:ctrlPr>
                                    <a:rPr lang="en-US" i="1">
                                      <a:effectLst/>
                                      <a:latin typeface="Cambria Math" panose="02040503050406030204" pitchFamily="18" charset="0"/>
                                      <a:ea typeface="Times New Roman" panose="02020603050405020304" pitchFamily="18" charset="0"/>
                                    </a:rPr>
                                  </m:ctrlPr>
                                </m:naryPr>
                                <m:sub>
                                  <m:r>
                                    <a:rPr lang="en-US" i="1">
                                      <a:effectLst/>
                                      <a:latin typeface="Cambria Math" panose="02040503050406030204" pitchFamily="18" charset="0"/>
                                      <a:ea typeface="Times New Roman" panose="02020603050405020304" pitchFamily="18" charset="0"/>
                                    </a:rPr>
                                    <m:t>𝑖</m:t>
                                  </m:r>
                                  <m:r>
                                    <a:rPr lang="en-US" i="1">
                                      <a:effectLst/>
                                      <a:latin typeface="Cambria Math" panose="02040503050406030204" pitchFamily="18" charset="0"/>
                                      <a:ea typeface="Times New Roman" panose="02020603050405020304" pitchFamily="18" charset="0"/>
                                    </a:rPr>
                                    <m:t>=1</m:t>
                                  </m:r>
                                </m:sub>
                                <m:sup>
                                  <m:r>
                                    <a:rPr lang="en-US" i="1">
                                      <a:effectLst/>
                                      <a:latin typeface="Cambria Math" panose="02040503050406030204" pitchFamily="18" charset="0"/>
                                      <a:ea typeface="Times New Roman" panose="02020603050405020304" pitchFamily="18" charset="0"/>
                                    </a:rPr>
                                    <m:t>𝑛</m:t>
                                  </m:r>
                                </m:sup>
                                <m:e>
                                  <m:r>
                                    <a:rPr lang="en-US" i="1">
                                      <a:effectLst/>
                                      <a:latin typeface="Cambria Math" panose="02040503050406030204" pitchFamily="18" charset="0"/>
                                      <a:ea typeface="Times New Roman" panose="02020603050405020304" pitchFamily="18" charset="0"/>
                                    </a:rPr>
                                    <m:t> </m:t>
                                  </m:r>
                                </m:e>
                              </m:nary>
                              <m:nary>
                                <m:naryPr>
                                  <m:chr m:val="∑"/>
                                  <m:limLoc m:val="undOvr"/>
                                  <m:ctrlPr>
                                    <a:rPr lang="en-US" i="1">
                                      <a:effectLst/>
                                      <a:latin typeface="Cambria Math" panose="02040503050406030204" pitchFamily="18" charset="0"/>
                                      <a:ea typeface="Times New Roman" panose="02020603050405020304" pitchFamily="18" charset="0"/>
                                    </a:rPr>
                                  </m:ctrlPr>
                                </m:naryPr>
                                <m:sub>
                                  <m:r>
                                    <a:rPr lang="en-US" i="1">
                                      <a:effectLst/>
                                      <a:latin typeface="Cambria Math" panose="02040503050406030204" pitchFamily="18" charset="0"/>
                                      <a:ea typeface="Times New Roman" panose="02020603050405020304" pitchFamily="18" charset="0"/>
                                    </a:rPr>
                                    <m:t>𝑗</m:t>
                                  </m:r>
                                  <m:r>
                                    <a:rPr lang="en-US" i="1">
                                      <a:effectLst/>
                                      <a:latin typeface="Cambria Math" panose="02040503050406030204" pitchFamily="18" charset="0"/>
                                      <a:ea typeface="Times New Roman" panose="02020603050405020304" pitchFamily="18" charset="0"/>
                                    </a:rPr>
                                    <m:t>=1</m:t>
                                  </m:r>
                                </m:sub>
                                <m:sup>
                                  <m:r>
                                    <a:rPr lang="en-US" i="1">
                                      <a:effectLst/>
                                      <a:latin typeface="Cambria Math" panose="02040503050406030204" pitchFamily="18" charset="0"/>
                                      <a:ea typeface="Times New Roman" panose="02020603050405020304" pitchFamily="18" charset="0"/>
                                    </a:rPr>
                                    <m:t>𝑛</m:t>
                                  </m:r>
                                </m:sup>
                                <m:e>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𝑦</m:t>
                                      </m:r>
                                    </m:e>
                                    <m:sub>
                                      <m:r>
                                        <a:rPr lang="en-US" i="1">
                                          <a:effectLst/>
                                          <a:latin typeface="Cambria Math" panose="02040503050406030204" pitchFamily="18" charset="0"/>
                                          <a:ea typeface="Times New Roman" panose="02020603050405020304" pitchFamily="18" charset="0"/>
                                        </a:rPr>
                                        <m:t>𝑖</m:t>
                                      </m:r>
                                    </m:sub>
                                  </m:sSub>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𝑐</m:t>
                                      </m:r>
                                    </m:e>
                                    <m:sub>
                                      <m:r>
                                        <a:rPr lang="en-US" i="1">
                                          <a:effectLst/>
                                          <a:latin typeface="Cambria Math" panose="02040503050406030204" pitchFamily="18" charset="0"/>
                                          <a:ea typeface="Times New Roman" panose="02020603050405020304" pitchFamily="18" charset="0"/>
                                        </a:rPr>
                                        <m:t>𝑖</m:t>
                                      </m:r>
                                    </m:sub>
                                  </m:sSub>
                                  <m:d>
                                    <m:dPr>
                                      <m:ctrlPr>
                                        <a:rPr lang="en-US" i="1">
                                          <a:effectLst/>
                                          <a:latin typeface="Cambria Math" panose="02040503050406030204" pitchFamily="18" charset="0"/>
                                          <a:ea typeface="Times New Roman" panose="02020603050405020304" pitchFamily="18" charset="0"/>
                                        </a:rPr>
                                      </m:ctrlPr>
                                    </m:dPr>
                                    <m:e>
                                      <m:sSubSup>
                                        <m:sSubSupPr>
                                          <m:ctrlPr>
                                            <a:rPr lang="en-US" i="1">
                                              <a:effectLst/>
                                              <a:latin typeface="Cambria Math" panose="02040503050406030204" pitchFamily="18" charset="0"/>
                                              <a:ea typeface="Times New Roman" panose="02020603050405020304" pitchFamily="18" charset="0"/>
                                            </a:rPr>
                                          </m:ctrlPr>
                                        </m:sSubSupPr>
                                        <m:e>
                                          <m:r>
                                            <a:rPr lang="en-US" i="1">
                                              <a:effectLst/>
                                              <a:latin typeface="Cambria Math" panose="02040503050406030204" pitchFamily="18" charset="0"/>
                                              <a:ea typeface="Times New Roman" panose="02020603050405020304" pitchFamily="18" charset="0"/>
                                            </a:rPr>
                                            <m:t>𝑥</m:t>
                                          </m:r>
                                        </m:e>
                                        <m:sub>
                                          <m:r>
                                            <a:rPr lang="en-US" i="1">
                                              <a:effectLst/>
                                              <a:latin typeface="Cambria Math" panose="02040503050406030204" pitchFamily="18" charset="0"/>
                                              <a:ea typeface="Times New Roman" panose="02020603050405020304" pitchFamily="18" charset="0"/>
                                            </a:rPr>
                                            <m:t>𝑖</m:t>
                                          </m:r>
                                        </m:sub>
                                        <m:sup>
                                          <m:r>
                                            <a:rPr lang="en-US" i="1">
                                              <a:effectLst/>
                                              <a:latin typeface="Cambria Math" panose="02040503050406030204" pitchFamily="18" charset="0"/>
                                              <a:ea typeface="Times New Roman" panose="02020603050405020304" pitchFamily="18" charset="0"/>
                                            </a:rPr>
                                            <m:t>𝑇</m:t>
                                          </m:r>
                                        </m:sup>
                                      </m:sSubSup>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𝑥</m:t>
                                          </m:r>
                                        </m:e>
                                        <m:sub>
                                          <m:r>
                                            <a:rPr lang="en-US" i="1">
                                              <a:effectLst/>
                                              <a:latin typeface="Cambria Math" panose="02040503050406030204" pitchFamily="18" charset="0"/>
                                              <a:ea typeface="Times New Roman" panose="02020603050405020304" pitchFamily="18" charset="0"/>
                                            </a:rPr>
                                            <m:t>𝑗</m:t>
                                          </m:r>
                                        </m:sub>
                                      </m:sSub>
                                    </m:e>
                                  </m:d>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𝑦</m:t>
                                      </m:r>
                                    </m:e>
                                    <m:sub>
                                      <m:r>
                                        <a:rPr lang="en-US" i="1">
                                          <a:effectLst/>
                                          <a:latin typeface="Cambria Math" panose="02040503050406030204" pitchFamily="18" charset="0"/>
                                          <a:ea typeface="Times New Roman" panose="02020603050405020304" pitchFamily="18" charset="0"/>
                                        </a:rPr>
                                        <m:t>𝑗</m:t>
                                      </m:r>
                                    </m:sub>
                                  </m:sSub>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𝑐</m:t>
                                      </m:r>
                                    </m:e>
                                    <m:sub>
                                      <m:r>
                                        <a:rPr lang="en-US" i="1">
                                          <a:effectLst/>
                                          <a:latin typeface="Cambria Math" panose="02040503050406030204" pitchFamily="18" charset="0"/>
                                          <a:ea typeface="Times New Roman" panose="02020603050405020304" pitchFamily="18" charset="0"/>
                                        </a:rPr>
                                        <m:t>𝑗</m:t>
                                      </m:r>
                                    </m:sub>
                                  </m:sSub>
                                </m:e>
                              </m:nary>
                            </m:e>
                          </m:nary>
                        </m:e>
                      </m:func>
                    </m:oMath>
                  </m:oMathPara>
                </a14:m>
                <a:endParaRPr lang="en-US" dirty="0">
                  <a:latin typeface="Times New Roman" panose="02020603050405020304" pitchFamily="18" charset="0"/>
                  <a:cs typeface="Times New Roman" panose="02020603050405020304" pitchFamily="18" charset="0"/>
                </a:endParaRPr>
              </a:p>
              <a:p>
                <a:pPr algn="just">
                  <a:tabLst>
                    <a:tab pos="228600" algn="l"/>
                    <a:tab pos="457200" algn="l"/>
                  </a:tabLst>
                </a:pP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ea typeface="Times New Roman" panose="02020603050405020304" pitchFamily="18" charset="0"/>
                        </a:rPr>
                        <m:t>𝑠𝑢𝑏𝑗𝑒𝑐𝑡</m:t>
                      </m:r>
                      <m:r>
                        <a:rPr lang="en-US" i="1" smtClean="0">
                          <a:effectLst/>
                          <a:latin typeface="Cambria Math" panose="02040503050406030204" pitchFamily="18" charset="0"/>
                          <a:ea typeface="Times New Roman" panose="02020603050405020304" pitchFamily="18" charset="0"/>
                        </a:rPr>
                        <m:t> </m:t>
                      </m:r>
                      <m:r>
                        <a:rPr lang="en-US" i="1" smtClean="0">
                          <a:effectLst/>
                          <a:latin typeface="Cambria Math" panose="02040503050406030204" pitchFamily="18" charset="0"/>
                          <a:ea typeface="Times New Roman" panose="02020603050405020304" pitchFamily="18" charset="0"/>
                        </a:rPr>
                        <m:t>𝑡𝑜</m:t>
                      </m:r>
                      <m:r>
                        <a:rPr lang="en-US" i="1" smtClean="0">
                          <a:effectLst/>
                          <a:latin typeface="Cambria Math" panose="02040503050406030204" pitchFamily="18" charset="0"/>
                          <a:ea typeface="Times New Roman" panose="02020603050405020304" pitchFamily="18" charset="0"/>
                        </a:rPr>
                        <m:t> </m:t>
                      </m:r>
                      <m:nary>
                        <m:naryPr>
                          <m:chr m:val="∑"/>
                          <m:limLoc m:val="undOvr"/>
                          <m:ctrlPr>
                            <a:rPr lang="en-US" i="1">
                              <a:effectLst/>
                              <a:latin typeface="Cambria Math" panose="02040503050406030204" pitchFamily="18" charset="0"/>
                              <a:ea typeface="Times New Roman" panose="02020603050405020304" pitchFamily="18" charset="0"/>
                            </a:rPr>
                          </m:ctrlPr>
                        </m:naryPr>
                        <m:sub>
                          <m:r>
                            <a:rPr lang="en-US" i="1">
                              <a:effectLst/>
                              <a:latin typeface="Cambria Math" panose="02040503050406030204" pitchFamily="18" charset="0"/>
                              <a:ea typeface="Times New Roman" panose="02020603050405020304" pitchFamily="18" charset="0"/>
                            </a:rPr>
                            <m:t>𝑖</m:t>
                          </m:r>
                          <m:r>
                            <a:rPr lang="en-US" i="1">
                              <a:effectLst/>
                              <a:latin typeface="Cambria Math" panose="02040503050406030204" pitchFamily="18" charset="0"/>
                              <a:ea typeface="Times New Roman" panose="02020603050405020304" pitchFamily="18" charset="0"/>
                            </a:rPr>
                            <m:t>=1</m:t>
                          </m:r>
                        </m:sub>
                        <m:sup>
                          <m:r>
                            <a:rPr lang="en-US" i="1">
                              <a:effectLst/>
                              <a:latin typeface="Cambria Math" panose="02040503050406030204" pitchFamily="18" charset="0"/>
                              <a:ea typeface="Times New Roman" panose="02020603050405020304" pitchFamily="18" charset="0"/>
                            </a:rPr>
                            <m:t>𝑛</m:t>
                          </m:r>
                        </m:sup>
                        <m:e>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𝑐</m:t>
                              </m:r>
                            </m:e>
                            <m:sub>
                              <m:r>
                                <a:rPr lang="en-US" i="1">
                                  <a:effectLst/>
                                  <a:latin typeface="Cambria Math" panose="02040503050406030204" pitchFamily="18" charset="0"/>
                                  <a:ea typeface="Times New Roman" panose="02020603050405020304" pitchFamily="18" charset="0"/>
                                </a:rPr>
                                <m:t>𝑖</m:t>
                              </m:r>
                            </m:sub>
                          </m:sSub>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𝑦</m:t>
                              </m:r>
                            </m:e>
                            <m:sub>
                              <m:r>
                                <a:rPr lang="en-US" i="1">
                                  <a:effectLst/>
                                  <a:latin typeface="Cambria Math" panose="02040503050406030204" pitchFamily="18" charset="0"/>
                                  <a:ea typeface="Times New Roman" panose="02020603050405020304" pitchFamily="18" charset="0"/>
                                </a:rPr>
                                <m:t>𝑖</m:t>
                              </m:r>
                            </m:sub>
                          </m:sSub>
                          <m:r>
                            <a:rPr lang="en-US" i="1">
                              <a:effectLst/>
                              <a:latin typeface="Cambria Math" panose="02040503050406030204" pitchFamily="18" charset="0"/>
                              <a:ea typeface="Times New Roman" panose="02020603050405020304" pitchFamily="18" charset="0"/>
                            </a:rPr>
                            <m:t>=0 ;</m:t>
                          </m:r>
                          <m:r>
                            <a:rPr lang="en-US" i="1">
                              <a:effectLst/>
                              <a:latin typeface="Cambria Math" panose="02040503050406030204" pitchFamily="18" charset="0"/>
                              <a:ea typeface="Times New Roman" panose="02020603050405020304" pitchFamily="18" charset="0"/>
                            </a:rPr>
                            <m:t>𝑎𝑛𝑑</m:t>
                          </m:r>
                          <m:r>
                            <a:rPr lang="en-US" i="1">
                              <a:effectLst/>
                              <a:latin typeface="Cambria Math" panose="02040503050406030204" pitchFamily="18" charset="0"/>
                              <a:ea typeface="Times New Roman" panose="02020603050405020304" pitchFamily="18" charset="0"/>
                            </a:rPr>
                            <m:t> 0≤</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𝑐</m:t>
                              </m:r>
                            </m:e>
                            <m:sub>
                              <m:r>
                                <a:rPr lang="en-US" i="1">
                                  <a:effectLst/>
                                  <a:latin typeface="Cambria Math" panose="02040503050406030204" pitchFamily="18" charset="0"/>
                                  <a:ea typeface="Times New Roman" panose="02020603050405020304" pitchFamily="18" charset="0"/>
                                </a:rPr>
                                <m:t>𝑖</m:t>
                              </m:r>
                            </m:sub>
                          </m:sSub>
                          <m:r>
                            <a:rPr lang="en-US" i="1">
                              <a:effectLst/>
                              <a:latin typeface="Cambria Math" panose="02040503050406030204" pitchFamily="18" charset="0"/>
                              <a:ea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rPr>
                                <m:t>2</m:t>
                              </m:r>
                              <m:r>
                                <a:rPr lang="en-US" i="1">
                                  <a:effectLst/>
                                  <a:latin typeface="Cambria Math" panose="02040503050406030204" pitchFamily="18" charset="0"/>
                                  <a:ea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rPr>
                                <m:t>𝜆</m:t>
                              </m:r>
                            </m:den>
                          </m:f>
                        </m:e>
                      </m:nary>
                    </m:oMath>
                  </m:oMathPara>
                </a14:m>
                <a:endParaRPr lang="en-US" dirty="0">
                  <a:effectLst/>
                  <a:latin typeface="Times New Roman" panose="02020603050405020304" pitchFamily="18" charset="0"/>
                  <a:ea typeface="Times New Roman" panose="02020603050405020304" pitchFamily="18" charset="0"/>
                </a:endParaRPr>
              </a:p>
            </p:txBody>
          </p:sp>
        </mc:Choice>
        <mc:Fallback>
          <p:sp>
            <p:nvSpPr>
              <p:cNvPr id="5" name="TextBox 4">
                <a:extLst>
                  <a:ext uri="{FF2B5EF4-FFF2-40B4-BE49-F238E27FC236}">
                    <a16:creationId xmlns:a16="http://schemas.microsoft.com/office/drawing/2014/main" id="{ED010C89-70B2-2757-EED4-EF59C8E56934}"/>
                  </a:ext>
                </a:extLst>
              </p:cNvPr>
              <p:cNvSpPr txBox="1">
                <a:spLocks noRot="1" noChangeAspect="1" noMove="1" noResize="1" noEditPoints="1" noAdjustHandles="1" noChangeArrowheads="1" noChangeShapeType="1" noTextEdit="1"/>
              </p:cNvSpPr>
              <p:nvPr/>
            </p:nvSpPr>
            <p:spPr>
              <a:xfrm>
                <a:off x="6061369" y="1124744"/>
                <a:ext cx="6098058" cy="5758371"/>
              </a:xfrm>
              <a:prstGeom prst="rect">
                <a:avLst/>
              </a:prstGeom>
              <a:blipFill>
                <a:blip r:embed="rId3"/>
                <a:stretch>
                  <a:fillRect l="-799" t="-636" r="-799"/>
                </a:stretch>
              </a:blipFill>
            </p:spPr>
            <p:txBody>
              <a:bodyPr/>
              <a:lstStyle/>
              <a:p>
                <a:r>
                  <a:rPr lang="en-US">
                    <a:noFill/>
                  </a:rPr>
                  <a:t> </a:t>
                </a:r>
              </a:p>
            </p:txBody>
          </p:sp>
        </mc:Fallback>
      </mc:AlternateContent>
    </p:spTree>
    <p:extLst>
      <p:ext uri="{BB962C8B-B14F-4D97-AF65-F5344CB8AC3E}">
        <p14:creationId xmlns:p14="http://schemas.microsoft.com/office/powerpoint/2010/main" val="139324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2CA6-7EBF-4083-B13F-F3BDE6772AD4}"/>
              </a:ext>
            </a:extLst>
          </p:cNvPr>
          <p:cNvSpPr>
            <a:spLocks noGrp="1"/>
          </p:cNvSpPr>
          <p:nvPr>
            <p:ph type="title"/>
          </p:nvPr>
        </p:nvSpPr>
        <p:spPr>
          <a:xfrm>
            <a:off x="1884040" y="233258"/>
            <a:ext cx="9144000" cy="523528"/>
          </a:xfrm>
        </p:spPr>
        <p:txBody>
          <a:bodyPr>
            <a:noAutofit/>
          </a:bodyPr>
          <a:lstStyle/>
          <a:p>
            <a:pPr algn="ctr"/>
            <a:r>
              <a:rPr lang="en-US" sz="3200" b="1" i="0" u="none" strike="noStrike" baseline="0" dirty="0">
                <a:solidFill>
                  <a:schemeClr val="accent1">
                    <a:lumMod val="75000"/>
                  </a:schemeClr>
                </a:solidFill>
                <a:latin typeface="Cambria Math" panose="02040503050406030204" pitchFamily="18" charset="0"/>
                <a:ea typeface="Cambria Math" panose="02040503050406030204" pitchFamily="18" charset="0"/>
              </a:rPr>
              <a:t>Support Vector Machine (SVM)</a:t>
            </a:r>
            <a:endParaRPr lang="en-US" sz="2000"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92718D9D-7530-4188-B877-9D7BF1B0B215}"/>
                  </a:ext>
                </a:extLst>
              </p:cNvPr>
              <p:cNvSpPr>
                <a:spLocks noGrp="1"/>
              </p:cNvSpPr>
              <p:nvPr>
                <p:ph idx="1"/>
              </p:nvPr>
            </p:nvSpPr>
            <p:spPr>
              <a:xfrm>
                <a:off x="191344" y="1844824"/>
                <a:ext cx="5688632" cy="5184576"/>
              </a:xfrm>
            </p:spPr>
            <p:txBody>
              <a:bodyPr>
                <a:normAutofit/>
              </a:bodyPr>
              <a:lstStyle/>
              <a:p>
                <a:pPr marL="0" marR="0" indent="0" algn="just">
                  <a:spcBef>
                    <a:spcPts val="0"/>
                  </a:spcBef>
                  <a:spcAft>
                    <a:spcPts val="0"/>
                  </a:spcAft>
                  <a:buNone/>
                  <a:tabLst>
                    <a:tab pos="228600" algn="l"/>
                    <a:tab pos="457200" algn="l"/>
                  </a:tabLst>
                </a:pPr>
                <a:r>
                  <a:rPr lang="en-US" sz="2000" b="1" i="1" dirty="0">
                    <a:latin typeface="Times New Roman" panose="02020603050405020304" pitchFamily="18" charset="0"/>
                    <a:ea typeface="Times New Roman" panose="02020603050405020304" pitchFamily="18" charset="0"/>
                  </a:rPr>
                  <a:t>Kernel trick</a:t>
                </a: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r>
                  <a:rPr lang="en-US" sz="2000" dirty="0">
                    <a:effectLst/>
                    <a:latin typeface="Times New Roman" panose="02020603050405020304" pitchFamily="18" charset="0"/>
                    <a:ea typeface="Times New Roman" panose="02020603050405020304" pitchFamily="18" charset="0"/>
                  </a:rPr>
                  <a:t> </a:t>
                </a:r>
              </a:p>
              <a:p>
                <a:pPr marL="0" indent="0" algn="just">
                  <a:spcBef>
                    <a:spcPts val="0"/>
                  </a:spcBef>
                  <a:buNone/>
                  <a:tabLst>
                    <a:tab pos="228600" algn="l"/>
                    <a:tab pos="457200" algn="l"/>
                  </a:tabLst>
                </a:pPr>
                <a:r>
                  <a:rPr lang="en-US" sz="2000" dirty="0">
                    <a:latin typeface="Times New Roman" panose="02020603050405020304" pitchFamily="18" charset="0"/>
                    <a:cs typeface="Times New Roman" panose="02020603050405020304" pitchFamily="18" charset="0"/>
                  </a:rPr>
                  <a:t>The coefficients of </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14:m>
                  <m:oMath xmlns:m="http://schemas.openxmlformats.org/officeDocument/2006/math">
                    <m:sSub>
                      <m:sSubPr>
                        <m:ctrlP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Times New Roman" panose="02020603050405020304" pitchFamily="18" charset="0"/>
                          </a:rPr>
                        </m:ctrlPr>
                      </m:sSubPr>
                      <m:e>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Times New Roman" panose="02020603050405020304" pitchFamily="18" charset="0"/>
                          </a:rPr>
                          <m:t>𝑐</m:t>
                        </m:r>
                      </m:e>
                      <m:sub>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Times New Roman" panose="02020603050405020304" pitchFamily="18" charset="0"/>
                          </a:rPr>
                          <m:t>𝑖</m:t>
                        </m:r>
                      </m:sub>
                    </m:sSub>
                  </m:oMath>
                </a14:m>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can be solved for using quadratic programming, as before. Again, we can find some index </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such that </a:t>
                </a:r>
                <a14:m>
                  <m:oMath xmlns:m="http://schemas.openxmlformats.org/officeDocument/2006/math">
                    <m:r>
                      <a:rPr lang="en-US" sz="2000" b="0" i="1" smtClean="0">
                        <a:solidFill>
                          <a:schemeClr val="tx1"/>
                        </a:solidFill>
                        <a:latin typeface="Cambria Math" panose="02040503050406030204" pitchFamily="18" charset="0"/>
                        <a:cs typeface="Times New Roman" panose="02020603050405020304" pitchFamily="18" charset="0"/>
                      </a:rPr>
                      <m:t>0&lt;</m:t>
                    </m:r>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US" sz="2000" i="1">
                            <a:solidFill>
                              <a:schemeClr val="tx1"/>
                            </a:solidFill>
                            <a:latin typeface="Cambria Math" panose="02040503050406030204" pitchFamily="18" charset="0"/>
                            <a:cs typeface="Times New Roman" panose="02020603050405020304" pitchFamily="18" charset="0"/>
                          </a:rPr>
                          <m:t>𝑐</m:t>
                        </m:r>
                      </m:e>
                      <m:sub>
                        <m:r>
                          <a:rPr lang="en-US" sz="2000" i="1">
                            <a:solidFill>
                              <a:schemeClr val="tx1"/>
                            </a:solidFill>
                            <a:latin typeface="Cambria Math" panose="02040503050406030204" pitchFamily="18" charset="0"/>
                            <a:cs typeface="Times New Roman" panose="02020603050405020304" pitchFamily="18" charset="0"/>
                          </a:rPr>
                          <m:t>𝑖</m:t>
                        </m:r>
                      </m:sub>
                    </m:sSub>
                    <m:r>
                      <a:rPr lang="en-US" sz="2000" b="0" i="1" smtClean="0">
                        <a:solidFill>
                          <a:schemeClr val="tx1"/>
                        </a:solidFill>
                        <a:latin typeface="Cambria Math" panose="02040503050406030204" pitchFamily="18" charset="0"/>
                        <a:cs typeface="Times New Roman" panose="02020603050405020304" pitchFamily="18" charset="0"/>
                      </a:rPr>
                      <m:t>&lt;</m:t>
                    </m:r>
                    <m:sSup>
                      <m:sSupPr>
                        <m:ctrlPr>
                          <a:rPr lang="en-US" sz="2000" b="0" i="1" smtClean="0">
                            <a:solidFill>
                              <a:schemeClr val="tx1"/>
                            </a:solidFill>
                            <a:latin typeface="Cambria Math" panose="02040503050406030204" pitchFamily="18" charset="0"/>
                            <a:cs typeface="Times New Roman" panose="02020603050405020304" pitchFamily="18" charset="0"/>
                          </a:rPr>
                        </m:ctrlPr>
                      </m:sSupPr>
                      <m:e>
                        <m:d>
                          <m:dPr>
                            <m:ctrlPr>
                              <a:rPr lang="en-US" sz="2000" b="0" i="1" smtClean="0">
                                <a:solidFill>
                                  <a:schemeClr val="tx1"/>
                                </a:solidFill>
                                <a:latin typeface="Cambria Math" panose="02040503050406030204" pitchFamily="18" charset="0"/>
                                <a:cs typeface="Times New Roman" panose="02020603050405020304" pitchFamily="18" charset="0"/>
                              </a:rPr>
                            </m:ctrlPr>
                          </m:dPr>
                          <m:e>
                            <m:r>
                              <a:rPr lang="en-US" sz="2000" b="0" i="1" smtClean="0">
                                <a:solidFill>
                                  <a:schemeClr val="tx1"/>
                                </a:solidFill>
                                <a:latin typeface="Cambria Math" panose="02040503050406030204" pitchFamily="18" charset="0"/>
                                <a:cs typeface="Times New Roman" panose="02020603050405020304" pitchFamily="18" charset="0"/>
                              </a:rPr>
                              <m:t>2</m:t>
                            </m:r>
                            <m:r>
                              <a:rPr lang="en-US" sz="2000" b="0" i="1" smtClean="0">
                                <a:solidFill>
                                  <a:schemeClr val="tx1"/>
                                </a:solidFill>
                                <a:latin typeface="Cambria Math" panose="02040503050406030204" pitchFamily="18" charset="0"/>
                                <a:cs typeface="Times New Roman" panose="02020603050405020304" pitchFamily="18" charset="0"/>
                              </a:rPr>
                              <m:t>𝑛</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𝜆</m:t>
                            </m:r>
                          </m:e>
                        </m:d>
                      </m:e>
                      <m:sup>
                        <m:r>
                          <a:rPr lang="en-US" sz="2000" b="0" i="1" smtClean="0">
                            <a:solidFill>
                              <a:schemeClr val="tx1"/>
                            </a:solidFill>
                            <a:latin typeface="Cambria Math" panose="02040503050406030204" pitchFamily="18" charset="0"/>
                            <a:cs typeface="Times New Roman" panose="02020603050405020304" pitchFamily="18" charset="0"/>
                          </a:rPr>
                          <m:t>−1</m:t>
                        </m:r>
                      </m:sup>
                    </m:sSup>
                  </m:oMath>
                </a14:m>
                <a:r>
                  <a:rPr lang="en-US" sz="20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 that </a:t>
                </a:r>
                <a14:m>
                  <m:oMath xmlns:m="http://schemas.openxmlformats.org/officeDocument/2006/math">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lies on the boundary of the margin in the transformed space, and then solve:</a:t>
                </a:r>
              </a:p>
              <a:p>
                <a:pPr marL="0" indent="0" algn="just">
                  <a:spcBef>
                    <a:spcPts val="0"/>
                  </a:spcBef>
                  <a:buNone/>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indent="0" algn="just">
                  <a:spcBef>
                    <a:spcPts val="0"/>
                  </a:spcBef>
                  <a:buNone/>
                  <a:tabLst>
                    <a:tab pos="228600" algn="l"/>
                    <a:tab pos="457200" algn="l"/>
                  </a:tabLst>
                </a:pPr>
                <a:endParaRPr lang="en-US" sz="20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tabLst>
                    <a:tab pos="228600" algn="l"/>
                    <a:tab pos="457200" algn="l"/>
                  </a:tabLs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𝑏</m:t>
                      </m:r>
                      <m:r>
                        <a:rPr lang="en-US" sz="2000" b="0" i="1" smtClean="0">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𝑤</m:t>
                          </m:r>
                        </m:e>
                        <m:sup>
                          <m:r>
                            <a:rPr lang="en-US" sz="2000" b="0" i="1" smtClean="0">
                              <a:latin typeface="Cambria Math" panose="02040503050406030204" pitchFamily="18" charset="0"/>
                              <a:cs typeface="Times New Roman" panose="02020603050405020304" pitchFamily="18" charset="0"/>
                            </a:rPr>
                            <m:t>𝑇</m:t>
                          </m:r>
                        </m:sup>
                      </m:sSup>
                      <m:r>
                        <a:rPr lang="en-US"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𝑦</m:t>
                          </m:r>
                        </m:e>
                        <m:sub>
                          <m:r>
                            <a:rPr lang="en-US" sz="2000" i="1">
                              <a:latin typeface="Cambria Math" panose="02040503050406030204" pitchFamily="18" charset="0"/>
                              <a:ea typeface="Times New Roman" panose="02020603050405020304" pitchFamily="18" charset="0"/>
                            </a:rPr>
                            <m:t>𝑖</m:t>
                          </m:r>
                        </m:sub>
                      </m:sSub>
                      <m:r>
                        <a:rPr lang="en-US" sz="2000" b="0" i="1" smtClean="0">
                          <a:latin typeface="Cambria Math" panose="02040503050406030204" pitchFamily="18" charset="0"/>
                          <a:ea typeface="Times New Roman" panose="02020603050405020304" pitchFamily="18" charset="0"/>
                        </a:rPr>
                        <m:t>=</m:t>
                      </m:r>
                      <m:d>
                        <m:dPr>
                          <m:begChr m:val="["/>
                          <m:endChr m:val="]"/>
                          <m:ctrlPr>
                            <a:rPr lang="en-US" sz="2000" b="0" i="1" smtClean="0">
                              <a:latin typeface="Cambria Math" panose="02040503050406030204" pitchFamily="18" charset="0"/>
                            </a:rPr>
                          </m:ctrlPr>
                        </m:dPr>
                        <m:e>
                          <m:nary>
                            <m:naryPr>
                              <m:chr m:val="∑"/>
                              <m:ctrlPr>
                                <a:rPr lang="en-US" sz="2000" i="1">
                                  <a:latin typeface="Cambria Math" panose="02040503050406030204" pitchFamily="18" charset="0"/>
                                  <a:cs typeface="Times New Roman" panose="02020603050405020304" pitchFamily="18" charset="0"/>
                                </a:rPr>
                              </m:ctrlPr>
                            </m:naryPr>
                            <m:sub>
                              <m:r>
                                <m:rPr>
                                  <m:brk m:alnAt="23"/>
                                </m:rP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𝑛</m:t>
                              </m:r>
                            </m:sup>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b="0" i="1" smtClean="0">
                                      <a:latin typeface="Cambria Math" panose="02040503050406030204" pitchFamily="18" charset="0"/>
                                      <a:cs typeface="Times New Roman" panose="02020603050405020304" pitchFamily="18" charset="0"/>
                                    </a:rPr>
                                    <m:t>𝑗</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𝜑</m:t>
                              </m:r>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d>
                            </m:e>
                          </m:nary>
                        </m:e>
                      </m:d>
                      <m:r>
                        <a:rPr lang="en-US" sz="2000" b="0" i="1" smtClean="0">
                          <a:latin typeface="Cambria Math" panose="02040503050406030204" pitchFamily="18" charset="0"/>
                        </a:rPr>
                        <m:t>−</m:t>
                      </m:r>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𝑦</m:t>
                          </m:r>
                        </m:e>
                        <m:sub>
                          <m:r>
                            <a:rPr lang="en-US" sz="2000" i="1">
                              <a:latin typeface="Cambria Math" panose="02040503050406030204" pitchFamily="18" charset="0"/>
                              <a:ea typeface="Times New Roman" panose="02020603050405020304" pitchFamily="18" charset="0"/>
                            </a:rPr>
                            <m:t>𝑖</m:t>
                          </m:r>
                        </m:sub>
                      </m:sSub>
                    </m:oMath>
                  </m:oMathPara>
                </a14:m>
                <a:endParaRPr lang="en-US" dirty="0"/>
              </a:p>
              <a:p>
                <a:pPr marL="0" indent="0">
                  <a:buNone/>
                </a:pPr>
                <a:endParaRPr lang="en-US" dirty="0"/>
              </a:p>
              <a:p>
                <a:pPr marL="0" indent="0">
                  <a:buNone/>
                </a:pPr>
                <a:endParaRPr lang="en-US" dirty="0"/>
              </a:p>
              <a:p>
                <a:endParaRPr lang="en-US" dirty="0"/>
              </a:p>
            </p:txBody>
          </p:sp>
        </mc:Choice>
        <mc:Fallback>
          <p:sp>
            <p:nvSpPr>
              <p:cNvPr id="3" name="Объект 2">
                <a:extLst>
                  <a:ext uri="{FF2B5EF4-FFF2-40B4-BE49-F238E27FC236}">
                    <a16:creationId xmlns:a16="http://schemas.microsoft.com/office/drawing/2014/main" id="{92718D9D-7530-4188-B877-9D7BF1B0B215}"/>
                  </a:ext>
                </a:extLst>
              </p:cNvPr>
              <p:cNvSpPr>
                <a:spLocks noGrp="1" noRot="1" noChangeAspect="1" noMove="1" noResize="1" noEditPoints="1" noAdjustHandles="1" noChangeArrowheads="1" noChangeShapeType="1" noTextEdit="1"/>
              </p:cNvSpPr>
              <p:nvPr>
                <p:ph idx="1"/>
              </p:nvPr>
            </p:nvSpPr>
            <p:spPr>
              <a:xfrm>
                <a:off x="191344" y="1844824"/>
                <a:ext cx="5688632" cy="5184576"/>
              </a:xfrm>
              <a:blipFill>
                <a:blip r:embed="rId2"/>
                <a:stretch>
                  <a:fillRect l="-1071" t="-1294" r="-107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D010C89-70B2-2757-EED4-EF59C8E56934}"/>
              </a:ext>
            </a:extLst>
          </p:cNvPr>
          <p:cNvSpPr txBox="1"/>
          <p:nvPr/>
        </p:nvSpPr>
        <p:spPr>
          <a:xfrm>
            <a:off x="6048634" y="866371"/>
            <a:ext cx="6098058" cy="5758371"/>
          </a:xfrm>
          <a:prstGeom prst="rect">
            <a:avLst/>
          </a:prstGeom>
          <a:noFill/>
        </p:spPr>
        <p:txBody>
          <a:bodyPr wrap="square">
            <a:spAutoFit/>
          </a:bodyPr>
          <a:lstStyle/>
          <a:p>
            <a:pPr marL="0" marR="0" indent="0" algn="just">
              <a:spcBef>
                <a:spcPts val="0"/>
              </a:spcBef>
              <a:spcAft>
                <a:spcPts val="0"/>
              </a:spcAft>
              <a:tabLst>
                <a:tab pos="228600" algn="l"/>
                <a:tab pos="457200" algn="l"/>
              </a:tabLst>
            </a:pPr>
            <a:r>
              <a:rPr lang="en-US" b="1" i="1" dirty="0">
                <a:latin typeface="Times New Roman" panose="02020603050405020304" pitchFamily="18" charset="0"/>
                <a:ea typeface="Times New Roman" panose="02020603050405020304" pitchFamily="18" charset="0"/>
              </a:rPr>
              <a:t>Results</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r>
              <a:rPr lang="en-US" sz="1800" dirty="0">
                <a:effectLst/>
                <a:latin typeface="Times New Roman" panose="02020603050405020304" pitchFamily="18" charset="0"/>
                <a:ea typeface="Times New Roman" panose="02020603050405020304" pitchFamily="18" charset="0"/>
              </a:rPr>
              <a:t>For the analysis of this classification algorithm, use was made of the linear dataset used in the previous algorithm, so the graph of this dataset before applying SVM can be seen in Fig 4:</a:t>
            </a: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algn="just">
              <a:tabLst>
                <a:tab pos="228600" algn="l"/>
                <a:tab pos="457200" algn="l"/>
              </a:tabLst>
            </a:pPr>
            <a:r>
              <a:rPr lang="en-US" sz="1800" dirty="0">
                <a:effectLst/>
                <a:latin typeface="Times New Roman" panose="02020603050405020304" pitchFamily="18" charset="0"/>
                <a:ea typeface="Times New Roman" panose="02020603050405020304" pitchFamily="18" charset="0"/>
              </a:rPr>
              <a:t>The next step is to apply the SVM algorithm to this linear dataset. First, import the SVM module and create support vector classifier object by passing argument kernel as the linear kernel in SVC () function. Then, we fit our model on the train set using fit (). The result is the following:</a:t>
            </a:r>
          </a:p>
          <a:p>
            <a:pPr algn="just">
              <a:tabLst>
                <a:tab pos="228600" algn="l"/>
                <a:tab pos="457200" algn="l"/>
              </a:tabLst>
            </a:pPr>
            <a:endParaRPr lang="en-US"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DB7B5CA5-DBFE-140E-FB71-F4592DA7BEA2}"/>
              </a:ext>
            </a:extLst>
          </p:cNvPr>
          <p:cNvPicPr>
            <a:picLocks noChangeAspect="1"/>
          </p:cNvPicPr>
          <p:nvPr/>
        </p:nvPicPr>
        <p:blipFill>
          <a:blip r:embed="rId3"/>
          <a:stretch>
            <a:fillRect/>
          </a:stretch>
        </p:blipFill>
        <p:spPr>
          <a:xfrm>
            <a:off x="7320136" y="2456735"/>
            <a:ext cx="3348789" cy="1944530"/>
          </a:xfrm>
          <a:prstGeom prst="rect">
            <a:avLst/>
          </a:prstGeom>
          <a:ln>
            <a:solidFill>
              <a:schemeClr val="tx1"/>
            </a:solidFill>
          </a:ln>
        </p:spPr>
      </p:pic>
      <p:sp>
        <p:nvSpPr>
          <p:cNvPr id="11" name="TextBox 10">
            <a:extLst>
              <a:ext uri="{FF2B5EF4-FFF2-40B4-BE49-F238E27FC236}">
                <a16:creationId xmlns:a16="http://schemas.microsoft.com/office/drawing/2014/main" id="{E511D4A9-4766-FF5A-1366-8F921074DA0E}"/>
              </a:ext>
            </a:extLst>
          </p:cNvPr>
          <p:cNvSpPr txBox="1"/>
          <p:nvPr/>
        </p:nvSpPr>
        <p:spPr>
          <a:xfrm>
            <a:off x="7179091" y="4410736"/>
            <a:ext cx="3966914"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4. Linear dataset before use SVM algorithm.</a:t>
            </a:r>
            <a:endParaRPr lang="en-US" sz="1400" dirty="0"/>
          </a:p>
        </p:txBody>
      </p:sp>
    </p:spTree>
    <p:extLst>
      <p:ext uri="{BB962C8B-B14F-4D97-AF65-F5344CB8AC3E}">
        <p14:creationId xmlns:p14="http://schemas.microsoft.com/office/powerpoint/2010/main" val="149205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2CA6-7EBF-4083-B13F-F3BDE6772AD4}"/>
              </a:ext>
            </a:extLst>
          </p:cNvPr>
          <p:cNvSpPr>
            <a:spLocks noGrp="1"/>
          </p:cNvSpPr>
          <p:nvPr>
            <p:ph type="title"/>
          </p:nvPr>
        </p:nvSpPr>
        <p:spPr>
          <a:xfrm>
            <a:off x="1884040" y="233258"/>
            <a:ext cx="9144000" cy="523528"/>
          </a:xfrm>
        </p:spPr>
        <p:txBody>
          <a:bodyPr>
            <a:noAutofit/>
          </a:bodyPr>
          <a:lstStyle/>
          <a:p>
            <a:pPr algn="ctr"/>
            <a:r>
              <a:rPr lang="en-US" sz="3200" b="1" dirty="0">
                <a:solidFill>
                  <a:schemeClr val="accent1">
                    <a:lumMod val="75000"/>
                  </a:schemeClr>
                </a:solidFill>
                <a:latin typeface="Cambria Math" panose="02040503050406030204" pitchFamily="18" charset="0"/>
                <a:ea typeface="Cambria Math" panose="02040503050406030204" pitchFamily="18" charset="0"/>
              </a:rPr>
              <a:t>Results of </a:t>
            </a:r>
            <a:r>
              <a:rPr lang="en-US" sz="3200" b="1" i="0" u="none" strike="noStrike" baseline="0" dirty="0">
                <a:solidFill>
                  <a:schemeClr val="accent1">
                    <a:lumMod val="75000"/>
                  </a:schemeClr>
                </a:solidFill>
                <a:latin typeface="Cambria Math" panose="02040503050406030204" pitchFamily="18" charset="0"/>
                <a:ea typeface="Cambria Math" panose="02040503050406030204" pitchFamily="18" charset="0"/>
              </a:rPr>
              <a:t>Support Vector Machine (SVM)</a:t>
            </a:r>
            <a:endParaRPr lang="en-US" sz="2000" dirty="0"/>
          </a:p>
        </p:txBody>
      </p:sp>
      <p:sp>
        <p:nvSpPr>
          <p:cNvPr id="3" name="Объект 2">
            <a:extLst>
              <a:ext uri="{FF2B5EF4-FFF2-40B4-BE49-F238E27FC236}">
                <a16:creationId xmlns:a16="http://schemas.microsoft.com/office/drawing/2014/main" id="{92718D9D-7530-4188-B877-9D7BF1B0B215}"/>
              </a:ext>
            </a:extLst>
          </p:cNvPr>
          <p:cNvSpPr>
            <a:spLocks noGrp="1"/>
          </p:cNvSpPr>
          <p:nvPr>
            <p:ph idx="1"/>
          </p:nvPr>
        </p:nvSpPr>
        <p:spPr>
          <a:xfrm>
            <a:off x="346922" y="3587249"/>
            <a:ext cx="5688632" cy="4457865"/>
          </a:xfrm>
        </p:spPr>
        <p:txBody>
          <a:bodyPr>
            <a:normAutofit/>
          </a:bodyPr>
          <a:lstStyle/>
          <a:p>
            <a:pPr marL="0" marR="0" indent="0" algn="just">
              <a:spcBef>
                <a:spcPts val="0"/>
              </a:spcBef>
              <a:spcAft>
                <a:spcPts val="0"/>
              </a:spcAft>
              <a:buNone/>
              <a:tabLst>
                <a:tab pos="228600" algn="l"/>
                <a:tab pos="457200" algn="l"/>
              </a:tabLst>
            </a:pPr>
            <a:r>
              <a:rPr lang="en-US" sz="1800" dirty="0">
                <a:effectLst/>
                <a:latin typeface="Times New Roman" panose="02020603050405020304" pitchFamily="18" charset="0"/>
                <a:ea typeface="Times New Roman" panose="02020603050405020304" pitchFamily="18" charset="0"/>
              </a:rPr>
              <a:t>Where:</a:t>
            </a:r>
          </a:p>
          <a:p>
            <a:pPr marL="342900" marR="0" lvl="0" indent="-342900" algn="just">
              <a:spcBef>
                <a:spcPts val="0"/>
              </a:spcBef>
              <a:spcAft>
                <a:spcPts val="0"/>
              </a:spcAft>
              <a:buFont typeface="Symbol" panose="05050102010706020507" pitchFamily="18" charset="2"/>
              <a:buChar char=""/>
              <a:tabLst>
                <a:tab pos="228600" algn="l"/>
                <a:tab pos="457200" algn="l"/>
              </a:tabLst>
            </a:pPr>
            <a:r>
              <a:rPr lang="en-US" sz="1800" dirty="0">
                <a:effectLst/>
                <a:latin typeface="Times New Roman" panose="02020603050405020304" pitchFamily="18" charset="0"/>
                <a:ea typeface="Times New Roman" panose="02020603050405020304" pitchFamily="18" charset="0"/>
              </a:rPr>
              <a:t>Red points encircled with black color - accepted microchips on training data.</a:t>
            </a:r>
          </a:p>
          <a:p>
            <a:pPr marL="342900" marR="0" lvl="0" indent="-342900" algn="just">
              <a:spcBef>
                <a:spcPts val="0"/>
              </a:spcBef>
              <a:spcAft>
                <a:spcPts val="0"/>
              </a:spcAft>
              <a:buFont typeface="Symbol" panose="05050102010706020507" pitchFamily="18" charset="2"/>
              <a:buChar char=""/>
              <a:tabLst>
                <a:tab pos="228600" algn="l"/>
                <a:tab pos="457200" algn="l"/>
              </a:tabLst>
            </a:pPr>
            <a:r>
              <a:rPr lang="en-US" sz="1800" dirty="0">
                <a:effectLst/>
                <a:latin typeface="Times New Roman" panose="02020603050405020304" pitchFamily="18" charset="0"/>
                <a:ea typeface="Times New Roman" panose="02020603050405020304" pitchFamily="18" charset="0"/>
              </a:rPr>
              <a:t>Red points encircled with yellow color - accepted microchips on test data.</a:t>
            </a:r>
          </a:p>
          <a:p>
            <a:pPr marL="342900" marR="0" lvl="0" indent="-342900" algn="just">
              <a:spcBef>
                <a:spcPts val="0"/>
              </a:spcBef>
              <a:spcAft>
                <a:spcPts val="0"/>
              </a:spcAft>
              <a:buFont typeface="Symbol" panose="05050102010706020507" pitchFamily="18" charset="2"/>
              <a:buChar char=""/>
              <a:tabLst>
                <a:tab pos="228600" algn="l"/>
                <a:tab pos="457200" algn="l"/>
              </a:tabLst>
            </a:pPr>
            <a:r>
              <a:rPr lang="en-US" sz="1800" dirty="0">
                <a:effectLst/>
                <a:latin typeface="Times New Roman" panose="02020603050405020304" pitchFamily="18" charset="0"/>
                <a:ea typeface="Times New Roman" panose="02020603050405020304" pitchFamily="18" charset="0"/>
              </a:rPr>
              <a:t>Blue points encircled with black color - rejected microchips on training data.</a:t>
            </a:r>
          </a:p>
          <a:p>
            <a:pPr marL="342900" marR="0" lvl="0" indent="-342900" algn="just">
              <a:spcBef>
                <a:spcPts val="0"/>
              </a:spcBef>
              <a:spcAft>
                <a:spcPts val="0"/>
              </a:spcAft>
              <a:buFont typeface="Symbol" panose="05050102010706020507" pitchFamily="18" charset="2"/>
              <a:buChar char=""/>
              <a:tabLst>
                <a:tab pos="228600" algn="l"/>
                <a:tab pos="457200" algn="l"/>
              </a:tabLst>
            </a:pPr>
            <a:r>
              <a:rPr lang="en-US" sz="1800" dirty="0">
                <a:effectLst/>
                <a:latin typeface="Times New Roman" panose="02020603050405020304" pitchFamily="18" charset="0"/>
                <a:ea typeface="Times New Roman" panose="02020603050405020304" pitchFamily="18" charset="0"/>
              </a:rPr>
              <a:t>Blue points encircled with yellow color - rejected microchips on test data.</a:t>
            </a:r>
          </a:p>
          <a:p>
            <a:pPr marL="0" marR="0" indent="0" algn="just">
              <a:spcBef>
                <a:spcPts val="0"/>
              </a:spcBef>
              <a:spcAft>
                <a:spcPts val="0"/>
              </a:spcAft>
              <a:tabLst>
                <a:tab pos="228600" algn="l"/>
                <a:tab pos="457200" algn="l"/>
              </a:tabLst>
            </a:pPr>
            <a:r>
              <a:rPr lang="en-US" sz="1800" dirty="0">
                <a:effectLst/>
                <a:latin typeface="Times New Roman" panose="02020603050405020304" pitchFamily="18" charset="0"/>
                <a:ea typeface="Times New Roman" panose="02020603050405020304" pitchFamily="18" charset="0"/>
              </a:rPr>
              <a:t> </a:t>
            </a:r>
          </a:p>
          <a:p>
            <a:pPr marL="0" marR="0" indent="0" algn="just">
              <a:spcBef>
                <a:spcPts val="0"/>
              </a:spcBef>
              <a:spcAft>
                <a:spcPts val="0"/>
              </a:spcAft>
              <a:buNone/>
              <a:tabLst>
                <a:tab pos="228600" algn="l"/>
                <a:tab pos="457200" algn="l"/>
              </a:tabLst>
            </a:pPr>
            <a:r>
              <a:rPr lang="en-US" sz="1800" dirty="0">
                <a:effectLst/>
                <a:latin typeface="Times New Roman" panose="02020603050405020304" pitchFamily="18" charset="0"/>
                <a:ea typeface="Times New Roman" panose="02020603050405020304" pitchFamily="18" charset="0"/>
              </a:rPr>
              <a:t>The next step was to perform the prediction on the test using predict (), and compute the accuracy of the model:</a:t>
            </a:r>
          </a:p>
          <a:p>
            <a:pPr marL="0" marR="0" indent="0" algn="just">
              <a:spcBef>
                <a:spcPts val="0"/>
              </a:spcBef>
              <a:spcAft>
                <a:spcPts val="0"/>
              </a:spcAft>
              <a:buNone/>
              <a:tabLst>
                <a:tab pos="228600" algn="l"/>
                <a:tab pos="457200" algn="l"/>
              </a:tabLst>
            </a:pPr>
            <a:r>
              <a:rPr lang="en-US" sz="1800" b="1" dirty="0">
                <a:solidFill>
                  <a:schemeClr val="accent1">
                    <a:lumMod val="75000"/>
                  </a:schemeClr>
                </a:solidFill>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Train accuracy</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SVM is: 90.000000.</a:t>
            </a:r>
          </a:p>
          <a:p>
            <a:pPr marL="0" marR="0" indent="0" algn="just">
              <a:spcBef>
                <a:spcPts val="0"/>
              </a:spcBef>
              <a:spcAft>
                <a:spcPts val="0"/>
              </a:spcAft>
              <a:buNone/>
              <a:tabLst>
                <a:tab pos="228600" algn="l"/>
                <a:tab pos="457200" algn="l"/>
              </a:tabLst>
            </a:pPr>
            <a:endParaRPr lang="en-US" dirty="0"/>
          </a:p>
          <a:p>
            <a:pPr marL="0" indent="0">
              <a:buNone/>
            </a:pPr>
            <a:endParaRPr lang="en-US" dirty="0"/>
          </a:p>
          <a:p>
            <a:pPr marL="0" indent="0">
              <a:buNone/>
            </a:pPr>
            <a:endParaRPr lang="en-US" dirty="0"/>
          </a:p>
          <a:p>
            <a:endParaRPr lang="en-US" dirty="0"/>
          </a:p>
        </p:txBody>
      </p:sp>
      <p:sp>
        <p:nvSpPr>
          <p:cNvPr id="5" name="TextBox 4">
            <a:extLst>
              <a:ext uri="{FF2B5EF4-FFF2-40B4-BE49-F238E27FC236}">
                <a16:creationId xmlns:a16="http://schemas.microsoft.com/office/drawing/2014/main" id="{ED010C89-70B2-2757-EED4-EF59C8E56934}"/>
              </a:ext>
            </a:extLst>
          </p:cNvPr>
          <p:cNvSpPr txBox="1"/>
          <p:nvPr/>
        </p:nvSpPr>
        <p:spPr>
          <a:xfrm>
            <a:off x="6048634" y="866371"/>
            <a:ext cx="6098058" cy="5078313"/>
          </a:xfrm>
          <a:prstGeom prst="rect">
            <a:avLst/>
          </a:prstGeom>
          <a:noFill/>
        </p:spPr>
        <p:txBody>
          <a:bodyPr wrap="square">
            <a:spAutoFit/>
          </a:bodyPr>
          <a:lstStyle/>
          <a:p>
            <a:pPr marL="0" marR="0" indent="0" algn="just">
              <a:spcBef>
                <a:spcPts val="0"/>
              </a:spcBef>
              <a:spcAft>
                <a:spcPts val="0"/>
              </a:spcAft>
              <a:tabLst>
                <a:tab pos="228600" algn="l"/>
                <a:tab pos="457200" algn="l"/>
              </a:tabLst>
            </a:pPr>
            <a:r>
              <a:rPr lang="en-US" b="1" i="1" dirty="0">
                <a:latin typeface="Times New Roman" panose="02020603050405020304" pitchFamily="18" charset="0"/>
                <a:ea typeface="Times New Roman" panose="02020603050405020304" pitchFamily="18" charset="0"/>
              </a:rPr>
              <a:t>Results with a non-linear data set</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r>
              <a:rPr lang="en-US" sz="1800" dirty="0">
                <a:effectLst/>
                <a:latin typeface="Times New Roman" panose="02020603050405020304" pitchFamily="18" charset="0"/>
                <a:ea typeface="Times New Roman" panose="02020603050405020304" pitchFamily="18" charset="0"/>
              </a:rPr>
              <a:t>In the same way, the dataset used on the nonlinear case is the same that the previous algorithm, so the graph of this dataset before applying SVM can be seen in Fig 6:</a:t>
            </a: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r>
              <a:rPr lang="en-US" sz="1800" dirty="0">
                <a:effectLst/>
                <a:latin typeface="Times New Roman" panose="02020603050405020304" pitchFamily="18" charset="0"/>
                <a:ea typeface="Times New Roman" panose="02020603050405020304" pitchFamily="18" charset="0"/>
              </a:rPr>
              <a:t>The next step is to apply the SVM algorithm to this nonlinear dataset. We obtained the following result:</a:t>
            </a:r>
          </a:p>
          <a:p>
            <a:pPr algn="just">
              <a:tabLst>
                <a:tab pos="228600" algn="l"/>
                <a:tab pos="457200" algn="l"/>
              </a:tabLst>
            </a:pPr>
            <a:endParaRPr lang="en-US"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C845A9D8-4033-EF47-3265-9E878F45F9E2}"/>
              </a:ext>
            </a:extLst>
          </p:cNvPr>
          <p:cNvPicPr>
            <a:picLocks noChangeAspect="1"/>
          </p:cNvPicPr>
          <p:nvPr/>
        </p:nvPicPr>
        <p:blipFill>
          <a:blip r:embed="rId2"/>
          <a:stretch>
            <a:fillRect/>
          </a:stretch>
        </p:blipFill>
        <p:spPr>
          <a:xfrm>
            <a:off x="983432" y="921164"/>
            <a:ext cx="4068869" cy="2322239"/>
          </a:xfrm>
          <a:prstGeom prst="rect">
            <a:avLst/>
          </a:prstGeom>
          <a:ln>
            <a:solidFill>
              <a:schemeClr val="tx1"/>
            </a:solidFill>
          </a:ln>
        </p:spPr>
      </p:pic>
      <p:sp>
        <p:nvSpPr>
          <p:cNvPr id="6" name="TextBox 5">
            <a:extLst>
              <a:ext uri="{FF2B5EF4-FFF2-40B4-BE49-F238E27FC236}">
                <a16:creationId xmlns:a16="http://schemas.microsoft.com/office/drawing/2014/main" id="{B6BC64A5-2C20-7B2A-2F5D-80E9C5BEAE7B}"/>
              </a:ext>
            </a:extLst>
          </p:cNvPr>
          <p:cNvSpPr txBox="1"/>
          <p:nvPr/>
        </p:nvSpPr>
        <p:spPr>
          <a:xfrm>
            <a:off x="0" y="3298194"/>
            <a:ext cx="6096000" cy="261610"/>
          </a:xfrm>
          <a:prstGeom prst="rect">
            <a:avLst/>
          </a:prstGeom>
          <a:noFill/>
        </p:spPr>
        <p:txBody>
          <a:bodyPr wrap="square">
            <a:spAutoFit/>
          </a:bodyPr>
          <a:lstStyle/>
          <a:p>
            <a:pPr marL="0" marR="0" indent="0" algn="ctr">
              <a:spcBef>
                <a:spcPts val="0"/>
              </a:spcBef>
              <a:spcAft>
                <a:spcPts val="0"/>
              </a:spcAft>
              <a:tabLst>
                <a:tab pos="228600" algn="l"/>
                <a:tab pos="457200" algn="l"/>
              </a:tabLst>
            </a:pPr>
            <a:r>
              <a:rPr lang="en-US" sz="1100" dirty="0">
                <a:effectLst/>
                <a:latin typeface="Times New Roman" panose="02020603050405020304" pitchFamily="18" charset="0"/>
                <a:ea typeface="Times New Roman" panose="02020603050405020304" pitchFamily="18" charset="0"/>
              </a:rPr>
              <a:t>Fig </a:t>
            </a:r>
            <a:r>
              <a:rPr lang="en-US" sz="1100" dirty="0">
                <a:latin typeface="Times New Roman" panose="02020603050405020304" pitchFamily="18" charset="0"/>
                <a:ea typeface="Times New Roman" panose="02020603050405020304" pitchFamily="18" charset="0"/>
              </a:rPr>
              <a:t>5</a:t>
            </a:r>
            <a:r>
              <a:rPr lang="en-US" sz="1100" dirty="0">
                <a:effectLst/>
                <a:latin typeface="Times New Roman" panose="02020603050405020304" pitchFamily="18" charset="0"/>
                <a:ea typeface="Times New Roman" panose="02020603050405020304" pitchFamily="18" charset="0"/>
              </a:rPr>
              <a:t>. Data classification using Support Vector Machine with a linear dataset.</a:t>
            </a:r>
          </a:p>
        </p:txBody>
      </p:sp>
      <p:sp>
        <p:nvSpPr>
          <p:cNvPr id="7" name="TextBox 6">
            <a:extLst>
              <a:ext uri="{FF2B5EF4-FFF2-40B4-BE49-F238E27FC236}">
                <a16:creationId xmlns:a16="http://schemas.microsoft.com/office/drawing/2014/main" id="{0035B314-BD06-36B8-16DD-D3ED0B6307DC}"/>
              </a:ext>
            </a:extLst>
          </p:cNvPr>
          <p:cNvSpPr txBox="1"/>
          <p:nvPr/>
        </p:nvSpPr>
        <p:spPr>
          <a:xfrm>
            <a:off x="7114206" y="4751481"/>
            <a:ext cx="3966914" cy="276999"/>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Fig </a:t>
            </a:r>
            <a:r>
              <a:rPr lang="en-US" sz="1200" dirty="0">
                <a:latin typeface="Times New Roman" panose="02020603050405020304" pitchFamily="18" charset="0"/>
                <a:ea typeface="Times New Roman" panose="02020603050405020304" pitchFamily="18" charset="0"/>
              </a:rPr>
              <a:t>6</a:t>
            </a:r>
            <a:r>
              <a:rPr lang="en-US" sz="1200" dirty="0">
                <a:effectLst/>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Non-l</a:t>
            </a:r>
            <a:r>
              <a:rPr lang="en-US" sz="1200" dirty="0">
                <a:effectLst/>
                <a:latin typeface="Times New Roman" panose="02020603050405020304" pitchFamily="18" charset="0"/>
                <a:ea typeface="Times New Roman" panose="02020603050405020304" pitchFamily="18" charset="0"/>
              </a:rPr>
              <a:t>inear dataset before use SVM algorithm.</a:t>
            </a:r>
            <a:endParaRPr lang="en-US" sz="1200" dirty="0"/>
          </a:p>
        </p:txBody>
      </p:sp>
      <p:pic>
        <p:nvPicPr>
          <p:cNvPr id="8" name="Picture 7">
            <a:extLst>
              <a:ext uri="{FF2B5EF4-FFF2-40B4-BE49-F238E27FC236}">
                <a16:creationId xmlns:a16="http://schemas.microsoft.com/office/drawing/2014/main" id="{E65BF0D1-B8BA-A145-80A8-68C1BCC44475}"/>
              </a:ext>
            </a:extLst>
          </p:cNvPr>
          <p:cNvPicPr>
            <a:picLocks noChangeAspect="1"/>
          </p:cNvPicPr>
          <p:nvPr/>
        </p:nvPicPr>
        <p:blipFill>
          <a:blip r:embed="rId3"/>
          <a:stretch>
            <a:fillRect/>
          </a:stretch>
        </p:blipFill>
        <p:spPr>
          <a:xfrm>
            <a:off x="6672064" y="2468724"/>
            <a:ext cx="4189462" cy="2173172"/>
          </a:xfrm>
          <a:prstGeom prst="rect">
            <a:avLst/>
          </a:prstGeom>
          <a:ln>
            <a:solidFill>
              <a:schemeClr val="tx1"/>
            </a:solidFill>
          </a:ln>
        </p:spPr>
      </p:pic>
    </p:spTree>
    <p:extLst>
      <p:ext uri="{BB962C8B-B14F-4D97-AF65-F5344CB8AC3E}">
        <p14:creationId xmlns:p14="http://schemas.microsoft.com/office/powerpoint/2010/main" val="1444071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2CA6-7EBF-4083-B13F-F3BDE6772AD4}"/>
              </a:ext>
            </a:extLst>
          </p:cNvPr>
          <p:cNvSpPr>
            <a:spLocks noGrp="1"/>
          </p:cNvSpPr>
          <p:nvPr>
            <p:ph type="title"/>
          </p:nvPr>
        </p:nvSpPr>
        <p:spPr>
          <a:xfrm>
            <a:off x="1884040" y="233258"/>
            <a:ext cx="9144000" cy="523528"/>
          </a:xfrm>
        </p:spPr>
        <p:txBody>
          <a:bodyPr>
            <a:noAutofit/>
          </a:bodyPr>
          <a:lstStyle/>
          <a:p>
            <a:pPr algn="ctr"/>
            <a:r>
              <a:rPr lang="en-US" sz="3200" b="1" dirty="0">
                <a:solidFill>
                  <a:schemeClr val="accent1">
                    <a:lumMod val="75000"/>
                  </a:schemeClr>
                </a:solidFill>
                <a:latin typeface="Cambria Math" panose="02040503050406030204" pitchFamily="18" charset="0"/>
                <a:ea typeface="Cambria Math" panose="02040503050406030204" pitchFamily="18" charset="0"/>
              </a:rPr>
              <a:t>Results of </a:t>
            </a:r>
            <a:r>
              <a:rPr lang="en-US" sz="3200" b="1" i="0" u="none" strike="noStrike" baseline="0" dirty="0">
                <a:solidFill>
                  <a:schemeClr val="accent1">
                    <a:lumMod val="75000"/>
                  </a:schemeClr>
                </a:solidFill>
                <a:latin typeface="Cambria Math" panose="02040503050406030204" pitchFamily="18" charset="0"/>
                <a:ea typeface="Cambria Math" panose="02040503050406030204" pitchFamily="18" charset="0"/>
              </a:rPr>
              <a:t>Support Vector Machine (SVM)</a:t>
            </a:r>
            <a:endParaRPr lang="en-US" sz="2000" dirty="0"/>
          </a:p>
        </p:txBody>
      </p:sp>
      <p:sp>
        <p:nvSpPr>
          <p:cNvPr id="11" name="Content Placeholder 8">
            <a:extLst>
              <a:ext uri="{FF2B5EF4-FFF2-40B4-BE49-F238E27FC236}">
                <a16:creationId xmlns:a16="http://schemas.microsoft.com/office/drawing/2014/main" id="{B887DDB0-952C-B9B5-302C-2EBF8A668F15}"/>
              </a:ext>
            </a:extLst>
          </p:cNvPr>
          <p:cNvSpPr>
            <a:spLocks noGrp="1"/>
          </p:cNvSpPr>
          <p:nvPr>
            <p:ph idx="1"/>
          </p:nvPr>
        </p:nvSpPr>
        <p:spPr>
          <a:xfrm>
            <a:off x="3354135" y="2483384"/>
            <a:ext cx="5800566" cy="6194089"/>
          </a:xfrm>
        </p:spPr>
        <p:txBody>
          <a:bodyPr/>
          <a:lstStyle/>
          <a:p>
            <a:pPr marL="0" marR="0" indent="0" algn="just">
              <a:spcBef>
                <a:spcPts val="0"/>
              </a:spcBef>
              <a:spcAft>
                <a:spcPts val="0"/>
              </a:spcAft>
              <a:tabLst>
                <a:tab pos="228600" algn="l"/>
                <a:tab pos="457200" algn="l"/>
              </a:tabLst>
            </a:pPr>
            <a:endParaRPr lang="en-US" sz="1800" dirty="0">
              <a:latin typeface="Times New Roman" panose="02020603050405020304" pitchFamily="18" charset="0"/>
              <a:cs typeface="Times New Roman" panose="02020603050405020304" pitchFamily="18" charset="0"/>
            </a:endParaRPr>
          </a:p>
          <a:p>
            <a:pPr algn="just">
              <a:spcBef>
                <a:spcPts val="0"/>
              </a:spcBef>
              <a:tabLst>
                <a:tab pos="228600" algn="l"/>
                <a:tab pos="457200" algn="l"/>
              </a:tabLst>
            </a:pPr>
            <a:endParaRPr lang="en-US" sz="12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tabLst>
                <a:tab pos="228600" algn="l"/>
                <a:tab pos="457200" algn="l"/>
              </a:tabLst>
            </a:pPr>
            <a:endParaRPr lang="en-US" sz="14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sz="14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sz="14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sz="14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tabLst>
                <a:tab pos="228600" algn="l"/>
                <a:tab pos="457200" algn="l"/>
              </a:tabLst>
            </a:pPr>
            <a:endParaRPr lang="en-US" sz="14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r>
              <a:rPr lang="en-US" sz="1400" dirty="0">
                <a:effectLst/>
                <a:latin typeface="Times New Roman" panose="02020603050405020304" pitchFamily="18" charset="0"/>
                <a:ea typeface="Times New Roman" panose="02020603050405020304" pitchFamily="18" charset="0"/>
              </a:rPr>
              <a:t>Where:</a:t>
            </a:r>
          </a:p>
          <a:p>
            <a:pPr marL="0" marR="0" indent="0" algn="just">
              <a:spcBef>
                <a:spcPts val="0"/>
              </a:spcBef>
              <a:spcAft>
                <a:spcPts val="0"/>
              </a:spcAft>
              <a:buNone/>
              <a:tabLst>
                <a:tab pos="228600" algn="l"/>
              </a:tabLst>
            </a:pPr>
            <a:r>
              <a:rPr lang="en-US" sz="1400" dirty="0">
                <a:effectLst/>
                <a:latin typeface="Times New Roman" panose="02020603050405020304" pitchFamily="18" charset="0"/>
                <a:ea typeface="Times New Roman" panose="02020603050405020304" pitchFamily="18" charset="0"/>
              </a:rPr>
              <a:t> </a:t>
            </a:r>
          </a:p>
          <a:p>
            <a:pPr marL="342900" marR="0" lvl="0" indent="-342900" algn="just">
              <a:spcBef>
                <a:spcPts val="0"/>
              </a:spcBef>
              <a:spcAft>
                <a:spcPts val="0"/>
              </a:spcAft>
              <a:buFont typeface="Symbol" panose="05050102010706020507" pitchFamily="18" charset="2"/>
              <a:buChar char=""/>
              <a:tabLst>
                <a:tab pos="228600" algn="l"/>
                <a:tab pos="457200" algn="l"/>
              </a:tabLst>
            </a:pPr>
            <a:r>
              <a:rPr lang="en-US" sz="1400" dirty="0">
                <a:effectLst/>
                <a:latin typeface="Times New Roman" panose="02020603050405020304" pitchFamily="18" charset="0"/>
                <a:ea typeface="Times New Roman" panose="02020603050405020304" pitchFamily="18" charset="0"/>
              </a:rPr>
              <a:t>Red points encircled with black color - accepted microchips on training data.</a:t>
            </a:r>
          </a:p>
          <a:p>
            <a:pPr marL="342900" marR="0" lvl="0" indent="-342900" algn="just">
              <a:spcBef>
                <a:spcPts val="0"/>
              </a:spcBef>
              <a:spcAft>
                <a:spcPts val="0"/>
              </a:spcAft>
              <a:buFont typeface="Symbol" panose="05050102010706020507" pitchFamily="18" charset="2"/>
              <a:buChar char=""/>
              <a:tabLst>
                <a:tab pos="228600" algn="l"/>
                <a:tab pos="457200" algn="l"/>
              </a:tabLst>
            </a:pPr>
            <a:r>
              <a:rPr lang="en-US" sz="1400" dirty="0">
                <a:effectLst/>
                <a:latin typeface="Times New Roman" panose="02020603050405020304" pitchFamily="18" charset="0"/>
                <a:ea typeface="Times New Roman" panose="02020603050405020304" pitchFamily="18" charset="0"/>
              </a:rPr>
              <a:t>Red points encircled with yellow color - accepted microchips on test data.</a:t>
            </a:r>
          </a:p>
          <a:p>
            <a:pPr marL="342900" marR="0" lvl="0" indent="-342900" algn="just">
              <a:spcBef>
                <a:spcPts val="0"/>
              </a:spcBef>
              <a:spcAft>
                <a:spcPts val="0"/>
              </a:spcAft>
              <a:buFont typeface="Symbol" panose="05050102010706020507" pitchFamily="18" charset="2"/>
              <a:buChar char=""/>
              <a:tabLst>
                <a:tab pos="228600" algn="l"/>
                <a:tab pos="457200" algn="l"/>
              </a:tabLst>
            </a:pPr>
            <a:r>
              <a:rPr lang="en-US" sz="1400" dirty="0">
                <a:effectLst/>
                <a:latin typeface="Times New Roman" panose="02020603050405020304" pitchFamily="18" charset="0"/>
                <a:ea typeface="Times New Roman" panose="02020603050405020304" pitchFamily="18" charset="0"/>
              </a:rPr>
              <a:t>Blue points encircled with black color - rejected microchips on training data.</a:t>
            </a:r>
          </a:p>
          <a:p>
            <a:pPr marL="342900" marR="0" lvl="0" indent="-342900" algn="just">
              <a:spcBef>
                <a:spcPts val="0"/>
              </a:spcBef>
              <a:spcAft>
                <a:spcPts val="0"/>
              </a:spcAft>
              <a:buFont typeface="Symbol" panose="05050102010706020507" pitchFamily="18" charset="2"/>
              <a:buChar char=""/>
              <a:tabLst>
                <a:tab pos="228600" algn="l"/>
                <a:tab pos="457200" algn="l"/>
              </a:tabLst>
            </a:pPr>
            <a:r>
              <a:rPr lang="en-US" sz="1400" dirty="0">
                <a:effectLst/>
                <a:latin typeface="Times New Roman" panose="02020603050405020304" pitchFamily="18" charset="0"/>
                <a:ea typeface="Times New Roman" panose="02020603050405020304" pitchFamily="18" charset="0"/>
              </a:rPr>
              <a:t>Blue points encircled with yellow color - rejected microchips on test data.</a:t>
            </a:r>
          </a:p>
          <a:p>
            <a:pPr marL="0" marR="0" indent="0" algn="just">
              <a:spcBef>
                <a:spcPts val="0"/>
              </a:spcBef>
              <a:spcAft>
                <a:spcPts val="0"/>
              </a:spcAft>
              <a:tabLst>
                <a:tab pos="228600" algn="l"/>
                <a:tab pos="457200" algn="l"/>
              </a:tabLst>
            </a:pPr>
            <a:r>
              <a:rPr lang="en-US" sz="1400" dirty="0">
                <a:effectLst/>
                <a:latin typeface="Times New Roman" panose="02020603050405020304" pitchFamily="18" charset="0"/>
                <a:ea typeface="Times New Roman" panose="02020603050405020304" pitchFamily="18" charset="0"/>
              </a:rPr>
              <a:t> </a:t>
            </a:r>
          </a:p>
          <a:p>
            <a:pPr marL="0" marR="0" indent="0" algn="just">
              <a:spcBef>
                <a:spcPts val="0"/>
              </a:spcBef>
              <a:spcAft>
                <a:spcPts val="0"/>
              </a:spcAft>
              <a:buNone/>
              <a:tabLst>
                <a:tab pos="228600" algn="l"/>
                <a:tab pos="457200" algn="l"/>
              </a:tabLst>
            </a:pPr>
            <a:r>
              <a:rPr lang="en-US" sz="1400" dirty="0">
                <a:effectLst/>
                <a:latin typeface="Times New Roman" panose="02020603050405020304" pitchFamily="18" charset="0"/>
                <a:ea typeface="Times New Roman" panose="02020603050405020304" pitchFamily="18" charset="0"/>
              </a:rPr>
              <a:t>The next step was to perform the prediction on the test using predict (), and compute the accuracy of the model:</a:t>
            </a:r>
          </a:p>
          <a:p>
            <a:pPr marL="0" marR="0" indent="0" algn="just">
              <a:spcBef>
                <a:spcPts val="0"/>
              </a:spcBef>
              <a:spcAft>
                <a:spcPts val="0"/>
              </a:spcAft>
              <a:buNone/>
              <a:tabLst>
                <a:tab pos="228600" algn="l"/>
                <a:tab pos="457200" algn="l"/>
              </a:tabLst>
            </a:pPr>
            <a:r>
              <a:rPr lang="en-US" sz="1400" dirty="0">
                <a:effectLst/>
                <a:latin typeface="Times New Roman" panose="02020603050405020304" pitchFamily="18" charset="0"/>
                <a:ea typeface="Times New Roman" panose="02020603050405020304" pitchFamily="18" charset="0"/>
              </a:rPr>
              <a:t> </a:t>
            </a:r>
          </a:p>
          <a:p>
            <a:pPr marL="0" marR="0" indent="0" algn="just">
              <a:spcBef>
                <a:spcPts val="0"/>
              </a:spcBef>
              <a:spcAft>
                <a:spcPts val="0"/>
              </a:spcAft>
              <a:buNone/>
              <a:tabLst>
                <a:tab pos="228600" algn="l"/>
                <a:tab pos="457200" algn="l"/>
              </a:tabLst>
            </a:pPr>
            <a:r>
              <a:rPr lang="en-US" sz="1400" b="1" dirty="0">
                <a:effectLst/>
                <a:latin typeface="Times New Roman" panose="02020603050405020304" pitchFamily="18" charset="0"/>
                <a:ea typeface="Times New Roman" panose="02020603050405020304" pitchFamily="18" charset="0"/>
              </a:rPr>
              <a:t>                               </a:t>
            </a:r>
            <a:r>
              <a:rPr lang="en-US" sz="1400" b="1" dirty="0">
                <a:solidFill>
                  <a:schemeClr val="accent1">
                    <a:lumMod val="75000"/>
                  </a:schemeClr>
                </a:solidFill>
                <a:effectLst/>
                <a:latin typeface="Times New Roman" panose="02020603050405020304" pitchFamily="18" charset="0"/>
                <a:ea typeface="Times New Roman" panose="02020603050405020304" pitchFamily="18" charset="0"/>
              </a:rPr>
              <a:t>Train accuracy</a:t>
            </a:r>
            <a:r>
              <a:rPr lang="en-US" sz="140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 SVM is: 86,111111.</a:t>
            </a:r>
          </a:p>
          <a:p>
            <a:pPr marL="0" indent="0" algn="just">
              <a:spcBef>
                <a:spcPts val="0"/>
              </a:spcBef>
              <a:buNone/>
              <a:tabLst>
                <a:tab pos="228600" algn="l"/>
                <a:tab pos="457200" algn="l"/>
              </a:tabLst>
            </a:pPr>
            <a:endParaRPr lang="en-US" sz="1800" dirty="0">
              <a:solidFill>
                <a:schemeClr val="accent1">
                  <a:lumMod val="75000"/>
                </a:schemeClr>
              </a:solidFill>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228600" algn="l"/>
                <a:tab pos="457200" algn="l"/>
              </a:tabLst>
            </a:pPr>
            <a:r>
              <a:rPr lang="en-US" sz="1800" dirty="0">
                <a:effectLst/>
                <a:latin typeface="Times New Roman" panose="02020603050405020304" pitchFamily="18" charset="0"/>
                <a:ea typeface="Times New Roman" panose="02020603050405020304" pitchFamily="18" charset="0"/>
              </a:rPr>
              <a:t>       </a:t>
            </a:r>
          </a:p>
        </p:txBody>
      </p:sp>
      <p:sp>
        <p:nvSpPr>
          <p:cNvPr id="12" name="TextBox 11">
            <a:extLst>
              <a:ext uri="{FF2B5EF4-FFF2-40B4-BE49-F238E27FC236}">
                <a16:creationId xmlns:a16="http://schemas.microsoft.com/office/drawing/2014/main" id="{3CCB7E95-9091-E52E-1ADB-88B411336B84}"/>
              </a:ext>
            </a:extLst>
          </p:cNvPr>
          <p:cNvSpPr txBox="1"/>
          <p:nvPr/>
        </p:nvSpPr>
        <p:spPr>
          <a:xfrm>
            <a:off x="3155534" y="3495094"/>
            <a:ext cx="6096000" cy="261610"/>
          </a:xfrm>
          <a:prstGeom prst="rect">
            <a:avLst/>
          </a:prstGeom>
          <a:noFill/>
        </p:spPr>
        <p:txBody>
          <a:bodyPr wrap="square">
            <a:spAutoFit/>
          </a:bodyPr>
          <a:lstStyle/>
          <a:p>
            <a:pPr marL="0" marR="0" indent="0" algn="ctr">
              <a:spcBef>
                <a:spcPts val="0"/>
              </a:spcBef>
              <a:spcAft>
                <a:spcPts val="0"/>
              </a:spcAft>
              <a:tabLst>
                <a:tab pos="228600" algn="l"/>
                <a:tab pos="457200" algn="l"/>
              </a:tabLst>
            </a:pPr>
            <a:r>
              <a:rPr lang="en-US" sz="1100" dirty="0">
                <a:effectLst/>
                <a:latin typeface="Times New Roman" panose="02020603050405020304" pitchFamily="18" charset="0"/>
                <a:ea typeface="Times New Roman" panose="02020603050405020304" pitchFamily="18" charset="0"/>
              </a:rPr>
              <a:t>Fig 7. Data classification using Support Vector Machine with a non-linear dataset.</a:t>
            </a:r>
          </a:p>
        </p:txBody>
      </p:sp>
      <p:pic>
        <p:nvPicPr>
          <p:cNvPr id="13" name="Picture 12" descr="A picture containing screenshot, text, diagram&#10;&#10;Description automatically generated">
            <a:extLst>
              <a:ext uri="{FF2B5EF4-FFF2-40B4-BE49-F238E27FC236}">
                <a16:creationId xmlns:a16="http://schemas.microsoft.com/office/drawing/2014/main" id="{DF2D7F74-08B5-E54A-A853-2C7083D77B09}"/>
              </a:ext>
            </a:extLst>
          </p:cNvPr>
          <p:cNvPicPr>
            <a:picLocks noChangeAspect="1"/>
          </p:cNvPicPr>
          <p:nvPr/>
        </p:nvPicPr>
        <p:blipFill>
          <a:blip r:embed="rId2"/>
          <a:stretch>
            <a:fillRect/>
          </a:stretch>
        </p:blipFill>
        <p:spPr>
          <a:xfrm>
            <a:off x="4135615" y="877438"/>
            <a:ext cx="4135837" cy="2579504"/>
          </a:xfrm>
          <a:prstGeom prst="rect">
            <a:avLst/>
          </a:prstGeom>
          <a:ln>
            <a:solidFill>
              <a:schemeClr val="tx1"/>
            </a:solidFill>
          </a:ln>
        </p:spPr>
      </p:pic>
    </p:spTree>
    <p:extLst>
      <p:ext uri="{BB962C8B-B14F-4D97-AF65-F5344CB8AC3E}">
        <p14:creationId xmlns:p14="http://schemas.microsoft.com/office/powerpoint/2010/main" val="254082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68960"/>
            <a:ext cx="10058400" cy="1711037"/>
          </a:xfrm>
        </p:spPr>
        <p:txBody>
          <a:bodyPr>
            <a:normAutofit/>
          </a:bodyPr>
          <a:lstStyle/>
          <a:p>
            <a:pPr marL="0" marR="0" algn="ctr">
              <a:spcBef>
                <a:spcPts val="500"/>
              </a:spcBef>
              <a:spcAft>
                <a:spcPts val="0"/>
              </a:spcAft>
            </a:pPr>
            <a:r>
              <a:rPr lang="en-US" sz="3600" dirty="0">
                <a:latin typeface="Times New Roman" panose="02020603050405020304" pitchFamily="18" charset="0"/>
                <a:ea typeface="Times New Roman" panose="02020603050405020304" pitchFamily="18" charset="0"/>
              </a:rPr>
              <a:t>LOGISTIC REGRESSION</a:t>
            </a:r>
            <a:endParaRPr lang="en-US"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583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68960"/>
            <a:ext cx="10058400" cy="1711037"/>
          </a:xfrm>
        </p:spPr>
        <p:txBody>
          <a:bodyPr>
            <a:normAutofit/>
          </a:bodyPr>
          <a:lstStyle/>
          <a:p>
            <a:pPr marL="0" marR="0" algn="ctr">
              <a:spcBef>
                <a:spcPts val="500"/>
              </a:spcBef>
              <a:spcAft>
                <a:spcPts val="0"/>
              </a:spcAft>
            </a:pPr>
            <a:r>
              <a:rPr lang="en-US" sz="3600" dirty="0">
                <a:effectLst/>
                <a:latin typeface="Times New Roman" panose="02020603050405020304" pitchFamily="18" charset="0"/>
                <a:ea typeface="Times New Roman" panose="02020603050405020304" pitchFamily="18" charset="0"/>
              </a:rPr>
              <a:t>DECISION TREE</a:t>
            </a:r>
          </a:p>
        </p:txBody>
      </p:sp>
    </p:spTree>
    <p:extLst>
      <p:ext uri="{BB962C8B-B14F-4D97-AF65-F5344CB8AC3E}">
        <p14:creationId xmlns:p14="http://schemas.microsoft.com/office/powerpoint/2010/main" val="1562303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67408" y="457200"/>
            <a:ext cx="9900592" cy="1143000"/>
          </a:xfrm>
        </p:spPr>
        <p:txBody>
          <a:bodyPr anchor="b">
            <a:normAutofit/>
          </a:bodyPr>
          <a:lstStyle/>
          <a:p>
            <a:r>
              <a:rPr lang="en-US" b="1" dirty="0">
                <a:effectLst/>
              </a:rPr>
              <a:t>Decision Tree</a:t>
            </a:r>
            <a:endParaRPr dirty="0"/>
          </a:p>
        </p:txBody>
      </p:sp>
      <p:sp>
        <p:nvSpPr>
          <p:cNvPr id="14" name="Content Placeholder 13"/>
          <p:cNvSpPr>
            <a:spLocks noGrp="1"/>
          </p:cNvSpPr>
          <p:nvPr>
            <p:ph sz="half" idx="1"/>
          </p:nvPr>
        </p:nvSpPr>
        <p:spPr>
          <a:xfrm>
            <a:off x="551384" y="1825625"/>
            <a:ext cx="5316016" cy="4270375"/>
          </a:xfrm>
        </p:spPr>
        <p:txBody>
          <a:bodyPr>
            <a:normAutofit/>
          </a:bodyPr>
          <a:lstStyle/>
          <a:p>
            <a:pPr algn="just"/>
            <a:r>
              <a:rPr lang="en-150" dirty="0"/>
              <a:t>The </a:t>
            </a:r>
            <a:r>
              <a:rPr lang="en-US" dirty="0">
                <a:effectLst/>
              </a:rPr>
              <a:t>Decision tree algorithm is a simple yet efficient supervised learning algorithm wherein the data </a:t>
            </a:r>
            <a:r>
              <a:rPr lang="en-US" dirty="0">
                <a:solidFill>
                  <a:schemeClr val="accent1"/>
                </a:solidFill>
                <a:effectLst/>
              </a:rPr>
              <a:t>points are continuously split according to certain parameters </a:t>
            </a:r>
            <a:r>
              <a:rPr lang="en-US" dirty="0">
                <a:effectLst/>
              </a:rPr>
              <a:t>and/or the problem that the algorithm is trying to solve. </a:t>
            </a:r>
            <a:endParaRPr lang="en-150" dirty="0">
              <a:effectLst/>
            </a:endParaRPr>
          </a:p>
          <a:p>
            <a:pPr algn="just"/>
            <a:r>
              <a:rPr lang="en-150" sz="1800" dirty="0">
                <a:ea typeface="Times New Roman" panose="02020603050405020304" pitchFamily="18" charset="0"/>
              </a:rPr>
              <a:t>D</a:t>
            </a:r>
            <a:r>
              <a:rPr lang="en-US" sz="1800" dirty="0" err="1">
                <a:effectLst/>
                <a:ea typeface="Times New Roman" panose="02020603050405020304" pitchFamily="18" charset="0"/>
              </a:rPr>
              <a:t>ivide</a:t>
            </a:r>
            <a:r>
              <a:rPr lang="en-US" sz="1800" dirty="0">
                <a:effectLst/>
                <a:ea typeface="Times New Roman" panose="02020603050405020304" pitchFamily="18" charset="0"/>
              </a:rPr>
              <a:t> data sets into small data groups until they reach sets that are small enough to be described by </a:t>
            </a:r>
            <a:r>
              <a:rPr lang="en-US" sz="1800" dirty="0">
                <a:solidFill>
                  <a:schemeClr val="accent1"/>
                </a:solidFill>
                <a:effectLst/>
                <a:ea typeface="Times New Roman" panose="02020603050405020304" pitchFamily="18" charset="0"/>
              </a:rPr>
              <a:t>some label</a:t>
            </a:r>
            <a:r>
              <a:rPr lang="en-US" sz="1800" dirty="0">
                <a:effectLst/>
                <a:ea typeface="Times New Roman" panose="02020603050405020304" pitchFamily="18" charset="0"/>
              </a:rPr>
              <a:t>. </a:t>
            </a:r>
            <a:endParaRPr lang="en-150" dirty="0">
              <a:effectLst/>
            </a:endParaRPr>
          </a:p>
          <a:p>
            <a:r>
              <a:rPr lang="en-US" sz="1800" dirty="0">
                <a:effectLst/>
                <a:ea typeface="Times New Roman" panose="02020603050405020304" pitchFamily="18" charset="0"/>
              </a:rPr>
              <a:t>. The splitting of a </a:t>
            </a:r>
            <a:r>
              <a:rPr lang="en-US" sz="1800" dirty="0">
                <a:solidFill>
                  <a:schemeClr val="accent1"/>
                </a:solidFill>
                <a:effectLst/>
                <a:ea typeface="Times New Roman" panose="02020603050405020304" pitchFamily="18" charset="0"/>
              </a:rPr>
              <a:t>binary</a:t>
            </a:r>
            <a:r>
              <a:rPr lang="en-US" sz="1800" dirty="0">
                <a:effectLst/>
                <a:ea typeface="Times New Roman" panose="02020603050405020304" pitchFamily="18" charset="0"/>
              </a:rPr>
              <a:t> tree can either be binary or </a:t>
            </a:r>
            <a:r>
              <a:rPr lang="en-US" sz="1800" dirty="0">
                <a:solidFill>
                  <a:schemeClr val="accent1"/>
                </a:solidFill>
                <a:effectLst/>
                <a:ea typeface="Times New Roman" panose="02020603050405020304" pitchFamily="18" charset="0"/>
              </a:rPr>
              <a:t>multiway.</a:t>
            </a:r>
            <a:endParaRPr lang="en-150" sz="1800" dirty="0">
              <a:solidFill>
                <a:schemeClr val="accent1"/>
              </a:solidFill>
              <a:effectLst/>
              <a:ea typeface="Times New Roman" panose="02020603050405020304" pitchFamily="18" charset="0"/>
            </a:endParaRPr>
          </a:p>
          <a:p>
            <a:endParaRPr lang="en-150" b="0" i="0" u="none" strike="noStrike" baseline="0" dirty="0">
              <a:solidFill>
                <a:schemeClr val="accent1"/>
              </a:solidFill>
            </a:endParaRPr>
          </a:p>
        </p:txBody>
      </p:sp>
      <p:pic>
        <p:nvPicPr>
          <p:cNvPr id="1026" name="Picture 2" descr="Simple Explanation on How Decision Tree Algorithm Makes Decisions –  Regenerative">
            <a:extLst>
              <a:ext uri="{FF2B5EF4-FFF2-40B4-BE49-F238E27FC236}">
                <a16:creationId xmlns:a16="http://schemas.microsoft.com/office/drawing/2014/main" id="{6D3D9FDB-3D81-93F3-94B0-856A8781C6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4602" y="1879086"/>
            <a:ext cx="5610550" cy="3099828"/>
          </a:xfrm>
          <a:prstGeom prst="rect">
            <a:avLst/>
          </a:prstGeom>
          <a:solidFill>
            <a:srgbClr val="FFFFFF"/>
          </a:solidFill>
        </p:spPr>
      </p:pic>
    </p:spTree>
    <p:extLst>
      <p:ext uri="{BB962C8B-B14F-4D97-AF65-F5344CB8AC3E}">
        <p14:creationId xmlns:p14="http://schemas.microsoft.com/office/powerpoint/2010/main" val="304282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a:xfrm>
            <a:off x="1524000" y="476673"/>
            <a:ext cx="4343400" cy="5619328"/>
          </a:xfrm>
        </p:spPr>
        <p:txBody>
          <a:bodyPr>
            <a:normAutofit/>
          </a:bodyPr>
          <a:lstStyle/>
          <a:p>
            <a:r>
              <a:rPr lang="en-US" dirty="0">
                <a:effectLst/>
              </a:rPr>
              <a:t>The algorithm partitions the data into a set of rectangles and fits the model over each </a:t>
            </a:r>
            <a:r>
              <a:rPr lang="en-US" dirty="0">
                <a:solidFill>
                  <a:schemeClr val="accent1"/>
                </a:solidFill>
                <a:effectLst/>
              </a:rPr>
              <a:t>of these rectangles. </a:t>
            </a:r>
            <a:r>
              <a:rPr lang="en-US" dirty="0">
                <a:effectLst/>
              </a:rPr>
              <a:t>The more the number of rectangles (splits) greater is the complexity.</a:t>
            </a:r>
            <a:endParaRPr lang="en-150" dirty="0"/>
          </a:p>
          <a:p>
            <a:pPr marL="0" indent="0">
              <a:buNone/>
            </a:pPr>
            <a:endParaRPr lang="en-US" b="0" i="0" u="none" strike="noStrike" baseline="0" dirty="0"/>
          </a:p>
          <a:p>
            <a:endParaRPr lang="en-US" b="0" i="0" u="none" strike="noStrike" baseline="0" dirty="0"/>
          </a:p>
        </p:txBody>
      </p:sp>
      <p:pic>
        <p:nvPicPr>
          <p:cNvPr id="5" name="Picture 1">
            <a:extLst>
              <a:ext uri="{FF2B5EF4-FFF2-40B4-BE49-F238E27FC236}">
                <a16:creationId xmlns:a16="http://schemas.microsoft.com/office/drawing/2014/main" id="{DA28E898-1EA1-5A80-EAB3-FB9775580CB2}"/>
              </a:ext>
            </a:extLst>
          </p:cNvPr>
          <p:cNvPicPr>
            <a:picLocks noChangeAspect="1"/>
          </p:cNvPicPr>
          <p:nvPr/>
        </p:nvPicPr>
        <p:blipFill>
          <a:blip r:embed="rId2"/>
          <a:stretch>
            <a:fillRect/>
          </a:stretch>
        </p:blipFill>
        <p:spPr>
          <a:xfrm>
            <a:off x="1750335" y="2852936"/>
            <a:ext cx="4343400" cy="2540887"/>
          </a:xfrm>
          <a:prstGeom prst="rect">
            <a:avLst/>
          </a:prstGeom>
          <a:noFill/>
          <a:ln>
            <a:solidFill>
              <a:schemeClr val="tx1"/>
            </a:solidFill>
          </a:ln>
        </p:spPr>
      </p:pic>
      <p:sp>
        <p:nvSpPr>
          <p:cNvPr id="6" name="Content Placeholder 13">
            <a:extLst>
              <a:ext uri="{FF2B5EF4-FFF2-40B4-BE49-F238E27FC236}">
                <a16:creationId xmlns:a16="http://schemas.microsoft.com/office/drawing/2014/main" id="{4AE5B5F7-EBBE-7113-BCAA-EECD926C6739}"/>
              </a:ext>
            </a:extLst>
          </p:cNvPr>
          <p:cNvSpPr txBox="1">
            <a:spLocks/>
          </p:cNvSpPr>
          <p:nvPr/>
        </p:nvSpPr>
        <p:spPr>
          <a:xfrm>
            <a:off x="6672064" y="476673"/>
            <a:ext cx="4343400" cy="5619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228600" indent="-228600" algn="just">
              <a:tabLst>
                <a:tab pos="228600" algn="l"/>
              </a:tabLst>
            </a:pPr>
            <a:r>
              <a:rPr lang="en-US" dirty="0">
                <a:effectLst/>
                <a:ea typeface="Times New Roman" panose="02020603050405020304" pitchFamily="18" charset="0"/>
              </a:rPr>
              <a:t>A downside of using super complex decision tree is that they are likely to </a:t>
            </a:r>
            <a:r>
              <a:rPr lang="en-US" dirty="0">
                <a:solidFill>
                  <a:schemeClr val="accent1"/>
                </a:solidFill>
                <a:effectLst/>
                <a:ea typeface="Times New Roman" panose="02020603050405020304" pitchFamily="18" charset="0"/>
              </a:rPr>
              <a:t>fall into overfitting scenario </a:t>
            </a:r>
            <a:r>
              <a:rPr lang="en-US" dirty="0">
                <a:effectLst/>
                <a:ea typeface="Times New Roman" panose="02020603050405020304" pitchFamily="18" charset="0"/>
              </a:rPr>
              <a:t>as the model learns the training data so good that it has problems to generalize to new unseen data.</a:t>
            </a:r>
            <a:endParaRPr lang="en-150" dirty="0">
              <a:effectLst/>
              <a:ea typeface="Times New Roman" panose="02020603050405020304" pitchFamily="18" charset="0"/>
            </a:endParaRPr>
          </a:p>
          <a:p>
            <a:pPr marL="228600" indent="-228600" algn="just">
              <a:tabLst>
                <a:tab pos="228600" algn="l"/>
              </a:tabLst>
            </a:pPr>
            <a:endParaRPr lang="en-150" dirty="0">
              <a:ea typeface="Times New Roman" panose="02020603050405020304" pitchFamily="18" charset="0"/>
            </a:endParaRPr>
          </a:p>
          <a:p>
            <a:pPr marL="228600" indent="-228600" algn="just">
              <a:tabLst>
                <a:tab pos="228600" algn="l"/>
              </a:tabLst>
            </a:pPr>
            <a:endParaRPr lang="en-US" dirty="0">
              <a:effectLst/>
              <a:ea typeface="Times New Roman" panose="02020603050405020304" pitchFamily="18" charset="0"/>
            </a:endParaRPr>
          </a:p>
          <a:p>
            <a:r>
              <a:rPr lang="en-US" dirty="0">
                <a:effectLst/>
                <a:ea typeface="Times New Roman" panose="02020603050405020304" pitchFamily="18" charset="0"/>
              </a:rPr>
              <a:t>Then, it examines </a:t>
            </a:r>
            <a:r>
              <a:rPr lang="en-US" dirty="0">
                <a:solidFill>
                  <a:schemeClr val="accent1"/>
                </a:solidFill>
                <a:effectLst/>
                <a:ea typeface="Times New Roman" panose="02020603050405020304" pitchFamily="18" charset="0"/>
              </a:rPr>
              <a:t>all the features of the dataset </a:t>
            </a:r>
            <a:r>
              <a:rPr lang="en-US" dirty="0">
                <a:effectLst/>
                <a:ea typeface="Times New Roman" panose="02020603050405020304" pitchFamily="18" charset="0"/>
              </a:rPr>
              <a:t>to find the best possible result by splitting the data into smaller and smaller subgroups until the tree concludes.</a:t>
            </a:r>
          </a:p>
          <a:p>
            <a:pPr marL="0" indent="0">
              <a:buFont typeface="Arial" pitchFamily="34" charset="0"/>
              <a:buNone/>
            </a:pPr>
            <a:endParaRPr lang="en-US" dirty="0"/>
          </a:p>
          <a:p>
            <a:endParaRPr lang="en-US" dirty="0"/>
          </a:p>
        </p:txBody>
      </p:sp>
    </p:spTree>
    <p:extLst>
      <p:ext uri="{BB962C8B-B14F-4D97-AF65-F5344CB8AC3E}">
        <p14:creationId xmlns:p14="http://schemas.microsoft.com/office/powerpoint/2010/main" val="1767052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D65CA9C5-C0C9-CA36-E404-FC519701FC60}"/>
              </a:ext>
            </a:extLst>
          </p:cNvPr>
          <p:cNvSpPr>
            <a:spLocks noGrp="1"/>
          </p:cNvSpPr>
          <p:nvPr>
            <p:ph type="title"/>
          </p:nvPr>
        </p:nvSpPr>
        <p:spPr>
          <a:xfrm>
            <a:off x="1181708" y="533467"/>
            <a:ext cx="9144000" cy="547464"/>
          </a:xfrm>
        </p:spPr>
        <p:txBody>
          <a:bodyPr>
            <a:normAutofit/>
          </a:bodyPr>
          <a:lstStyle/>
          <a:p>
            <a:r>
              <a:rPr lang="en-US" sz="1800" b="1" i="1" dirty="0">
                <a:effectLst/>
                <a:latin typeface="Times New Roman" panose="02020603050405020304" pitchFamily="18" charset="0"/>
                <a:ea typeface="Times New Roman" panose="02020603050405020304" pitchFamily="18" charset="0"/>
              </a:rPr>
              <a:t>Information Gain and Entropy</a:t>
            </a:r>
            <a:endParaRPr dirty="0"/>
          </a:p>
        </p:txBody>
      </p:sp>
      <mc:AlternateContent xmlns:mc="http://schemas.openxmlformats.org/markup-compatibility/2006" xmlns:a14="http://schemas.microsoft.com/office/drawing/2010/main">
        <mc:Choice Requires="a14">
          <p:sp>
            <p:nvSpPr>
              <p:cNvPr id="6" name="Content Placeholder 13">
                <a:extLst>
                  <a:ext uri="{FF2B5EF4-FFF2-40B4-BE49-F238E27FC236}">
                    <a16:creationId xmlns:a16="http://schemas.microsoft.com/office/drawing/2014/main" id="{364615D7-7B76-6606-42F9-8E6A4E5FB055}"/>
                  </a:ext>
                </a:extLst>
              </p:cNvPr>
              <p:cNvSpPr txBox="1">
                <a:spLocks/>
              </p:cNvSpPr>
              <p:nvPr/>
            </p:nvSpPr>
            <p:spPr>
              <a:xfrm>
                <a:off x="1181708" y="1499997"/>
                <a:ext cx="9828584" cy="4824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gn="just"/>
                <a:r>
                  <a:rPr lang="en-US" sz="1800" dirty="0">
                    <a:effectLst/>
                    <a:latin typeface="Times New Roman" panose="02020603050405020304" pitchFamily="18" charset="0"/>
                    <a:ea typeface="Times New Roman" panose="02020603050405020304" pitchFamily="18" charset="0"/>
                  </a:rPr>
                  <a:t>The information gain is based on the </a:t>
                </a:r>
                <a:r>
                  <a:rPr lang="en-US" sz="1800" dirty="0">
                    <a:solidFill>
                      <a:schemeClr val="accent1"/>
                    </a:solidFill>
                    <a:effectLst/>
                    <a:latin typeface="Times New Roman" panose="02020603050405020304" pitchFamily="18" charset="0"/>
                    <a:ea typeface="Times New Roman" panose="02020603050405020304" pitchFamily="18" charset="0"/>
                  </a:rPr>
                  <a:t>decrease in entropy after a dataset is split on an attribute</a:t>
                </a:r>
                <a:r>
                  <a:rPr lang="en-US" sz="1800" dirty="0">
                    <a:effectLst/>
                    <a:latin typeface="Times New Roman" panose="02020603050405020304" pitchFamily="18" charset="0"/>
                    <a:ea typeface="Times New Roman" panose="02020603050405020304" pitchFamily="18" charset="0"/>
                  </a:rPr>
                  <a:t>. Entropy controls how a decision tree decides to split the data.</a:t>
                </a:r>
                <a:r>
                  <a:rPr lang="en-150" sz="1800" dirty="0">
                    <a:effectLst/>
                    <a:latin typeface="Times New Roman" panose="02020603050405020304" pitchFamily="18" charset="0"/>
                    <a:ea typeface="Times New Roman" panose="02020603050405020304" pitchFamily="18" charset="0"/>
                  </a:rPr>
                  <a:t>(randomness)</a:t>
                </a:r>
                <a:endParaRPr lang="en-150" sz="1800" dirty="0">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marL="0" indent="0" algn="just">
                  <a:buNone/>
                  <a:tabLst>
                    <a:tab pos="228600" algn="l"/>
                    <a:tab pos="457200" algn="l"/>
                  </a:tabLst>
                </a:pPr>
                <a14:m>
                  <m:oMathPara xmlns:m="http://schemas.openxmlformats.org/officeDocument/2006/math">
                    <m:oMathParaPr>
                      <m:jc m:val="center"/>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rPr>
                        <m:t>𝐼𝑛𝑓</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𝑔𝑎𝑖𝑛</m:t>
                      </m:r>
                      <m:r>
                        <a:rPr lang="en-US" sz="1800" i="1" smtClean="0">
                          <a:effectLst/>
                          <a:latin typeface="Cambria Math" panose="02040503050406030204" pitchFamily="18" charset="0"/>
                          <a:ea typeface="Times New Roman" panose="02020603050405020304" pitchFamily="18" charset="0"/>
                        </a:rPr>
                        <m:t>=</m:t>
                      </m:r>
                      <m:r>
                        <a:rPr lang="en-US" sz="1800" i="1" smtClean="0">
                          <a:effectLst/>
                          <a:latin typeface="Cambria Math" panose="02040503050406030204" pitchFamily="18" charset="0"/>
                          <a:ea typeface="Times New Roman" panose="02020603050405020304" pitchFamily="18" charset="0"/>
                        </a:rPr>
                        <m:t>𝐼</m:t>
                      </m:r>
                      <m:r>
                        <a:rPr lang="en-US" sz="1800" i="1" smtClean="0">
                          <a:effectLst/>
                          <a:latin typeface="Cambria Math" panose="02040503050406030204" pitchFamily="18" charset="0"/>
                          <a:ea typeface="Times New Roman" panose="02020603050405020304" pitchFamily="18" charset="0"/>
                        </a:rPr>
                        <m:t>(</m:t>
                      </m:r>
                      <m:r>
                        <a:rPr lang="en-US" sz="1800" i="1" smtClean="0">
                          <a:effectLst/>
                          <a:latin typeface="Cambria Math" panose="02040503050406030204" pitchFamily="18" charset="0"/>
                          <a:ea typeface="Times New Roman" panose="02020603050405020304" pitchFamily="18" charset="0"/>
                        </a:rPr>
                        <m:t>𝑝</m:t>
                      </m:r>
                      <m:r>
                        <a:rPr lang="en-US" sz="1800" i="1" smtClean="0">
                          <a:effectLst/>
                          <a:latin typeface="Cambria Math" panose="02040503050406030204" pitchFamily="18" charset="0"/>
                          <a:ea typeface="Times New Roman" panose="02020603050405020304" pitchFamily="18" charset="0"/>
                        </a:rPr>
                        <m:t>,</m:t>
                      </m:r>
                      <m:r>
                        <a:rPr lang="en-US" sz="1800" i="1" smtClean="0">
                          <a:effectLst/>
                          <a:latin typeface="Cambria Math" panose="02040503050406030204" pitchFamily="18" charset="0"/>
                          <a:ea typeface="Times New Roman" panose="02020603050405020304" pitchFamily="18" charset="0"/>
                        </a:rPr>
                        <m:t>𝑛</m:t>
                      </m:r>
                      <m:r>
                        <a:rPr lang="en-US" sz="1800" i="1" smtClean="0">
                          <a:effectLst/>
                          <a:latin typeface="Cambria Math" panose="02040503050406030204" pitchFamily="18" charset="0"/>
                          <a:ea typeface="Times New Roman" panose="02020603050405020304" pitchFamily="18" charset="0"/>
                        </a:rPr>
                        <m:t>)</m:t>
                      </m:r>
                    </m:oMath>
                  </m:oMathPara>
                </a14:m>
                <a:endParaRPr lang="en-US" sz="1800" dirty="0">
                  <a:effectLst/>
                  <a:latin typeface="Times New Roman" panose="02020603050405020304" pitchFamily="18" charset="0"/>
                  <a:ea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func>
                        <m:funcPr>
                          <m:ctrlPr>
                            <a:rPr lang="en-US" sz="1600" i="1">
                              <a:effectLst/>
                              <a:latin typeface="Cambria Math" panose="02040503050406030204" pitchFamily="18" charset="0"/>
                            </a:rPr>
                          </m:ctrlPr>
                        </m:funcPr>
                        <m:fName>
                          <m:sSub>
                            <m:sSubPr>
                              <m:ctrlPr>
                                <a:rPr lang="en-US" sz="1600" i="1">
                                  <a:effectLst/>
                                  <a:latin typeface="Cambria Math" panose="02040503050406030204" pitchFamily="18" charset="0"/>
                                </a:rPr>
                              </m:ctrlPr>
                            </m:sSub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d>
                            <m:dPr>
                              <m:ctrlPr>
                                <a:rPr lang="en-US" sz="1600" i="1">
                                  <a:effectLst/>
                                  <a:latin typeface="Cambria Math" panose="02040503050406030204" pitchFamily="18" charset="0"/>
                                </a:rPr>
                              </m:ctrlPr>
                            </m:dPr>
                            <m:e>
                              <m:f>
                                <m:fPr>
                                  <m:ctrlPr>
                                    <a:rPr lang="en-US" sz="1600"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func>
                            <m:funcPr>
                              <m:ctrlPr>
                                <a:rPr lang="en-US" sz="1600" i="1">
                                  <a:effectLst/>
                                  <a:latin typeface="Cambria Math" panose="02040503050406030204" pitchFamily="18" charset="0"/>
                                </a:rPr>
                              </m:ctrlPr>
                            </m:funcPr>
                            <m:fName>
                              <m:sSub>
                                <m:sSubPr>
                                  <m:ctrlPr>
                                    <a:rPr lang="en-US" sz="1600" i="1">
                                      <a:effectLst/>
                                      <a:latin typeface="Cambria Math" panose="02040503050406030204" pitchFamily="18" charset="0"/>
                                    </a:rPr>
                                  </m:ctrlPr>
                                </m:sSub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d>
                                <m:dPr>
                                  <m:ctrlPr>
                                    <a:rPr lang="en-US" sz="1600" i="1">
                                      <a:effectLst/>
                                      <a:latin typeface="Cambria Math" panose="02040503050406030204" pitchFamily="18" charset="0"/>
                                    </a:rPr>
                                  </m:ctrlPr>
                                </m:dPr>
                                <m:e>
                                  <m:f>
                                    <m:fPr>
                                      <m:ctrlPr>
                                        <a:rPr lang="en-US" sz="1600"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d>
                            </m:e>
                          </m:func>
                        </m:e>
                      </m:func>
                    </m:oMath>
                  </m:oMathPara>
                </a14:m>
                <a:endParaRPr lang="en-150" sz="1800" dirty="0">
                  <a:latin typeface="AdvTimes"/>
                </a:endParaRPr>
              </a:p>
              <a:p>
                <a:pPr marL="0" indent="0">
                  <a:buNone/>
                </a:pPr>
                <a:endParaRPr lang="en-150" sz="1800" dirty="0">
                  <a:latin typeface="AdvTimes"/>
                </a:endParaRPr>
              </a:p>
              <a:p>
                <a:pPr algn="just"/>
                <a:r>
                  <a:rPr lang="en-US" sz="1800" dirty="0">
                    <a:effectLst/>
                    <a:latin typeface="Times New Roman" panose="02020603050405020304" pitchFamily="18" charset="0"/>
                    <a:ea typeface="Times New Roman" panose="02020603050405020304" pitchFamily="18" charset="0"/>
                  </a:rPr>
                  <a:t>The objective of constructing a decision tree is to find the attributes that return the highest information gain</a:t>
                </a:r>
                <a:endParaRPr lang="en-150" sz="1800" dirty="0">
                  <a:effectLst/>
                  <a:latin typeface="Times New Roman" panose="02020603050405020304" pitchFamily="18" charset="0"/>
                  <a:ea typeface="Times New Roman" panose="02020603050405020304" pitchFamily="18" charset="0"/>
                </a:endParaRPr>
              </a:p>
              <a:p>
                <a:pPr algn="just"/>
                <a:endParaRPr lang="en-150" sz="1800" dirty="0">
                  <a:effectLst/>
                  <a:latin typeface="Times New Roman" panose="02020603050405020304" pitchFamily="18" charset="0"/>
                  <a:ea typeface="Times New Roman" panose="02020603050405020304" pitchFamily="18" charset="0"/>
                </a:endParaRPr>
              </a:p>
              <a:p>
                <a:pPr algn="just"/>
                <a:r>
                  <a:rPr lang="en-US" sz="1800" b="1" i="1" dirty="0">
                    <a:effectLst/>
                    <a:latin typeface="Times New Roman" panose="02020603050405020304" pitchFamily="18" charset="0"/>
                    <a:ea typeface="Times New Roman" panose="02020603050405020304" pitchFamily="18" charset="0"/>
                  </a:rPr>
                  <a:t>Entropy</a:t>
                </a:r>
                <a:r>
                  <a:rPr lang="en-US" sz="1800" dirty="0">
                    <a:effectLst/>
                    <a:latin typeface="Times New Roman" panose="02020603050405020304" pitchFamily="18" charset="0"/>
                    <a:ea typeface="Times New Roman" panose="02020603050405020304" pitchFamily="18" charset="0"/>
                  </a:rPr>
                  <a:t>. It can be considered as the measure of </a:t>
                </a:r>
                <a:r>
                  <a:rPr lang="en-US" sz="1800" dirty="0">
                    <a:solidFill>
                      <a:schemeClr val="accent1"/>
                    </a:solidFill>
                    <a:effectLst/>
                    <a:latin typeface="Times New Roman" panose="02020603050405020304" pitchFamily="18" charset="0"/>
                    <a:ea typeface="Times New Roman" panose="02020603050405020304" pitchFamily="18" charset="0"/>
                  </a:rPr>
                  <a:t>uncertainty of a given dataset </a:t>
                </a:r>
                <a:r>
                  <a:rPr lang="en-US" sz="1800" dirty="0">
                    <a:effectLst/>
                    <a:latin typeface="Times New Roman" panose="02020603050405020304" pitchFamily="18" charset="0"/>
                    <a:ea typeface="Times New Roman" panose="02020603050405020304" pitchFamily="18" charset="0"/>
                  </a:rPr>
                  <a:t>and its value describes the </a:t>
                </a:r>
                <a:r>
                  <a:rPr lang="en-US" sz="1800" dirty="0">
                    <a:solidFill>
                      <a:schemeClr val="accent1"/>
                    </a:solidFill>
                    <a:effectLst/>
                    <a:latin typeface="Times New Roman" panose="02020603050405020304" pitchFamily="18" charset="0"/>
                    <a:ea typeface="Times New Roman" panose="02020603050405020304" pitchFamily="18" charset="0"/>
                  </a:rPr>
                  <a:t>degree of randomness </a:t>
                </a:r>
                <a:r>
                  <a:rPr lang="en-US" sz="1800" dirty="0">
                    <a:effectLst/>
                    <a:latin typeface="Times New Roman" panose="02020603050405020304" pitchFamily="18" charset="0"/>
                    <a:ea typeface="Times New Roman" panose="02020603050405020304" pitchFamily="18" charset="0"/>
                  </a:rPr>
                  <a:t>of a particular node. Such a situation occurs when the margin of difference for a result is very low, and the model thereby doesn’t have confidence in the accuracy of the prediction.</a:t>
                </a:r>
                <a:endParaRPr lang="en-US" sz="1800" dirty="0">
                  <a:latin typeface="AdvTimes"/>
                </a:endParaRPr>
              </a:p>
              <a:p>
                <a:endParaRPr lang="en-US" sz="1800" dirty="0">
                  <a:latin typeface="AdvTimes"/>
                </a:endParaRPr>
              </a:p>
            </p:txBody>
          </p:sp>
        </mc:Choice>
        <mc:Fallback xmlns="">
          <p:sp>
            <p:nvSpPr>
              <p:cNvPr id="6" name="Content Placeholder 13">
                <a:extLst>
                  <a:ext uri="{FF2B5EF4-FFF2-40B4-BE49-F238E27FC236}">
                    <a16:creationId xmlns:a16="http://schemas.microsoft.com/office/drawing/2014/main" id="{364615D7-7B76-6606-42F9-8E6A4E5FB055}"/>
                  </a:ext>
                </a:extLst>
              </p:cNvPr>
              <p:cNvSpPr txBox="1">
                <a:spLocks noRot="1" noChangeAspect="1" noMove="1" noResize="1" noEditPoints="1" noAdjustHandles="1" noChangeArrowheads="1" noChangeShapeType="1" noTextEdit="1"/>
              </p:cNvSpPr>
              <p:nvPr/>
            </p:nvSpPr>
            <p:spPr>
              <a:xfrm>
                <a:off x="1181708" y="1499997"/>
                <a:ext cx="9828584" cy="4824536"/>
              </a:xfrm>
              <a:prstGeom prst="rect">
                <a:avLst/>
              </a:prstGeom>
              <a:blipFill>
                <a:blip r:embed="rId2"/>
                <a:stretch>
                  <a:fillRect l="-434" t="-1138" r="-496"/>
                </a:stretch>
              </a:blipFill>
            </p:spPr>
            <p:txBody>
              <a:bodyPr/>
              <a:lstStyle/>
              <a:p>
                <a:r>
                  <a:rPr lang="en-US">
                    <a:noFill/>
                  </a:rPr>
                  <a:t> </a:t>
                </a:r>
              </a:p>
            </p:txBody>
          </p:sp>
        </mc:Fallback>
      </mc:AlternateContent>
    </p:spTree>
    <p:extLst>
      <p:ext uri="{BB962C8B-B14F-4D97-AF65-F5344CB8AC3E}">
        <p14:creationId xmlns:p14="http://schemas.microsoft.com/office/powerpoint/2010/main" val="804348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3">
            <a:extLst>
              <a:ext uri="{FF2B5EF4-FFF2-40B4-BE49-F238E27FC236}">
                <a16:creationId xmlns:a16="http://schemas.microsoft.com/office/drawing/2014/main" id="{364615D7-7B76-6606-42F9-8E6A4E5FB055}"/>
              </a:ext>
            </a:extLst>
          </p:cNvPr>
          <p:cNvSpPr txBox="1">
            <a:spLocks/>
          </p:cNvSpPr>
          <p:nvPr/>
        </p:nvSpPr>
        <p:spPr>
          <a:xfrm>
            <a:off x="1181708" y="3387562"/>
            <a:ext cx="9828584" cy="3139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just">
              <a:buFont typeface="Arial" pitchFamily="34" charset="0"/>
              <a:buNone/>
            </a:pPr>
            <a:endParaRPr lang="en-150" sz="1800" dirty="0">
              <a:latin typeface="AdvTimes"/>
            </a:endParaRPr>
          </a:p>
          <a:p>
            <a:pPr marL="0" indent="0" algn="just">
              <a:buFont typeface="Arial" pitchFamily="34" charset="0"/>
              <a:buNone/>
            </a:pPr>
            <a:endParaRPr lang="en-US" sz="1800" dirty="0">
              <a:latin typeface="AdvTimes"/>
            </a:endParaRPr>
          </a:p>
          <a:p>
            <a:endParaRPr lang="en-US" sz="1800" dirty="0">
              <a:latin typeface="AdvTimes"/>
            </a:endParaRPr>
          </a:p>
        </p:txBody>
      </p:sp>
      <mc:AlternateContent xmlns:mc="http://schemas.openxmlformats.org/markup-compatibility/2006" xmlns:a14="http://schemas.microsoft.com/office/drawing/2010/main">
        <mc:Choice Requires="a14">
          <p:sp>
            <p:nvSpPr>
              <p:cNvPr id="12" name="Content Placeholder 13">
                <a:extLst>
                  <a:ext uri="{FF2B5EF4-FFF2-40B4-BE49-F238E27FC236}">
                    <a16:creationId xmlns:a16="http://schemas.microsoft.com/office/drawing/2014/main" id="{574ABAFA-56E2-AE37-12B9-56126313DA41}"/>
                  </a:ext>
                </a:extLst>
              </p:cNvPr>
              <p:cNvSpPr txBox="1">
                <a:spLocks/>
              </p:cNvSpPr>
              <p:nvPr/>
            </p:nvSpPr>
            <p:spPr>
              <a:xfrm>
                <a:off x="1168388" y="980728"/>
                <a:ext cx="9828584" cy="4896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gn="just"/>
                <a:r>
                  <a:rPr lang="en-US" sz="1800" dirty="0">
                    <a:solidFill>
                      <a:schemeClr val="accent1"/>
                    </a:solidFill>
                    <a:effectLst/>
                    <a:latin typeface="Times New Roman" panose="02020603050405020304" pitchFamily="18" charset="0"/>
                    <a:ea typeface="Times New Roman" panose="02020603050405020304" pitchFamily="18" charset="0"/>
                  </a:rPr>
                  <a:t>The higher the entropy, the higher will be the randomness </a:t>
                </a:r>
                <a:r>
                  <a:rPr lang="en-US" sz="1800" dirty="0">
                    <a:effectLst/>
                    <a:latin typeface="Times New Roman" panose="02020603050405020304" pitchFamily="18" charset="0"/>
                    <a:ea typeface="Times New Roman" panose="02020603050405020304" pitchFamily="18" charset="0"/>
                  </a:rPr>
                  <a:t>in the dataset. While building a decision tree, </a:t>
                </a:r>
                <a:r>
                  <a:rPr lang="en-US" sz="1800" dirty="0">
                    <a:solidFill>
                      <a:schemeClr val="accent1"/>
                    </a:solidFill>
                    <a:effectLst/>
                    <a:latin typeface="Times New Roman" panose="02020603050405020304" pitchFamily="18" charset="0"/>
                    <a:ea typeface="Times New Roman" panose="02020603050405020304" pitchFamily="18" charset="0"/>
                  </a:rPr>
                  <a:t>a lower entropy shall be preferred </a:t>
                </a:r>
                <a:r>
                  <a:rPr lang="en-US" sz="1800" dirty="0">
                    <a:effectLst/>
                    <a:latin typeface="Times New Roman" panose="02020603050405020304" pitchFamily="18" charset="0"/>
                    <a:ea typeface="Times New Roman" panose="02020603050405020304" pitchFamily="18" charset="0"/>
                  </a:rPr>
                  <a:t>the expression for calculating the entropy of a decision tree is as described:</a:t>
                </a:r>
                <a:endParaRPr lang="en-150" sz="1800" dirty="0">
                  <a:effectLst/>
                  <a:latin typeface="Times New Roman" panose="02020603050405020304" pitchFamily="18" charset="0"/>
                  <a:ea typeface="Times New Roman" panose="02020603050405020304" pitchFamily="18" charset="0"/>
                </a:endParaRPr>
              </a:p>
              <a:p>
                <a:pPr algn="just"/>
                <a:endParaRPr lang="en-150" sz="1800" dirty="0">
                  <a:effectLst/>
                  <a:latin typeface="Times New Roman" panose="02020603050405020304" pitchFamily="18" charset="0"/>
                  <a:ea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US" sz="1600" i="1">
                              <a:effectLst/>
                              <a:latin typeface="Cambria Math" panose="020405030504060302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sup>
                        <m:e>
                          <m:f>
                            <m:fPr>
                              <m:ctrlPr>
                                <a:rPr lang="en-US" sz="1600" i="1">
                                  <a:effectLst/>
                                  <a:latin typeface="Cambria Math" panose="02040503050406030204" pitchFamily="18" charset="0"/>
                                </a:rPr>
                              </m:ctrlPr>
                            </m:fPr>
                            <m:num>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nary>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d>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150" sz="1800" dirty="0">
                  <a:effectLst/>
                  <a:latin typeface="Times New Roman" panose="02020603050405020304" pitchFamily="18" charset="0"/>
                  <a:ea typeface="Times New Roman" panose="02020603050405020304" pitchFamily="18" charset="0"/>
                </a:endParaRPr>
              </a:p>
              <a:p>
                <a:pPr marL="0" indent="0" algn="just">
                  <a:buNone/>
                </a:pPr>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key idea is to use a decision tree to partition the data space into dense regions and sparse regions</a:t>
                </a:r>
                <a:r>
                  <a:rPr lang="en-150"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algorithm keeps on splitting the tree until the data is </a:t>
                </a:r>
                <a:r>
                  <a:rPr lang="en-US" sz="1800" dirty="0">
                    <a:solidFill>
                      <a:schemeClr val="accent1"/>
                    </a:solidFill>
                    <a:effectLst/>
                    <a:latin typeface="Times New Roman" panose="02020603050405020304" pitchFamily="18" charset="0"/>
                    <a:ea typeface="Times New Roman" panose="02020603050405020304" pitchFamily="18" charset="0"/>
                  </a:rPr>
                  <a:t>sufficiently homogeneous</a:t>
                </a:r>
                <a:endParaRPr lang="en-150" sz="1800" dirty="0">
                  <a:solidFill>
                    <a:schemeClr val="accent1"/>
                  </a:solidFill>
                  <a:effectLst/>
                  <a:latin typeface="Times New Roman" panose="02020603050405020304" pitchFamily="18" charset="0"/>
                  <a:ea typeface="Times New Roman" panose="02020603050405020304" pitchFamily="18" charset="0"/>
                </a:endParaRPr>
              </a:p>
              <a:p>
                <a:pPr algn="just"/>
                <a:endParaRPr lang="en-US" sz="1800" dirty="0">
                  <a:solidFill>
                    <a:schemeClr val="accent1"/>
                  </a:solidFill>
                  <a:latin typeface="AdvTimes"/>
                </a:endParaRPr>
              </a:p>
              <a:p>
                <a:pPr marL="228600" indent="-228600" algn="just">
                  <a:tabLst>
                    <a:tab pos="228600" algn="l"/>
                    <a:tab pos="457200" algn="l"/>
                  </a:tabLst>
                </a:pPr>
                <a:r>
                  <a:rPr lang="en-150" sz="1800" dirty="0">
                    <a:latin typeface="AdvTimes"/>
                  </a:rPr>
                  <a:t>.</a:t>
                </a:r>
                <a:r>
                  <a:rPr lang="en-US" sz="1800" dirty="0">
                    <a:effectLst/>
                    <a:latin typeface="Times New Roman" panose="02020603050405020304" pitchFamily="18" charset="0"/>
                    <a:ea typeface="Times New Roman" panose="02020603050405020304" pitchFamily="18" charset="0"/>
                  </a:rPr>
                  <a:t> This metric can further be used to determine the root node of the decision tree and the number of splits that are to be made. The root node of a decision tree is often referred to as the decision node or the master node.</a:t>
                </a:r>
              </a:p>
              <a:p>
                <a:pPr marL="0" indent="0">
                  <a:buNone/>
                </a:pPr>
                <a:endParaRPr lang="en-US" sz="1800" dirty="0">
                  <a:latin typeface="AdvTimes"/>
                </a:endParaRPr>
              </a:p>
            </p:txBody>
          </p:sp>
        </mc:Choice>
        <mc:Fallback xmlns="">
          <p:sp>
            <p:nvSpPr>
              <p:cNvPr id="12" name="Content Placeholder 13">
                <a:extLst>
                  <a:ext uri="{FF2B5EF4-FFF2-40B4-BE49-F238E27FC236}">
                    <a16:creationId xmlns:a16="http://schemas.microsoft.com/office/drawing/2014/main" id="{574ABAFA-56E2-AE37-12B9-56126313DA41}"/>
                  </a:ext>
                </a:extLst>
              </p:cNvPr>
              <p:cNvSpPr txBox="1">
                <a:spLocks noRot="1" noChangeAspect="1" noMove="1" noResize="1" noEditPoints="1" noAdjustHandles="1" noChangeArrowheads="1" noChangeShapeType="1" noTextEdit="1"/>
              </p:cNvSpPr>
              <p:nvPr/>
            </p:nvSpPr>
            <p:spPr>
              <a:xfrm>
                <a:off x="1168388" y="980728"/>
                <a:ext cx="9828584" cy="4896544"/>
              </a:xfrm>
              <a:prstGeom prst="rect">
                <a:avLst/>
              </a:prstGeom>
              <a:blipFill>
                <a:blip r:embed="rId2"/>
                <a:stretch>
                  <a:fillRect l="-434" t="-1245" r="-496"/>
                </a:stretch>
              </a:blipFill>
            </p:spPr>
            <p:txBody>
              <a:bodyPr/>
              <a:lstStyle/>
              <a:p>
                <a:r>
                  <a:rPr lang="en-US">
                    <a:noFill/>
                  </a:rPr>
                  <a:t> </a:t>
                </a:r>
              </a:p>
            </p:txBody>
          </p:sp>
        </mc:Fallback>
      </mc:AlternateContent>
    </p:spTree>
    <p:extLst>
      <p:ext uri="{BB962C8B-B14F-4D97-AF65-F5344CB8AC3E}">
        <p14:creationId xmlns:p14="http://schemas.microsoft.com/office/powerpoint/2010/main" val="273511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3">
            <a:extLst>
              <a:ext uri="{FF2B5EF4-FFF2-40B4-BE49-F238E27FC236}">
                <a16:creationId xmlns:a16="http://schemas.microsoft.com/office/drawing/2014/main" id="{364615D7-7B76-6606-42F9-8E6A4E5FB055}"/>
              </a:ext>
            </a:extLst>
          </p:cNvPr>
          <p:cNvSpPr txBox="1">
            <a:spLocks/>
          </p:cNvSpPr>
          <p:nvPr/>
        </p:nvSpPr>
        <p:spPr>
          <a:xfrm>
            <a:off x="1016223" y="2830926"/>
            <a:ext cx="10959702" cy="4076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just">
              <a:buFont typeface="Arial" pitchFamily="34" charset="0"/>
              <a:buNone/>
            </a:pPr>
            <a:endParaRPr lang="en-150" sz="1800" dirty="0">
              <a:latin typeface="AdvTimes"/>
            </a:endParaRPr>
          </a:p>
          <a:p>
            <a:pPr marL="0" indent="0" algn="just">
              <a:buFont typeface="Arial" pitchFamily="34" charset="0"/>
              <a:buNone/>
            </a:pPr>
            <a:endParaRPr lang="en-US" sz="1800" dirty="0">
              <a:latin typeface="AdvTimes"/>
            </a:endParaRPr>
          </a:p>
          <a:p>
            <a:endParaRPr lang="en-US" sz="1800" dirty="0">
              <a:latin typeface="AdvTimes"/>
            </a:endParaRPr>
          </a:p>
        </p:txBody>
      </p:sp>
      <p:sp>
        <p:nvSpPr>
          <p:cNvPr id="2" name="Title 12">
            <a:extLst>
              <a:ext uri="{FF2B5EF4-FFF2-40B4-BE49-F238E27FC236}">
                <a16:creationId xmlns:a16="http://schemas.microsoft.com/office/drawing/2014/main" id="{4D05CB02-15B0-98C8-D9DB-EE38F3C3DDD5}"/>
              </a:ext>
            </a:extLst>
          </p:cNvPr>
          <p:cNvSpPr>
            <a:spLocks noGrp="1"/>
          </p:cNvSpPr>
          <p:nvPr>
            <p:ph type="title"/>
          </p:nvPr>
        </p:nvSpPr>
        <p:spPr>
          <a:xfrm>
            <a:off x="479376" y="214536"/>
            <a:ext cx="9144000" cy="547464"/>
          </a:xfrm>
        </p:spPr>
        <p:txBody>
          <a:bodyPr>
            <a:normAutofit/>
          </a:bodyPr>
          <a:lstStyle/>
          <a:p>
            <a:r>
              <a:rPr lang="en-US" sz="2800" b="1" i="1" dirty="0">
                <a:effectLst/>
                <a:latin typeface="Times New Roman" panose="02020603050405020304" pitchFamily="18" charset="0"/>
                <a:ea typeface="Times New Roman" panose="02020603050405020304" pitchFamily="18" charset="0"/>
              </a:rPr>
              <a:t>Splits in a Decision Tree</a:t>
            </a:r>
            <a:endParaRPr lang="en-US" sz="2800" dirty="0"/>
          </a:p>
        </p:txBody>
      </p:sp>
      <p:sp>
        <p:nvSpPr>
          <p:cNvPr id="4" name="Content Placeholder 13">
            <a:extLst>
              <a:ext uri="{FF2B5EF4-FFF2-40B4-BE49-F238E27FC236}">
                <a16:creationId xmlns:a16="http://schemas.microsoft.com/office/drawing/2014/main" id="{CBAE481E-1506-4915-9D5D-18F5B37FE6BE}"/>
              </a:ext>
            </a:extLst>
          </p:cNvPr>
          <p:cNvSpPr txBox="1">
            <a:spLocks/>
          </p:cNvSpPr>
          <p:nvPr/>
        </p:nvSpPr>
        <p:spPr>
          <a:xfrm>
            <a:off x="479376" y="908720"/>
            <a:ext cx="11233248" cy="5544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gn="just"/>
            <a:r>
              <a:rPr lang="en-US" sz="1800" dirty="0">
                <a:effectLst/>
                <a:ea typeface="Times New Roman" panose="02020603050405020304" pitchFamily="18" charset="0"/>
              </a:rPr>
              <a:t>As the number of splits increases in a decision tree,</a:t>
            </a:r>
            <a:r>
              <a:rPr lang="en-US" sz="1800" dirty="0">
                <a:solidFill>
                  <a:schemeClr val="accent1"/>
                </a:solidFill>
                <a:effectLst/>
                <a:ea typeface="Times New Roman" panose="02020603050405020304" pitchFamily="18" charset="0"/>
              </a:rPr>
              <a:t> the time </a:t>
            </a:r>
            <a:r>
              <a:rPr lang="en-US" sz="1800" dirty="0">
                <a:effectLst/>
                <a:ea typeface="Times New Roman" panose="02020603050405020304" pitchFamily="18" charset="0"/>
              </a:rPr>
              <a:t>required to build the tree also increases. Trees with many splits are </a:t>
            </a:r>
            <a:r>
              <a:rPr lang="en-US" sz="1800" dirty="0">
                <a:solidFill>
                  <a:schemeClr val="accent1"/>
                </a:solidFill>
                <a:effectLst/>
                <a:ea typeface="Times New Roman" panose="02020603050405020304" pitchFamily="18" charset="0"/>
              </a:rPr>
              <a:t>however prone to overfitting resulting </a:t>
            </a:r>
            <a:r>
              <a:rPr lang="en-US" sz="1800" dirty="0">
                <a:effectLst/>
                <a:ea typeface="Times New Roman" panose="02020603050405020304" pitchFamily="18" charset="0"/>
              </a:rPr>
              <a:t>in poor accuracy. This can however be managed by deciding an optimal value for the </a:t>
            </a:r>
            <a:r>
              <a:rPr lang="en-US" sz="1800" b="1" i="1" dirty="0" err="1">
                <a:solidFill>
                  <a:schemeClr val="accent1"/>
                </a:solidFill>
                <a:effectLst/>
                <a:ea typeface="Times New Roman" panose="02020603050405020304" pitchFamily="18" charset="0"/>
              </a:rPr>
              <a:t>max_depth</a:t>
            </a:r>
            <a:r>
              <a:rPr lang="en-US" sz="1800" b="1" i="1" dirty="0">
                <a:solidFill>
                  <a:schemeClr val="accent1"/>
                </a:solidFill>
                <a:effectLst/>
                <a:ea typeface="Times New Roman" panose="02020603050405020304" pitchFamily="18" charset="0"/>
              </a:rPr>
              <a:t> </a:t>
            </a:r>
            <a:r>
              <a:rPr lang="en-US" sz="1800" dirty="0">
                <a:effectLst/>
                <a:ea typeface="Times New Roman" panose="02020603050405020304" pitchFamily="18" charset="0"/>
              </a:rPr>
              <a:t>parameter. As the value of this parameter increases, the number of splits also increases</a:t>
            </a:r>
            <a:endParaRPr lang="en-150" sz="1800" dirty="0">
              <a:effectLst/>
              <a:ea typeface="Times New Roman" panose="02020603050405020304" pitchFamily="18" charset="0"/>
            </a:endParaRPr>
          </a:p>
          <a:p>
            <a:pPr algn="just"/>
            <a:endParaRPr lang="en-150" sz="1800" dirty="0">
              <a:effectLst/>
              <a:ea typeface="Times New Roman" panose="02020603050405020304" pitchFamily="18" charset="0"/>
            </a:endParaRPr>
          </a:p>
          <a:p>
            <a:pPr algn="just"/>
            <a:endParaRPr lang="en-150" sz="1800" b="0" i="0" u="none" strike="noStrike" baseline="0" dirty="0"/>
          </a:p>
          <a:p>
            <a:pPr algn="just"/>
            <a:endParaRPr lang="en-150" sz="1800" dirty="0"/>
          </a:p>
          <a:p>
            <a:pPr algn="just"/>
            <a:endParaRPr lang="en-150" sz="1800" b="0" i="0" u="none" strike="noStrike" baseline="0" dirty="0"/>
          </a:p>
          <a:p>
            <a:pPr algn="just"/>
            <a:endParaRPr lang="en-150" sz="1800" dirty="0"/>
          </a:p>
          <a:p>
            <a:pPr algn="just"/>
            <a:r>
              <a:rPr lang="en-US" sz="1800" dirty="0">
                <a:effectLst/>
                <a:ea typeface="Times New Roman" panose="02020603050405020304" pitchFamily="18" charset="0"/>
              </a:rPr>
              <a:t>A major problem associated with decision trees is that they suffer from </a:t>
            </a:r>
            <a:r>
              <a:rPr lang="en-US" sz="1800" dirty="0">
                <a:solidFill>
                  <a:schemeClr val="accent1"/>
                </a:solidFill>
                <a:effectLst/>
                <a:ea typeface="Times New Roman" panose="02020603050405020304" pitchFamily="18" charset="0"/>
              </a:rPr>
              <a:t>high variance</a:t>
            </a:r>
            <a:r>
              <a:rPr lang="en-US" sz="1800" dirty="0">
                <a:effectLst/>
                <a:ea typeface="Times New Roman" panose="02020603050405020304" pitchFamily="18" charset="0"/>
              </a:rPr>
              <a:t>, i.e., a small change in data can lead to an entirely different set of splits. Similarly, they are also found to create </a:t>
            </a:r>
            <a:r>
              <a:rPr lang="en-US" sz="1800" dirty="0">
                <a:solidFill>
                  <a:schemeClr val="accent1"/>
                </a:solidFill>
                <a:effectLst/>
                <a:ea typeface="Times New Roman" panose="02020603050405020304" pitchFamily="18" charset="0"/>
              </a:rPr>
              <a:t>biased trees </a:t>
            </a:r>
            <a:r>
              <a:rPr lang="en-US" sz="1800" dirty="0">
                <a:effectLst/>
                <a:ea typeface="Times New Roman" panose="02020603050405020304" pitchFamily="18" charset="0"/>
              </a:rPr>
              <a:t>in scenarios where </a:t>
            </a:r>
            <a:r>
              <a:rPr lang="en-US" sz="1800" dirty="0">
                <a:solidFill>
                  <a:schemeClr val="accent1"/>
                </a:solidFill>
                <a:effectLst/>
                <a:ea typeface="Times New Roman" panose="02020603050405020304" pitchFamily="18" charset="0"/>
              </a:rPr>
              <a:t>one class dominates the others</a:t>
            </a:r>
            <a:r>
              <a:rPr lang="en-US" sz="1800" dirty="0">
                <a:effectLst/>
                <a:ea typeface="Times New Roman" panose="02020603050405020304" pitchFamily="18" charset="0"/>
              </a:rPr>
              <a:t>. A decision tree is bound within boundaries and generally looks for local optimal value instead of the global optimal one.</a:t>
            </a:r>
          </a:p>
          <a:p>
            <a:pPr algn="l"/>
            <a:endParaRPr lang="en-150" sz="1800" b="0" i="0" u="none" strike="noStrike" baseline="0" dirty="0">
              <a:latin typeface="AdvTimes"/>
            </a:endParaRPr>
          </a:p>
        </p:txBody>
      </p:sp>
      <p:pic>
        <p:nvPicPr>
          <p:cNvPr id="2050" name="Picture 2" descr="Decision Trees - JulienBeaulieu">
            <a:extLst>
              <a:ext uri="{FF2B5EF4-FFF2-40B4-BE49-F238E27FC236}">
                <a16:creationId xmlns:a16="http://schemas.microsoft.com/office/drawing/2014/main" id="{4F9E4FE0-7E52-B2CC-C954-7DB83014F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744" y="2420888"/>
            <a:ext cx="5141949" cy="155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498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739B5C21-E46A-1107-A14F-9BC2149C9D12}"/>
              </a:ext>
            </a:extLst>
          </p:cNvPr>
          <p:cNvSpPr>
            <a:spLocks noGrp="1"/>
          </p:cNvSpPr>
          <p:nvPr>
            <p:ph type="title"/>
          </p:nvPr>
        </p:nvSpPr>
        <p:spPr>
          <a:xfrm>
            <a:off x="1530355" y="352531"/>
            <a:ext cx="9144000" cy="547464"/>
          </a:xfrm>
        </p:spPr>
        <p:txBody>
          <a:bodyPr vert="horz" lIns="91440" tIns="45720" rIns="91440" bIns="45720" rtlCol="0" anchor="b">
            <a:normAutofit fontScale="90000"/>
          </a:bodyPr>
          <a:lstStyle/>
          <a:p>
            <a:br>
              <a:rPr lang="en-150" dirty="0"/>
            </a:br>
            <a:r>
              <a:rPr lang="en-US" dirty="0"/>
              <a:t>R</a:t>
            </a:r>
            <a:r>
              <a:rPr lang="en-150" dirty="0" err="1"/>
              <a:t>esults</a:t>
            </a:r>
            <a:r>
              <a:rPr lang="en-150" dirty="0"/>
              <a:t> </a:t>
            </a:r>
            <a:endParaRPr lang="en-US" dirty="0"/>
          </a:p>
        </p:txBody>
      </p:sp>
      <p:sp>
        <p:nvSpPr>
          <p:cNvPr id="4" name="Content Placeholder 13">
            <a:extLst>
              <a:ext uri="{FF2B5EF4-FFF2-40B4-BE49-F238E27FC236}">
                <a16:creationId xmlns:a16="http://schemas.microsoft.com/office/drawing/2014/main" id="{CBAE481E-1506-4915-9D5D-18F5B37FE6BE}"/>
              </a:ext>
            </a:extLst>
          </p:cNvPr>
          <p:cNvSpPr txBox="1">
            <a:spLocks/>
          </p:cNvSpPr>
          <p:nvPr/>
        </p:nvSpPr>
        <p:spPr>
          <a:xfrm>
            <a:off x="1530355" y="1058277"/>
            <a:ext cx="4343400" cy="427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150" sz="1700" i="1" dirty="0">
                <a:solidFill>
                  <a:schemeClr val="accent1"/>
                </a:solidFill>
              </a:rPr>
              <a:t>Linear </a:t>
            </a:r>
            <a:r>
              <a:rPr lang="en-150" sz="1700" i="1" dirty="0" err="1">
                <a:solidFill>
                  <a:schemeClr val="accent1"/>
                </a:solidFill>
              </a:rPr>
              <a:t>DataSet</a:t>
            </a:r>
            <a:r>
              <a:rPr lang="en-150" sz="1700" i="1" dirty="0">
                <a:solidFill>
                  <a:schemeClr val="accent1"/>
                </a:solidFill>
              </a:rPr>
              <a:t> </a:t>
            </a:r>
            <a:br>
              <a:rPr lang="en-150" sz="1700" i="1" dirty="0"/>
            </a:br>
            <a:r>
              <a:rPr lang="en-US" sz="1700" i="1" dirty="0"/>
              <a:t>The next step was to perform the prediction on the test using </a:t>
            </a:r>
            <a:r>
              <a:rPr lang="en-US" sz="1700" i="1" dirty="0" err="1"/>
              <a:t>clf.predict</a:t>
            </a:r>
            <a:r>
              <a:rPr lang="en-US" sz="1700" i="1" dirty="0"/>
              <a:t>(), and compute the accuracy of the model:</a:t>
            </a:r>
          </a:p>
          <a:p>
            <a:r>
              <a:rPr lang="en-US" sz="1700" i="1" dirty="0"/>
              <a:t>Train accuracy for DT is: 95.00000000.</a:t>
            </a:r>
            <a:endParaRPr lang="en-US" sz="1700" dirty="0"/>
          </a:p>
        </p:txBody>
      </p:sp>
      <p:pic>
        <p:nvPicPr>
          <p:cNvPr id="3" name="Imagen 2">
            <a:extLst>
              <a:ext uri="{FF2B5EF4-FFF2-40B4-BE49-F238E27FC236}">
                <a16:creationId xmlns:a16="http://schemas.microsoft.com/office/drawing/2014/main" id="{41D1FF0A-9A5F-FA1A-2FC1-A9266C61A25F}"/>
              </a:ext>
            </a:extLst>
          </p:cNvPr>
          <p:cNvPicPr>
            <a:picLocks noChangeAspect="1"/>
          </p:cNvPicPr>
          <p:nvPr/>
        </p:nvPicPr>
        <p:blipFill>
          <a:blip r:embed="rId2"/>
          <a:stretch>
            <a:fillRect/>
          </a:stretch>
        </p:blipFill>
        <p:spPr>
          <a:xfrm>
            <a:off x="911424" y="3036064"/>
            <a:ext cx="5022172" cy="3347497"/>
          </a:xfrm>
          <a:prstGeom prst="rect">
            <a:avLst/>
          </a:prstGeom>
          <a:noFill/>
        </p:spPr>
      </p:pic>
      <p:sp>
        <p:nvSpPr>
          <p:cNvPr id="8" name="Content Placeholder 13">
            <a:extLst>
              <a:ext uri="{FF2B5EF4-FFF2-40B4-BE49-F238E27FC236}">
                <a16:creationId xmlns:a16="http://schemas.microsoft.com/office/drawing/2014/main" id="{E48244DD-9CC9-AC4D-2ECB-C6A3B35C671E}"/>
              </a:ext>
            </a:extLst>
          </p:cNvPr>
          <p:cNvSpPr txBox="1">
            <a:spLocks/>
          </p:cNvSpPr>
          <p:nvPr/>
        </p:nvSpPr>
        <p:spPr>
          <a:xfrm>
            <a:off x="485731" y="3065070"/>
            <a:ext cx="11233248" cy="3604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endParaRPr lang="en-US" sz="1800" dirty="0">
              <a:latin typeface="AdvTimes"/>
            </a:endParaRPr>
          </a:p>
        </p:txBody>
      </p:sp>
      <p:sp>
        <p:nvSpPr>
          <p:cNvPr id="5" name="Content Placeholder 13">
            <a:extLst>
              <a:ext uri="{FF2B5EF4-FFF2-40B4-BE49-F238E27FC236}">
                <a16:creationId xmlns:a16="http://schemas.microsoft.com/office/drawing/2014/main" id="{174759C1-D115-4836-75B4-EB95E4F94793}"/>
              </a:ext>
            </a:extLst>
          </p:cNvPr>
          <p:cNvSpPr txBox="1">
            <a:spLocks/>
          </p:cNvSpPr>
          <p:nvPr/>
        </p:nvSpPr>
        <p:spPr>
          <a:xfrm>
            <a:off x="6552527" y="1058277"/>
            <a:ext cx="4343400" cy="427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150" sz="1700" i="1" dirty="0">
                <a:solidFill>
                  <a:schemeClr val="accent1"/>
                </a:solidFill>
              </a:rPr>
              <a:t>Non- Linear </a:t>
            </a:r>
            <a:r>
              <a:rPr lang="en-150" sz="1700" i="1" dirty="0" err="1">
                <a:solidFill>
                  <a:schemeClr val="accent1"/>
                </a:solidFill>
              </a:rPr>
              <a:t>DataSet</a:t>
            </a:r>
            <a:r>
              <a:rPr lang="en-150" sz="1700" i="1" dirty="0">
                <a:solidFill>
                  <a:schemeClr val="accent1"/>
                </a:solidFill>
              </a:rPr>
              <a:t> </a:t>
            </a:r>
          </a:p>
          <a:p>
            <a:r>
              <a:rPr lang="en-US" sz="1700" i="1" dirty="0"/>
              <a:t>Train accuracy for DT is: 95.00000000.</a:t>
            </a:r>
            <a:endParaRPr lang="en-150" sz="1700" i="1" dirty="0"/>
          </a:p>
          <a:p>
            <a:endParaRPr lang="en-US" sz="1700" dirty="0"/>
          </a:p>
        </p:txBody>
      </p:sp>
      <p:pic>
        <p:nvPicPr>
          <p:cNvPr id="9" name="Imagen 8">
            <a:extLst>
              <a:ext uri="{FF2B5EF4-FFF2-40B4-BE49-F238E27FC236}">
                <a16:creationId xmlns:a16="http://schemas.microsoft.com/office/drawing/2014/main" id="{BB5E67DD-3CAF-34B8-FDCB-B7FDC7962811}"/>
              </a:ext>
            </a:extLst>
          </p:cNvPr>
          <p:cNvPicPr>
            <a:picLocks noChangeAspect="1"/>
          </p:cNvPicPr>
          <p:nvPr/>
        </p:nvPicPr>
        <p:blipFill>
          <a:blip r:embed="rId3"/>
          <a:stretch>
            <a:fillRect/>
          </a:stretch>
        </p:blipFill>
        <p:spPr>
          <a:xfrm>
            <a:off x="6816080" y="1958696"/>
            <a:ext cx="3629541" cy="4558538"/>
          </a:xfrm>
          <a:prstGeom prst="rect">
            <a:avLst/>
          </a:prstGeom>
        </p:spPr>
      </p:pic>
    </p:spTree>
    <p:extLst>
      <p:ext uri="{BB962C8B-B14F-4D97-AF65-F5344CB8AC3E}">
        <p14:creationId xmlns:p14="http://schemas.microsoft.com/office/powerpoint/2010/main" val="285038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6D1413-DB03-40B5-8B64-E0A164C37991}"/>
              </a:ext>
            </a:extLst>
          </p:cNvPr>
          <p:cNvSpPr>
            <a:spLocks noGrp="1"/>
          </p:cNvSpPr>
          <p:nvPr>
            <p:ph type="title"/>
          </p:nvPr>
        </p:nvSpPr>
        <p:spPr>
          <a:xfrm>
            <a:off x="1524000" y="332656"/>
            <a:ext cx="9144000" cy="576064"/>
          </a:xfrm>
        </p:spPr>
        <p:txBody>
          <a:bodyPr/>
          <a:lstStyle/>
          <a:p>
            <a:pPr algn="ctr"/>
            <a:r>
              <a:rPr lang="en-US" dirty="0"/>
              <a:t>Introduction</a:t>
            </a:r>
          </a:p>
        </p:txBody>
      </p:sp>
      <p:sp>
        <p:nvSpPr>
          <p:cNvPr id="3" name="Объект 2">
            <a:extLst>
              <a:ext uri="{FF2B5EF4-FFF2-40B4-BE49-F238E27FC236}">
                <a16:creationId xmlns:a16="http://schemas.microsoft.com/office/drawing/2014/main" id="{04377FB4-6E7E-42C1-BB06-B3E8A0642E9F}"/>
              </a:ext>
            </a:extLst>
          </p:cNvPr>
          <p:cNvSpPr>
            <a:spLocks noGrp="1"/>
          </p:cNvSpPr>
          <p:nvPr>
            <p:ph idx="1"/>
          </p:nvPr>
        </p:nvSpPr>
        <p:spPr>
          <a:xfrm>
            <a:off x="839416" y="980728"/>
            <a:ext cx="10513168" cy="5472608"/>
          </a:xfrm>
        </p:spPr>
        <p:txBody>
          <a:bodyPr>
            <a:normAutofit fontScale="92500" lnSpcReduction="20000"/>
          </a:bodyPr>
          <a:lstStyle/>
          <a:p>
            <a:pPr>
              <a:lnSpc>
                <a:spcPct val="110000"/>
              </a:lnSpc>
            </a:pPr>
            <a:r>
              <a:rPr lang="en-US" dirty="0"/>
              <a:t>The project utilizes logistic regression to address a critical quality control challenge in the microchip manufacturing industry. Our project focuses on determining whether a produced microchip should be accepted or rejected based on the results of two different tests performed on it. Furthermore, we have a comprehensive dataset containing the test results of these two tests performed on a set of microchips.</a:t>
            </a:r>
          </a:p>
          <a:p>
            <a:pPr>
              <a:lnSpc>
                <a:spcPct val="110000"/>
              </a:lnSpc>
            </a:pPr>
            <a:r>
              <a:rPr lang="en-US" dirty="0"/>
              <a:t>The first test is a temperature test, it determines out of 100 (100 being the best) how well the components withstood and the microchip functioned after being put under high temperatures. </a:t>
            </a:r>
          </a:p>
          <a:p>
            <a:pPr>
              <a:lnSpc>
                <a:spcPct val="110000"/>
              </a:lnSpc>
            </a:pPr>
            <a:r>
              <a:rPr lang="en-US" dirty="0"/>
              <a:t>The second test determined how sturdy the components of the microchip were and how well it functioned after being subject to rough handling (random shaking, bouncing movements). </a:t>
            </a:r>
          </a:p>
          <a:p>
            <a:pPr>
              <a:lnSpc>
                <a:spcPct val="110000"/>
              </a:lnSpc>
            </a:pPr>
            <a:r>
              <a:rPr lang="en-US" dirty="0"/>
              <a:t>We made use of two datasets:</a:t>
            </a:r>
          </a:p>
          <a:p>
            <a:pPr marL="457200" indent="-457200">
              <a:lnSpc>
                <a:spcPct val="110000"/>
              </a:lnSpc>
              <a:buFont typeface="+mj-lt"/>
              <a:buAutoNum type="arabicPeriod"/>
            </a:pPr>
            <a:r>
              <a:rPr lang="en-US" dirty="0"/>
              <a:t>Linear dataset for simple logistic regression</a:t>
            </a:r>
          </a:p>
          <a:p>
            <a:pPr marL="457200" indent="-457200">
              <a:lnSpc>
                <a:spcPct val="110000"/>
              </a:lnSpc>
              <a:buFont typeface="+mj-lt"/>
              <a:buAutoNum type="arabicPeriod"/>
            </a:pPr>
            <a:r>
              <a:rPr lang="en-US" dirty="0"/>
              <a:t>Non-linear dataset for regularized logistic regression</a:t>
            </a:r>
          </a:p>
          <a:p>
            <a:pPr>
              <a:lnSpc>
                <a:spcPct val="110000"/>
              </a:lnSpc>
            </a:pPr>
            <a:r>
              <a:rPr lang="en-US" dirty="0"/>
              <a:t>Additionally, we divided the entire dataset into a training set comprising 70% of the data and a test set comprising the remaining 30%. This division allows us to assess the accuracy and effectiveness of our model on unseen data.</a:t>
            </a:r>
          </a:p>
        </p:txBody>
      </p:sp>
    </p:spTree>
    <p:extLst>
      <p:ext uri="{BB962C8B-B14F-4D97-AF65-F5344CB8AC3E}">
        <p14:creationId xmlns:p14="http://schemas.microsoft.com/office/powerpoint/2010/main" val="53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9E3918-3B1E-4D90-B9B1-59A42E1BED5C}"/>
              </a:ext>
            </a:extLst>
          </p:cNvPr>
          <p:cNvSpPr>
            <a:spLocks noGrp="1"/>
          </p:cNvSpPr>
          <p:nvPr>
            <p:ph type="title"/>
          </p:nvPr>
        </p:nvSpPr>
        <p:spPr>
          <a:xfrm>
            <a:off x="1524000" y="260648"/>
            <a:ext cx="9144000" cy="547464"/>
          </a:xfrm>
        </p:spPr>
        <p:txBody>
          <a:bodyPr>
            <a:normAutofit fontScale="90000"/>
          </a:bodyPr>
          <a:lstStyle/>
          <a:p>
            <a:pPr algn="ctr"/>
            <a:r>
              <a:rPr lang="en-US" dirty="0"/>
              <a:t>Logistic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0E2508DC-5E30-43A9-BBA8-6639D9F6CBB8}"/>
                  </a:ext>
                </a:extLst>
              </p:cNvPr>
              <p:cNvSpPr>
                <a:spLocks noGrp="1"/>
              </p:cNvSpPr>
              <p:nvPr>
                <p:ph idx="1"/>
              </p:nvPr>
            </p:nvSpPr>
            <p:spPr>
              <a:xfrm>
                <a:off x="695400" y="980728"/>
                <a:ext cx="10585176" cy="5115272"/>
              </a:xfrm>
            </p:spPr>
            <p:txBody>
              <a:bodyPr/>
              <a:lstStyle/>
              <a:p>
                <a:pPr>
                  <a:lnSpc>
                    <a:spcPct val="100000"/>
                  </a:lnSpc>
                </a:pPr>
                <a:r>
                  <a:rPr lang="en-US" dirty="0"/>
                  <a:t>In machine learning and statistics, logistic regression stands as a powerful tool for tackling </a:t>
                </a:r>
                <a:r>
                  <a:rPr lang="en-US" dirty="0">
                    <a:solidFill>
                      <a:schemeClr val="accent1"/>
                    </a:solidFill>
                  </a:rPr>
                  <a:t>binary classification </a:t>
                </a:r>
                <a:r>
                  <a:rPr lang="en-US" dirty="0"/>
                  <a:t>problems. It enables us to predict the probability of an event or outcome based on predictor variables.</a:t>
                </a:r>
              </a:p>
              <a:p>
                <a:pPr>
                  <a:lnSpc>
                    <a:spcPct val="100000"/>
                  </a:lnSpc>
                </a:pPr>
                <a:r>
                  <a:rPr lang="en-US" dirty="0"/>
                  <a:t>The underlying intuition of logistic regression lies in the idea of </a:t>
                </a:r>
                <a:r>
                  <a:rPr lang="en-US" dirty="0">
                    <a:solidFill>
                      <a:schemeClr val="accent1"/>
                    </a:solidFill>
                  </a:rPr>
                  <a:t>mapping the relationship between the predictor variables and the probability of the outcome </a:t>
                </a:r>
                <a:r>
                  <a:rPr lang="en-US" dirty="0"/>
                  <a:t>using a special function called the </a:t>
                </a:r>
                <a:r>
                  <a:rPr lang="en-US" dirty="0">
                    <a:solidFill>
                      <a:schemeClr val="accent1"/>
                    </a:solidFill>
                  </a:rPr>
                  <a:t>sigmoid</a:t>
                </a:r>
                <a:r>
                  <a:rPr lang="en-US" dirty="0"/>
                  <a:t> or </a:t>
                </a:r>
                <a:r>
                  <a:rPr lang="en-US" dirty="0">
                    <a:solidFill>
                      <a:schemeClr val="accent1"/>
                    </a:solidFill>
                  </a:rPr>
                  <a:t>logistic</a:t>
                </a:r>
                <a:r>
                  <a:rPr lang="en-US" dirty="0"/>
                  <a:t> function. This function transforms any real-valued number into a value between 0 and 1, effectively capturing the probability of the event happening. By leveraging this mapping, we can make informed predictions and decisions based on the given data.</a:t>
                </a:r>
              </a:p>
              <a:p>
                <a:pPr>
                  <a:lnSpc>
                    <a:spcPct val="100000"/>
                  </a:lnSpc>
                </a:pPr>
                <a:r>
                  <a:rPr lang="en-US" dirty="0"/>
                  <a:t>The model for logistic regression is represented as:</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𝑤𝑥</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m:oMathPara>
                </a14:m>
                <a:endParaRPr lang="en-US" dirty="0"/>
              </a:p>
              <a:p>
                <a:pPr marL="0" indent="0">
                  <a:lnSpc>
                    <a:spcPct val="100000"/>
                  </a:lnSpc>
                  <a:buNone/>
                </a:pPr>
                <a:r>
                  <a:rPr lang="en-US" dirty="0"/>
                  <a:t>     where </a:t>
                </a:r>
                <a14:m>
                  <m:oMath xmlns:m="http://schemas.openxmlformats.org/officeDocument/2006/math">
                    <m:r>
                      <a:rPr lang="en-US" i="1">
                        <a:latin typeface="Cambria Math" panose="02040503050406030204" pitchFamily="18" charset="0"/>
                      </a:rPr>
                      <m:t>𝑔</m:t>
                    </m:r>
                  </m:oMath>
                </a14:m>
                <a:r>
                  <a:rPr lang="en-US" dirty="0"/>
                  <a:t> is sigmoid function. The sigmoid function defined as:</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den>
                      </m:f>
                    </m:oMath>
                  </m:oMathPara>
                </a14:m>
                <a:endParaRPr lang="en-US" dirty="0"/>
              </a:p>
              <a:p>
                <a:pPr marL="0" indent="0">
                  <a:buNone/>
                </a:pPr>
                <a:endParaRPr lang="en-US" dirty="0"/>
              </a:p>
            </p:txBody>
          </p:sp>
        </mc:Choice>
        <mc:Fallback xmlns="">
          <p:sp>
            <p:nvSpPr>
              <p:cNvPr id="3" name="Объект 2">
                <a:extLst>
                  <a:ext uri="{FF2B5EF4-FFF2-40B4-BE49-F238E27FC236}">
                    <a16:creationId xmlns:a16="http://schemas.microsoft.com/office/drawing/2014/main" id="{0E2508DC-5E30-43A9-BBA8-6639D9F6CBB8}"/>
                  </a:ext>
                </a:extLst>
              </p:cNvPr>
              <p:cNvSpPr>
                <a:spLocks noGrp="1" noRot="1" noChangeAspect="1" noMove="1" noResize="1" noEditPoints="1" noAdjustHandles="1" noChangeArrowheads="1" noChangeShapeType="1" noTextEdit="1"/>
              </p:cNvSpPr>
              <p:nvPr>
                <p:ph idx="1"/>
              </p:nvPr>
            </p:nvSpPr>
            <p:spPr>
              <a:xfrm>
                <a:off x="695400" y="980728"/>
                <a:ext cx="10585176" cy="5115272"/>
              </a:xfrm>
              <a:blipFill>
                <a:blip r:embed="rId2"/>
                <a:stretch>
                  <a:fillRect l="-518" t="-715"/>
                </a:stretch>
              </a:blipFill>
            </p:spPr>
            <p:txBody>
              <a:bodyPr/>
              <a:lstStyle/>
              <a:p>
                <a:r>
                  <a:rPr lang="en-US">
                    <a:noFill/>
                  </a:rPr>
                  <a:t> </a:t>
                </a:r>
              </a:p>
            </p:txBody>
          </p:sp>
        </mc:Fallback>
      </mc:AlternateContent>
    </p:spTree>
    <p:extLst>
      <p:ext uri="{BB962C8B-B14F-4D97-AF65-F5344CB8AC3E}">
        <p14:creationId xmlns:p14="http://schemas.microsoft.com/office/powerpoint/2010/main" val="377238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4890A2-7E63-4539-A642-EFC98F533767}"/>
              </a:ext>
            </a:extLst>
          </p:cNvPr>
          <p:cNvSpPr>
            <a:spLocks noGrp="1"/>
          </p:cNvSpPr>
          <p:nvPr>
            <p:ph type="title"/>
          </p:nvPr>
        </p:nvSpPr>
        <p:spPr>
          <a:xfrm>
            <a:off x="1415480" y="542013"/>
            <a:ext cx="9144000" cy="523528"/>
          </a:xfrm>
        </p:spPr>
        <p:txBody>
          <a:bodyPr>
            <a:normAutofit fontScale="90000"/>
          </a:bodyPr>
          <a:lstStyle/>
          <a:p>
            <a:pPr algn="ctr"/>
            <a:r>
              <a:rPr lang="en-US" dirty="0"/>
              <a:t>Cost function for logistic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F9378173-102C-4EBE-A179-ED8FB7A7A19A}"/>
                  </a:ext>
                </a:extLst>
              </p:cNvPr>
              <p:cNvSpPr>
                <a:spLocks noGrp="1"/>
              </p:cNvSpPr>
              <p:nvPr>
                <p:ph idx="1"/>
              </p:nvPr>
            </p:nvSpPr>
            <p:spPr>
              <a:xfrm>
                <a:off x="767408" y="1398339"/>
                <a:ext cx="10873208" cy="4910981"/>
              </a:xfrm>
            </p:spPr>
            <p:txBody>
              <a:bodyPr>
                <a:normAutofit/>
              </a:bodyPr>
              <a:lstStyle/>
              <a:p>
                <a:pPr>
                  <a:lnSpc>
                    <a:spcPct val="100000"/>
                  </a:lnSpc>
                </a:pPr>
                <a:r>
                  <a:rPr lang="en-US" dirty="0"/>
                  <a:t>In logistic regression, the cost function plays a crucial role in the optimization process and helps us find the </a:t>
                </a:r>
                <a:r>
                  <a:rPr lang="en-US" dirty="0">
                    <a:solidFill>
                      <a:schemeClr val="accent1"/>
                    </a:solidFill>
                  </a:rPr>
                  <a:t>optimal set of coefficients</a:t>
                </a:r>
                <a:r>
                  <a:rPr lang="en-US" dirty="0"/>
                  <a:t>. The cost function quantifies the </a:t>
                </a:r>
                <a:r>
                  <a:rPr lang="en-US" dirty="0">
                    <a:solidFill>
                      <a:schemeClr val="accent1"/>
                    </a:solidFill>
                  </a:rPr>
                  <a:t>difference between the predicted probabilities and the actual outcomes</a:t>
                </a:r>
                <a:r>
                  <a:rPr lang="en-US" dirty="0"/>
                  <a:t>, guiding the model towards better performance.</a:t>
                </a:r>
              </a:p>
              <a:p>
                <a:pPr>
                  <a:lnSpc>
                    <a:spcPct val="100000"/>
                  </a:lnSpc>
                </a:pPr>
                <a:r>
                  <a:rPr lang="en-US" dirty="0"/>
                  <a:t>The cost function for logistic regression is </a:t>
                </a:r>
                <a:r>
                  <a:rPr lang="en-US" dirty="0">
                    <a:solidFill>
                      <a:schemeClr val="accent1"/>
                    </a:solidFill>
                  </a:rPr>
                  <a:t>cross-entropy</a:t>
                </a:r>
                <a:r>
                  <a:rPr lang="en-US" dirty="0"/>
                  <a:t> loss function :</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𝑚</m:t>
                          </m:r>
                          <m:r>
                            <a:rPr lang="en-US" i="1">
                              <a:latin typeface="Cambria Math" panose="02040503050406030204" pitchFamily="18" charset="0"/>
                            </a:rPr>
                            <m:t>−1</m:t>
                          </m:r>
                        </m:sup>
                        <m:e>
                          <m:d>
                            <m:dPr>
                              <m:begChr m:val="["/>
                              <m:endChr m:val="]"/>
                              <m:ctrlPr>
                                <a:rPr lang="en-US" i="1">
                                  <a:latin typeface="Cambria Math" panose="02040503050406030204" pitchFamily="18" charset="0"/>
                                </a:rPr>
                              </m:ctrlPr>
                            </m:dPr>
                            <m:e>
                              <m:r>
                                <a:rPr lang="en-US" i="1">
                                  <a:latin typeface="Cambria Math" panose="02040503050406030204" pitchFamily="18" charset="0"/>
                                </a:rPr>
                                <m:t>𝑙𝑜𝑠𝑠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b="0" i="1" smtClean="0">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b="0" i="1" smtClean="0">
                                              <a:latin typeface="Cambria Math" panose="02040503050406030204" pitchFamily="18" charset="0"/>
                                            </a:rPr>
                                          </m:ctrlPr>
                                        </m:dPr>
                                        <m:e>
                                          <m:r>
                                            <a:rPr lang="en-US" i="1">
                                              <a:latin typeface="Cambria Math" panose="02040503050406030204" pitchFamily="18" charset="0"/>
                                            </a:rPr>
                                            <m:t>𝑖</m:t>
                                          </m:r>
                                        </m:e>
                                      </m:d>
                                    </m:sup>
                                  </m:sSup>
                                </m:e>
                              </m:d>
                            </m:e>
                          </m:d>
                        </m:e>
                      </m:nary>
                    </m:oMath>
                  </m:oMathPara>
                </a14:m>
                <a:endParaRPr lang="en-US" i="1" dirty="0"/>
              </a:p>
              <a:p>
                <a:pPr>
                  <a:lnSpc>
                    <a:spcPct val="100000"/>
                  </a:lnSpc>
                </a:pPr>
                <a14:m>
                  <m:oMath xmlns:m="http://schemas.openxmlformats.org/officeDocument/2006/math">
                    <m:r>
                      <a:rPr lang="en-US" i="1" smtClean="0">
                        <a:solidFill>
                          <a:schemeClr val="accent1"/>
                        </a:solidFill>
                        <a:latin typeface="Cambria Math" panose="02040503050406030204" pitchFamily="18" charset="0"/>
                      </a:rPr>
                      <m:t>𝑚</m:t>
                    </m:r>
                    <m:r>
                      <a:rPr lang="en-US" b="0" i="1" smtClean="0">
                        <a:latin typeface="Cambria Math" panose="02040503050406030204" pitchFamily="18" charset="0"/>
                      </a:rPr>
                      <m:t>−</m:t>
                    </m:r>
                  </m:oMath>
                </a14:m>
                <a:r>
                  <a:rPr lang="en-US" dirty="0"/>
                  <a:t> is the number of training examples in the dataset,  </a:t>
                </a:r>
              </a:p>
              <a:p>
                <a:pPr>
                  <a:lnSpc>
                    <a:spcPct val="100000"/>
                  </a:lnSpc>
                </a:pPr>
                <a14:m>
                  <m:oMath xmlns:m="http://schemas.openxmlformats.org/officeDocument/2006/math">
                    <m:r>
                      <a:rPr lang="en-US" i="1" smtClean="0">
                        <a:solidFill>
                          <a:schemeClr val="accent1"/>
                        </a:solidFill>
                        <a:latin typeface="Cambria Math" panose="02040503050406030204" pitchFamily="18" charset="0"/>
                      </a:rPr>
                      <m:t>𝑙𝑜𝑠𝑠</m:t>
                    </m:r>
                    <m:d>
                      <m:dPr>
                        <m:ctrlPr>
                          <a:rPr lang="en-US" i="1">
                            <a:solidFill>
                              <a:schemeClr val="accent1"/>
                            </a:solidFill>
                            <a:latin typeface="Cambria Math" panose="02040503050406030204" pitchFamily="18" charset="0"/>
                          </a:rPr>
                        </m:ctrlPr>
                      </m:dPr>
                      <m:e>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𝑓</m:t>
                            </m:r>
                          </m:e>
                          <m:sub>
                            <m:r>
                              <a:rPr lang="en-US" i="1">
                                <a:solidFill>
                                  <a:schemeClr val="accent1"/>
                                </a:solidFill>
                                <a:latin typeface="Cambria Math" panose="02040503050406030204" pitchFamily="18" charset="0"/>
                              </a:rPr>
                              <m:t>𝑤</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𝑏</m:t>
                            </m:r>
                          </m:sub>
                        </m:sSub>
                        <m:d>
                          <m:dPr>
                            <m:ctrlPr>
                              <a:rPr lang="en-US" i="1">
                                <a:solidFill>
                                  <a:schemeClr val="accent1"/>
                                </a:solidFill>
                                <a:latin typeface="Cambria Math" panose="02040503050406030204" pitchFamily="18" charset="0"/>
                              </a:rPr>
                            </m:ctrlPr>
                          </m:d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𝑥</m:t>
                                </m:r>
                              </m:e>
                              <m:sup>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𝑖</m:t>
                                </m:r>
                                <m:r>
                                  <a:rPr lang="en-US" b="0" i="1" smtClean="0">
                                    <a:solidFill>
                                      <a:schemeClr val="accent1"/>
                                    </a:solidFill>
                                    <a:latin typeface="Cambria Math" panose="02040503050406030204" pitchFamily="18" charset="0"/>
                                  </a:rPr>
                                  <m:t>)</m:t>
                                </m:r>
                              </m:sup>
                            </m:sSup>
                          </m:e>
                        </m:d>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𝑦</m:t>
                            </m:r>
                          </m:e>
                          <m:sup>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𝑖</m:t>
                            </m:r>
                            <m:r>
                              <a:rPr lang="en-US" b="0" i="1" smtClean="0">
                                <a:solidFill>
                                  <a:schemeClr val="accent1"/>
                                </a:solidFill>
                                <a:latin typeface="Cambria Math" panose="02040503050406030204" pitchFamily="18" charset="0"/>
                              </a:rPr>
                              <m:t>)</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func>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r>
                      <a:rPr lang="en-US" b="0" i="1" smtClean="0">
                        <a:latin typeface="Cambria Math" panose="02040503050406030204" pitchFamily="18" charset="0"/>
                      </a:rPr>
                      <m:t>−</m:t>
                    </m:r>
                    <m:r>
                      <m:rPr>
                        <m:nor/>
                      </m:rPr>
                      <a:rPr lang="en-US" dirty="0"/>
                      <m:t>is</m:t>
                    </m:r>
                    <m:r>
                      <m:rPr>
                        <m:nor/>
                      </m:rPr>
                      <a:rPr lang="en-US" dirty="0"/>
                      <m:t> </m:t>
                    </m:r>
                    <m:r>
                      <m:rPr>
                        <m:nor/>
                      </m:rPr>
                      <a:rPr lang="en-US" dirty="0"/>
                      <m:t>the</m:t>
                    </m:r>
                    <m:r>
                      <m:rPr>
                        <m:nor/>
                      </m:rPr>
                      <a:rPr lang="en-US" dirty="0"/>
                      <m:t> </m:t>
                    </m:r>
                    <m:r>
                      <m:rPr>
                        <m:nor/>
                      </m:rPr>
                      <a:rPr lang="en-US" dirty="0"/>
                      <m:t>cost</m:t>
                    </m:r>
                    <m:r>
                      <m:rPr>
                        <m:nor/>
                      </m:rPr>
                      <a:rPr lang="en-US" dirty="0"/>
                      <m:t> </m:t>
                    </m:r>
                    <m:r>
                      <m:rPr>
                        <m:nor/>
                      </m:rPr>
                      <a:rPr lang="en-US" dirty="0"/>
                      <m:t>for</m:t>
                    </m:r>
                    <m:r>
                      <m:rPr>
                        <m:nor/>
                      </m:rPr>
                      <a:rPr lang="en-US" dirty="0"/>
                      <m:t> </m:t>
                    </m:r>
                    <m:r>
                      <m:rPr>
                        <m:nor/>
                      </m:rPr>
                      <a:rPr lang="en-US" dirty="0"/>
                      <m:t>a</m:t>
                    </m:r>
                    <m:r>
                      <m:rPr>
                        <m:nor/>
                      </m:rPr>
                      <a:rPr lang="en-US" dirty="0"/>
                      <m:t> </m:t>
                    </m:r>
                    <m:r>
                      <m:rPr>
                        <m:nor/>
                      </m:rPr>
                      <a:rPr lang="en-US" dirty="0"/>
                      <m:t>single</m:t>
                    </m:r>
                    <m:r>
                      <m:rPr>
                        <m:nor/>
                      </m:rPr>
                      <a:rPr lang="en-US" dirty="0"/>
                      <m:t> </m:t>
                    </m:r>
                    <m:r>
                      <m:rPr>
                        <m:nor/>
                      </m:rPr>
                      <a:rPr lang="en-US" dirty="0"/>
                      <m:t>data</m:t>
                    </m:r>
                    <m:r>
                      <m:rPr>
                        <m:nor/>
                      </m:rPr>
                      <a:rPr lang="en-US" dirty="0"/>
                      <m:t> </m:t>
                    </m:r>
                    <m:r>
                      <m:rPr>
                        <m:nor/>
                      </m:rPr>
                      <a:rPr lang="en-US" dirty="0"/>
                      <m:t>point</m:t>
                    </m:r>
                  </m:oMath>
                </a14:m>
                <a:endParaRPr lang="en-US" i="1" dirty="0"/>
              </a:p>
              <a:p>
                <a:pPr>
                  <a:lnSpc>
                    <a:spcPct val="100000"/>
                  </a:lnSpc>
                </a:pPr>
                <a14:m>
                  <m:oMath xmlns:m="http://schemas.openxmlformats.org/officeDocument/2006/math">
                    <m:sSub>
                      <m:sSubPr>
                        <m:ctrlPr>
                          <a:rPr lang="en-US" i="1" smtClean="0">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𝑓</m:t>
                        </m:r>
                      </m:e>
                      <m:sub>
                        <m:r>
                          <a:rPr lang="en-US" i="1">
                            <a:solidFill>
                              <a:schemeClr val="accent1"/>
                            </a:solidFill>
                            <a:latin typeface="Cambria Math" panose="02040503050406030204" pitchFamily="18" charset="0"/>
                          </a:rPr>
                          <m:t>𝑤</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𝑏</m:t>
                        </m:r>
                      </m:sub>
                    </m:sSub>
                    <m:d>
                      <m:dPr>
                        <m:ctrlPr>
                          <a:rPr lang="en-US" i="1">
                            <a:solidFill>
                              <a:schemeClr val="accent1"/>
                            </a:solidFill>
                            <a:latin typeface="Cambria Math" panose="02040503050406030204" pitchFamily="18" charset="0"/>
                          </a:rPr>
                        </m:ctrlPr>
                      </m:d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𝑥</m:t>
                            </m:r>
                          </m:e>
                          <m:sup>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𝑖</m:t>
                            </m:r>
                            <m:r>
                              <a:rPr lang="en-US" i="1">
                                <a:solidFill>
                                  <a:schemeClr val="accent1"/>
                                </a:solidFill>
                                <a:latin typeface="Cambria Math" panose="02040503050406030204" pitchFamily="18" charset="0"/>
                              </a:rPr>
                              <m:t>)</m:t>
                            </m:r>
                          </m:sup>
                        </m:sSup>
                      </m:e>
                    </m:d>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model</m:t>
                        </m:r>
                      </m:e>
                      <m:sup>
                        <m:r>
                          <a:rPr lang="en-US" b="0" i="0" smtClean="0">
                            <a:latin typeface="Cambria Math" panose="02040503050406030204" pitchFamily="18" charset="0"/>
                          </a:rPr>
                          <m:t>′</m:t>
                        </m:r>
                      </m:sup>
                    </m:sSup>
                    <m:r>
                      <m:rPr>
                        <m:sty m:val="p"/>
                      </m:rPr>
                      <a:rPr lang="en-US" b="0" i="0" smtClean="0">
                        <a:latin typeface="Cambria Math" panose="02040503050406030204" pitchFamily="18" charset="0"/>
                      </a:rPr>
                      <m:t>s</m:t>
                    </m:r>
                    <m:r>
                      <a:rPr lang="en-US" b="0" i="0" smtClean="0">
                        <a:latin typeface="Cambria Math" panose="02040503050406030204" pitchFamily="18" charset="0"/>
                      </a:rPr>
                      <m:t> </m:t>
                    </m:r>
                    <m:r>
                      <m:rPr>
                        <m:sty m:val="p"/>
                      </m:rPr>
                      <a:rPr lang="en-US" b="0" i="0" smtClean="0">
                        <a:latin typeface="Cambria Math" panose="02040503050406030204" pitchFamily="18" charset="0"/>
                      </a:rPr>
                      <m:t>prediction</m:t>
                    </m:r>
                    <m:r>
                      <a:rPr lang="en-US" b="0" i="0" smtClean="0">
                        <a:latin typeface="Cambria Math" panose="02040503050406030204" pitchFamily="18" charset="0"/>
                      </a:rPr>
                      <m:t>,</m:t>
                    </m:r>
                    <m:r>
                      <a:rPr lang="en-US" b="0" i="1" smtClean="0">
                        <a:latin typeface="Cambria Math" panose="02040503050406030204" pitchFamily="18" charset="0"/>
                      </a:rPr>
                      <m:t>  </m:t>
                    </m:r>
                    <m:sSup>
                      <m:sSupPr>
                        <m:ctrlPr>
                          <a:rPr lang="en-US" i="1" smtClean="0">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𝑦</m:t>
                        </m:r>
                      </m:e>
                      <m:sup>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𝑖</m:t>
                            </m:r>
                          </m:e>
                        </m:d>
                      </m:sup>
                    </m:sSup>
                    <m:r>
                      <a:rPr lang="en-US" b="0" i="1" smtClean="0">
                        <a:latin typeface="Cambria Math" panose="02040503050406030204" pitchFamily="18" charset="0"/>
                      </a:rPr>
                      <m:t>−</m:t>
                    </m:r>
                    <m:r>
                      <m:rPr>
                        <m:nor/>
                      </m:rPr>
                      <a:rPr lang="en-US" dirty="0"/>
                      <m:t>actual</m:t>
                    </m:r>
                    <m:r>
                      <m:rPr>
                        <m:nor/>
                      </m:rPr>
                      <a:rPr lang="en-US" dirty="0"/>
                      <m:t> </m:t>
                    </m:r>
                    <m:r>
                      <m:rPr>
                        <m:nor/>
                      </m:rPr>
                      <a:rPr lang="en-US" dirty="0"/>
                      <m:t>label</m:t>
                    </m:r>
                  </m:oMath>
                </a14:m>
                <a:endParaRPr lang="en-US" dirty="0"/>
              </a:p>
            </p:txBody>
          </p:sp>
        </mc:Choice>
        <mc:Fallback xmlns="">
          <p:sp>
            <p:nvSpPr>
              <p:cNvPr id="3" name="Объект 2">
                <a:extLst>
                  <a:ext uri="{FF2B5EF4-FFF2-40B4-BE49-F238E27FC236}">
                    <a16:creationId xmlns:a16="http://schemas.microsoft.com/office/drawing/2014/main" id="{F9378173-102C-4EBE-A179-ED8FB7A7A19A}"/>
                  </a:ext>
                </a:extLst>
              </p:cNvPr>
              <p:cNvSpPr>
                <a:spLocks noGrp="1" noRot="1" noChangeAspect="1" noMove="1" noResize="1" noEditPoints="1" noAdjustHandles="1" noChangeArrowheads="1" noChangeShapeType="1" noTextEdit="1"/>
              </p:cNvSpPr>
              <p:nvPr>
                <p:ph idx="1"/>
              </p:nvPr>
            </p:nvSpPr>
            <p:spPr>
              <a:xfrm>
                <a:off x="767408" y="1398339"/>
                <a:ext cx="10873208" cy="4910981"/>
              </a:xfrm>
              <a:blipFill>
                <a:blip r:embed="rId2"/>
                <a:stretch>
                  <a:fillRect l="-504" t="-620"/>
                </a:stretch>
              </a:blipFill>
            </p:spPr>
            <p:txBody>
              <a:bodyPr/>
              <a:lstStyle/>
              <a:p>
                <a:r>
                  <a:rPr lang="en-US">
                    <a:noFill/>
                  </a:rPr>
                  <a:t> </a:t>
                </a:r>
              </a:p>
            </p:txBody>
          </p:sp>
        </mc:Fallback>
      </mc:AlternateContent>
    </p:spTree>
    <p:extLst>
      <p:ext uri="{BB962C8B-B14F-4D97-AF65-F5344CB8AC3E}">
        <p14:creationId xmlns:p14="http://schemas.microsoft.com/office/powerpoint/2010/main" val="280738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BA09A3-B925-4BA0-A116-F3B7B799CE1C}"/>
              </a:ext>
            </a:extLst>
          </p:cNvPr>
          <p:cNvSpPr>
            <a:spLocks noGrp="1"/>
          </p:cNvSpPr>
          <p:nvPr>
            <p:ph type="title"/>
          </p:nvPr>
        </p:nvSpPr>
        <p:spPr>
          <a:xfrm>
            <a:off x="1524000" y="457200"/>
            <a:ext cx="9144000" cy="523528"/>
          </a:xfrm>
        </p:spPr>
        <p:txBody>
          <a:bodyPr>
            <a:normAutofit fontScale="90000"/>
          </a:bodyPr>
          <a:lstStyle/>
          <a:p>
            <a:r>
              <a:rPr lang="en-US" dirty="0"/>
              <a:t>Gradient descent for logistic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08E1ABDF-54F4-41C1-9EA0-9FD31081B6D1}"/>
                  </a:ext>
                </a:extLst>
              </p:cNvPr>
              <p:cNvSpPr>
                <a:spLocks noGrp="1"/>
              </p:cNvSpPr>
              <p:nvPr>
                <p:ph idx="1"/>
              </p:nvPr>
            </p:nvSpPr>
            <p:spPr>
              <a:xfrm>
                <a:off x="767408" y="1052736"/>
                <a:ext cx="10657184" cy="5472608"/>
              </a:xfrm>
            </p:spPr>
            <p:txBody>
              <a:bodyPr>
                <a:noAutofit/>
              </a:bodyPr>
              <a:lstStyle/>
              <a:p>
                <a:pPr>
                  <a:lnSpc>
                    <a:spcPct val="120000"/>
                  </a:lnSpc>
                </a:pPr>
                <a:r>
                  <a:rPr lang="en-US" sz="1800" dirty="0"/>
                  <a:t>The goal of logistic regression is to find the </a:t>
                </a:r>
                <a:r>
                  <a:rPr lang="en-US" sz="1800" dirty="0">
                    <a:solidFill>
                      <a:schemeClr val="accent1"/>
                    </a:solidFill>
                  </a:rPr>
                  <a:t>best-fitting line or decision boundary</a:t>
                </a:r>
                <a:r>
                  <a:rPr lang="en-US" sz="1800" dirty="0"/>
                  <a:t> that separates the two classes in our binary classification problem. This is achieved by adjusting the coefficients of the predictor variables in our model. Gradient descent starts with an initial set of coefficients and </a:t>
                </a:r>
                <a:r>
                  <a:rPr lang="en-US" sz="1800" dirty="0">
                    <a:solidFill>
                      <a:schemeClr val="accent1"/>
                    </a:solidFill>
                  </a:rPr>
                  <a:t>iteratively updates</a:t>
                </a:r>
                <a:r>
                  <a:rPr lang="en-US" sz="1800" dirty="0"/>
                  <a:t> them </a:t>
                </a:r>
                <a:r>
                  <a:rPr lang="en-US" sz="1800" dirty="0">
                    <a:solidFill>
                      <a:schemeClr val="accent1"/>
                    </a:solidFill>
                  </a:rPr>
                  <a:t>to minimize the cost function</a:t>
                </a:r>
                <a:r>
                  <a:rPr lang="en-US" sz="1800" dirty="0"/>
                  <a:t>. The gradient descent algorithm is:</a:t>
                </a:r>
              </a:p>
              <a:p>
                <a:pPr marL="0" indent="0">
                  <a:lnSpc>
                    <a:spcPct val="120000"/>
                  </a:lnSpc>
                  <a:buNone/>
                </a:pPr>
                <a14:m>
                  <m:oMathPara xmlns:m="http://schemas.openxmlformats.org/officeDocument/2006/math">
                    <m:oMathParaPr>
                      <m:jc m:val="center"/>
                    </m:oMathParaPr>
                    <m:oMath xmlns:m="http://schemas.openxmlformats.org/officeDocument/2006/math">
                      <m:r>
                        <a:rPr lang="en-US" sz="1800" i="1">
                          <a:latin typeface="Cambria Math" panose="02040503050406030204" pitchFamily="18" charset="0"/>
                        </a:rPr>
                        <m:t>𝑟𝑒𝑝𝑒𝑎𝑡</m:t>
                      </m:r>
                      <m:r>
                        <a:rPr lang="en-US" sz="1800" i="1">
                          <a:latin typeface="Cambria Math" panose="02040503050406030204" pitchFamily="18" charset="0"/>
                        </a:rPr>
                        <m:t> </m:t>
                      </m:r>
                      <m:r>
                        <a:rPr lang="en-US" sz="1800" i="1">
                          <a:latin typeface="Cambria Math" panose="02040503050406030204" pitchFamily="18" charset="0"/>
                        </a:rPr>
                        <m:t>𝑢𝑛𝑡𝑖𝑙</m:t>
                      </m:r>
                      <m:r>
                        <a:rPr lang="en-US" sz="1800" i="1">
                          <a:latin typeface="Cambria Math" panose="02040503050406030204" pitchFamily="18" charset="0"/>
                        </a:rPr>
                        <m:t> </m:t>
                      </m:r>
                      <m:r>
                        <a:rPr lang="en-US" sz="1800" i="1">
                          <a:latin typeface="Cambria Math" panose="02040503050406030204" pitchFamily="18" charset="0"/>
                        </a:rPr>
                        <m:t>𝑐𝑜𝑛𝑣𝑒𝑟𝑔𝑒𝑛𝑐𝑒</m:t>
                      </m:r>
                      <m:r>
                        <a:rPr lang="en-US" sz="1800" i="1">
                          <a:latin typeface="Cambria Math" panose="02040503050406030204" pitchFamily="18" charset="0"/>
                        </a:rPr>
                        <m:t>:{</m:t>
                      </m:r>
                    </m:oMath>
                  </m:oMathPara>
                </a14:m>
                <a:endParaRPr lang="en-US" sz="1800" i="1" dirty="0"/>
              </a:p>
              <a:p>
                <a:pPr marL="0" indent="0">
                  <a:lnSpc>
                    <a:spcPct val="120000"/>
                  </a:lnSpc>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𝛼</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𝐽</m:t>
                          </m:r>
                          <m:d>
                            <m:dPr>
                              <m:ctrlPr>
                                <a:rPr lang="en-US" sz="1600" i="1">
                                  <a:latin typeface="Cambria Math" panose="02040503050406030204" pitchFamily="18" charset="0"/>
                                </a:rPr>
                              </m:ctrlPr>
                            </m:dPr>
                            <m:e>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𝑏</m:t>
                              </m:r>
                            </m:e>
                          </m:d>
                        </m:num>
                        <m:den>
                          <m:r>
                            <a:rPr lang="en-US" sz="1600" i="1">
                              <a:latin typeface="Cambria Math" panose="02040503050406030204" pitchFamily="18" charset="0"/>
                            </a:rPr>
                            <m:t>𝜕</m:t>
                          </m:r>
                          <m:r>
                            <a:rPr lang="en-US" sz="1600" i="1">
                              <a:latin typeface="Cambria Math" panose="02040503050406030204" pitchFamily="18" charset="0"/>
                            </a:rPr>
                            <m:t>𝑏</m:t>
                          </m:r>
                        </m:den>
                      </m:f>
                    </m:oMath>
                  </m:oMathPara>
                </a14:m>
                <a:br>
                  <a:rPr lang="en-US" sz="1600" dirty="0"/>
                </a:br>
                <a:endParaRPr lang="en-US" sz="1600" dirty="0"/>
              </a:p>
              <a:p>
                <a:pPr marL="0" indent="0" algn="ctr">
                  <a:lnSpc>
                    <a:spcPct val="120000"/>
                  </a:lnSpc>
                  <a:buNone/>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𝛼</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𝐽</m:t>
                        </m:r>
                        <m:d>
                          <m:dPr>
                            <m:ctrlPr>
                              <a:rPr lang="en-US" sz="1600" i="1">
                                <a:latin typeface="Cambria Math" panose="02040503050406030204" pitchFamily="18" charset="0"/>
                              </a:rPr>
                            </m:ctrlPr>
                          </m:dPr>
                          <m:e>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𝑏</m:t>
                            </m:r>
                          </m:e>
                        </m:d>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𝑗</m:t>
                            </m:r>
                          </m:sub>
                        </m:sSub>
                      </m:den>
                    </m:f>
                    <m:r>
                      <a:rPr lang="en-US" sz="1600" b="0" i="1" smtClean="0">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𝑗</m:t>
                    </m:r>
                    <m:r>
                      <a:rPr lang="en-US" sz="1600" i="1">
                        <a:latin typeface="Cambria Math" panose="02040503050406030204" pitchFamily="18" charset="0"/>
                      </a:rPr>
                      <m:t>:=0… </m:t>
                    </m:r>
                    <m:r>
                      <a:rPr lang="en-US" sz="1600" i="1">
                        <a:latin typeface="Cambria Math" panose="02040503050406030204" pitchFamily="18" charset="0"/>
                      </a:rPr>
                      <m:t>𝑛</m:t>
                    </m:r>
                    <m:r>
                      <a:rPr lang="en-US" sz="1600" i="1">
                        <a:latin typeface="Cambria Math" panose="02040503050406030204" pitchFamily="18" charset="0"/>
                      </a:rPr>
                      <m:t>−1</m:t>
                    </m:r>
                  </m:oMath>
                </a14:m>
                <a:r>
                  <a:rPr lang="en-US" sz="1600" dirty="0"/>
                  <a:t>}</a:t>
                </a:r>
              </a:p>
              <a:p>
                <a:pPr marL="0" indent="0">
                  <a:lnSpc>
                    <a:spcPct val="120000"/>
                  </a:lnSpc>
                  <a:buNone/>
                </a:pPr>
                <a:r>
                  <a:rPr lang="en-US" sz="1800" dirty="0"/>
                  <a:t>       where </a:t>
                </a:r>
                <a14:m>
                  <m:oMath xmlns:m="http://schemas.openxmlformats.org/officeDocument/2006/math">
                    <m:r>
                      <a:rPr lang="en-US" sz="1800" i="1">
                        <a:latin typeface="Cambria Math" panose="02040503050406030204" pitchFamily="18" charset="0"/>
                      </a:rPr>
                      <m:t>𝑏</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𝑗</m:t>
                        </m:r>
                      </m:sub>
                    </m:sSub>
                  </m:oMath>
                </a14:m>
                <a:r>
                  <a:rPr lang="en-US" sz="1800" dirty="0"/>
                  <a:t> are all updated simultaneously and </a:t>
                </a:r>
              </a:p>
              <a:p>
                <a:pPr marL="0" indent="0">
                  <a:lnSpc>
                    <a:spcPct val="120000"/>
                  </a:lnSpc>
                  <a:buNone/>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𝐽</m:t>
                          </m:r>
                          <m:r>
                            <a:rPr lang="en-US" sz="1600" i="1">
                              <a:latin typeface="Cambria Math" panose="02040503050406030204" pitchFamily="18" charset="0"/>
                            </a:rPr>
                            <m:t>(</m:t>
                          </m:r>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𝑏</m:t>
                          </m:r>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𝑏</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𝑚</m:t>
                          </m:r>
                        </m:den>
                      </m:f>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=0</m:t>
                          </m:r>
                        </m:sub>
                        <m:sup>
                          <m:r>
                            <a:rPr lang="en-US" sz="1600" i="1">
                              <a:latin typeface="Cambria Math" panose="02040503050406030204" pitchFamily="18" charset="0"/>
                            </a:rPr>
                            <m:t>𝑚</m:t>
                          </m:r>
                          <m:r>
                            <a:rPr lang="en-US" sz="1600" i="1">
                              <a:latin typeface="Cambria Math" panose="02040503050406030204" pitchFamily="18" charset="0"/>
                            </a:rPr>
                            <m:t>−1</m:t>
                          </m:r>
                        </m:sup>
                        <m:e>
                          <m:d>
                            <m:dPr>
                              <m:begChr m:val="["/>
                              <m:endChr m:val="]"/>
                              <m:ctrlPr>
                                <a:rPr lang="en-US" sz="1600" i="1">
                                  <a:latin typeface="Cambria Math" panose="02040503050406030204" pitchFamily="18" charset="0"/>
                                </a:rPr>
                              </m:ctrlPr>
                            </m:d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𝑓</m:t>
                                      </m:r>
                                    </m:e>
                                    <m:sub>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𝑏</m:t>
                                      </m:r>
                                    </m:sub>
                                  </m:sSub>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e>
                          </m:d>
                        </m:e>
                      </m:nary>
                    </m:oMath>
                  </m:oMathPara>
                </a14:m>
                <a:endParaRPr lang="en-US" sz="1600" dirty="0"/>
              </a:p>
              <a:p>
                <a:pPr marL="0" indent="0">
                  <a:lnSpc>
                    <a:spcPct val="120000"/>
                  </a:lnSpc>
                  <a:buNone/>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𝐽</m:t>
                          </m:r>
                          <m:r>
                            <a:rPr lang="en-US" sz="1600" i="1">
                              <a:latin typeface="Cambria Math" panose="02040503050406030204" pitchFamily="18" charset="0"/>
                            </a:rPr>
                            <m:t>(</m:t>
                          </m:r>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𝑏</m:t>
                          </m:r>
                          <m:r>
                            <a:rPr lang="en-US" sz="1600" i="1">
                              <a:latin typeface="Cambria Math" panose="02040503050406030204" pitchFamily="18" charset="0"/>
                            </a:rPr>
                            <m:t>)</m:t>
                          </m:r>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𝑗</m:t>
                              </m:r>
                            </m:sub>
                          </m:sSub>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𝑚</m:t>
                          </m:r>
                        </m:den>
                      </m:f>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=0</m:t>
                          </m:r>
                        </m:sub>
                        <m:sup>
                          <m:r>
                            <a:rPr lang="en-US" sz="1600" i="1">
                              <a:latin typeface="Cambria Math" panose="02040503050406030204" pitchFamily="18" charset="0"/>
                            </a:rPr>
                            <m:t>𝑚</m:t>
                          </m:r>
                          <m:r>
                            <a:rPr lang="en-US" sz="1600" i="1">
                              <a:latin typeface="Cambria Math" panose="02040503050406030204" pitchFamily="18" charset="0"/>
                            </a:rPr>
                            <m:t>−1</m:t>
                          </m:r>
                        </m:sup>
                        <m:e>
                          <m:d>
                            <m:dPr>
                              <m:begChr m:val="["/>
                              <m:endChr m:val="]"/>
                              <m:ctrlPr>
                                <a:rPr lang="en-US" sz="1600" i="1">
                                  <a:latin typeface="Cambria Math" panose="02040503050406030204" pitchFamily="18" charset="0"/>
                                </a:rPr>
                              </m:ctrlPr>
                            </m:d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𝑓</m:t>
                                      </m:r>
                                    </m:e>
                                    <m:sub>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𝑏</m:t>
                                      </m:r>
                                    </m:sub>
                                  </m:sSub>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e>
                          </m:d>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𝑗</m:t>
                              </m:r>
                            </m:sub>
                            <m:sup>
                              <m:r>
                                <a:rPr lang="en-US" sz="1600" b="0" i="1" smtClean="0">
                                  <a:latin typeface="Cambria Math" panose="02040503050406030204" pitchFamily="18" charset="0"/>
                                </a:rPr>
                                <m:t>(</m:t>
                              </m:r>
                              <m:r>
                                <a:rPr lang="en-US" sz="1600" i="1">
                                  <a:latin typeface="Cambria Math" panose="02040503050406030204" pitchFamily="18" charset="0"/>
                                </a:rPr>
                                <m:t>𝑖</m:t>
                              </m:r>
                              <m:r>
                                <a:rPr lang="en-US" sz="1600" b="0" i="1" smtClean="0">
                                  <a:latin typeface="Cambria Math" panose="02040503050406030204" pitchFamily="18" charset="0"/>
                                </a:rPr>
                                <m:t>)</m:t>
                              </m:r>
                            </m:sup>
                          </m:sSubSup>
                        </m:e>
                      </m:nary>
                    </m:oMath>
                  </m:oMathPara>
                </a14:m>
                <a:endParaRPr lang="en-US" sz="1600" dirty="0"/>
              </a:p>
            </p:txBody>
          </p:sp>
        </mc:Choice>
        <mc:Fallback xmlns="">
          <p:sp>
            <p:nvSpPr>
              <p:cNvPr id="3" name="Объект 2">
                <a:extLst>
                  <a:ext uri="{FF2B5EF4-FFF2-40B4-BE49-F238E27FC236}">
                    <a16:creationId xmlns:a16="http://schemas.microsoft.com/office/drawing/2014/main" id="{08E1ABDF-54F4-41C1-9EA0-9FD31081B6D1}"/>
                  </a:ext>
                </a:extLst>
              </p:cNvPr>
              <p:cNvSpPr>
                <a:spLocks noGrp="1" noRot="1" noChangeAspect="1" noMove="1" noResize="1" noEditPoints="1" noAdjustHandles="1" noChangeArrowheads="1" noChangeShapeType="1" noTextEdit="1"/>
              </p:cNvSpPr>
              <p:nvPr>
                <p:ph idx="1"/>
              </p:nvPr>
            </p:nvSpPr>
            <p:spPr>
              <a:xfrm>
                <a:off x="767408" y="1052736"/>
                <a:ext cx="10657184" cy="5472608"/>
              </a:xfrm>
              <a:blipFill>
                <a:blip r:embed="rId2"/>
                <a:stretch>
                  <a:fillRect l="-400"/>
                </a:stretch>
              </a:blipFill>
            </p:spPr>
            <p:txBody>
              <a:bodyPr/>
              <a:lstStyle/>
              <a:p>
                <a:r>
                  <a:rPr lang="en-US">
                    <a:noFill/>
                  </a:rPr>
                  <a:t> </a:t>
                </a:r>
              </a:p>
            </p:txBody>
          </p:sp>
        </mc:Fallback>
      </mc:AlternateContent>
    </p:spTree>
    <p:extLst>
      <p:ext uri="{BB962C8B-B14F-4D97-AF65-F5344CB8AC3E}">
        <p14:creationId xmlns:p14="http://schemas.microsoft.com/office/powerpoint/2010/main" val="158474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97D01B-0B9C-44C4-BAF0-016F27BC5EA5}"/>
              </a:ext>
            </a:extLst>
          </p:cNvPr>
          <p:cNvSpPr>
            <a:spLocks noGrp="1"/>
          </p:cNvSpPr>
          <p:nvPr>
            <p:ph type="title"/>
          </p:nvPr>
        </p:nvSpPr>
        <p:spPr>
          <a:xfrm>
            <a:off x="1524000" y="404664"/>
            <a:ext cx="9144000" cy="864096"/>
          </a:xfrm>
        </p:spPr>
        <p:txBody>
          <a:bodyPr>
            <a:normAutofit fontScale="90000"/>
          </a:bodyPr>
          <a:lstStyle/>
          <a:p>
            <a:pPr algn="ctr"/>
            <a:r>
              <a:rPr lang="en-US" dirty="0"/>
              <a:t>Plotting the decision boundary and evaluating logistic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6C857485-0413-4B0D-8AB9-A6A4DC6A790B}"/>
                  </a:ext>
                </a:extLst>
              </p:cNvPr>
              <p:cNvSpPr>
                <a:spLocks noGrp="1"/>
              </p:cNvSpPr>
              <p:nvPr>
                <p:ph idx="1"/>
              </p:nvPr>
            </p:nvSpPr>
            <p:spPr>
              <a:xfrm>
                <a:off x="786139" y="1457400"/>
                <a:ext cx="10801200" cy="5400600"/>
              </a:xfrm>
            </p:spPr>
            <p:txBody>
              <a:bodyPr>
                <a:normAutofit/>
              </a:bodyPr>
              <a:lstStyle/>
              <a:p>
                <a:pPr>
                  <a:lnSpc>
                    <a:spcPct val="100000"/>
                  </a:lnSpc>
                  <a:spcBef>
                    <a:spcPts val="1200"/>
                  </a:spcBef>
                </a:pPr>
                <a:r>
                  <a:rPr lang="en-US" dirty="0"/>
                  <a:t>After learning parameters </a:t>
                </a:r>
                <a14:m>
                  <m:oMath xmlns:m="http://schemas.openxmlformats.org/officeDocument/2006/math">
                    <m:r>
                      <a:rPr lang="en-US" i="1">
                        <a:latin typeface="Cambria Math" panose="02040503050406030204" pitchFamily="18" charset="0"/>
                      </a:rPr>
                      <m:t>𝑤</m:t>
                    </m:r>
                  </m:oMath>
                </a14:m>
                <a:r>
                  <a:rPr lang="en-US" dirty="0"/>
                  <a:t> and </a:t>
                </a:r>
                <a14:m>
                  <m:oMath xmlns:m="http://schemas.openxmlformats.org/officeDocument/2006/math">
                    <m:r>
                      <a:rPr lang="en-US" b="0" i="1" smtClean="0">
                        <a:latin typeface="Cambria Math" panose="02040503050406030204" pitchFamily="18" charset="0"/>
                      </a:rPr>
                      <m:t>𝑏</m:t>
                    </m:r>
                  </m:oMath>
                </a14:m>
                <a:r>
                  <a:rPr lang="en-US" dirty="0"/>
                  <a:t> we build decision boundary Fig.1. We use linear dataset.</a:t>
                </a:r>
              </a:p>
              <a:p>
                <a:pPr>
                  <a:lnSpc>
                    <a:spcPct val="100000"/>
                  </a:lnSpc>
                  <a:spcBef>
                    <a:spcPts val="1200"/>
                  </a:spcBef>
                </a:pPr>
                <a:r>
                  <a:rPr lang="en-US" dirty="0"/>
                  <a:t>We can learn the quality of parameters we have found by seeing how well the learned model predicts on our test set. </a:t>
                </a:r>
              </a:p>
              <a:p>
                <a:pPr>
                  <a:lnSpc>
                    <a:spcPct val="100000"/>
                  </a:lnSpc>
                  <a:spcBef>
                    <a:spcPts val="1200"/>
                  </a:spcBef>
                </a:pPr>
                <a:r>
                  <a:rPr lang="en-US" dirty="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oMath>
                </a14:m>
                <a:r>
                  <a:rPr lang="en-US" dirty="0"/>
                  <a:t>&gt;=0.5, predict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=1</m:t>
                    </m:r>
                    <m:r>
                      <a:rPr lang="en-US" b="0" i="0" smtClean="0">
                        <a:latin typeface="Cambria Math" panose="02040503050406030204" pitchFamily="18" charset="0"/>
                      </a:rPr>
                      <m:t>, </m:t>
                    </m:r>
                  </m:oMath>
                </a14:m>
                <a:r>
                  <a:rPr lang="en-US" dirty="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r>
                      <a:rPr lang="en-US" b="0" i="0" smtClean="0">
                        <a:latin typeface="Cambria Math" panose="02040503050406030204" pitchFamily="18" charset="0"/>
                      </a:rPr>
                      <m:t>&lt;</m:t>
                    </m:r>
                  </m:oMath>
                </a14:m>
                <a:r>
                  <a:rPr lang="en-US" dirty="0"/>
                  <a:t>=0.5, predict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0</m:t>
                    </m:r>
                  </m:oMath>
                </a14:m>
                <a:r>
                  <a:rPr lang="en-US" dirty="0"/>
                  <a:t> </a:t>
                </a:r>
              </a:p>
              <a:p>
                <a:pPr>
                  <a:lnSpc>
                    <a:spcPct val="100000"/>
                  </a:lnSpc>
                  <a:spcBef>
                    <a:spcPts val="1200"/>
                  </a:spcBef>
                </a:pPr>
                <a:r>
                  <a:rPr lang="en-US" dirty="0"/>
                  <a:t>As a result we obtain train accuracy: 86.666667, which can be seen in Fig.2.</a:t>
                </a:r>
              </a:p>
              <a:p>
                <a:pPr>
                  <a:lnSpc>
                    <a:spcPct val="100000"/>
                  </a:lnSpc>
                </a:pPr>
                <a:endParaRPr lang="en-US" dirty="0"/>
              </a:p>
              <a:p>
                <a:endParaRPr lang="en-US" dirty="0"/>
              </a:p>
              <a:p>
                <a:pPr marL="0" indent="0">
                  <a:buNone/>
                </a:pPr>
                <a:r>
                  <a:rPr lang="en-US" dirty="0"/>
                  <a:t>Fig.1.                                                                                        Fig.2. Decision</a:t>
                </a:r>
                <a:br>
                  <a:rPr lang="en-US" dirty="0"/>
                </a:br>
                <a:r>
                  <a:rPr lang="en-US" dirty="0" err="1"/>
                  <a:t>Decision</a:t>
                </a:r>
                <a:r>
                  <a:rPr lang="en-US" dirty="0"/>
                  <a:t>                                                                                 boundary for</a:t>
                </a:r>
                <a:br>
                  <a:rPr lang="en-US" dirty="0"/>
                </a:br>
                <a:r>
                  <a:rPr lang="en-US" dirty="0"/>
                  <a:t>boundary for                                                                        training and</a:t>
                </a:r>
                <a:br>
                  <a:rPr lang="en-US" dirty="0"/>
                </a:br>
                <a:r>
                  <a:rPr lang="en-US" dirty="0"/>
                  <a:t>training                                                                                  test sets</a:t>
                </a:r>
                <a:br>
                  <a:rPr lang="en-US" dirty="0"/>
                </a:br>
                <a:r>
                  <a:rPr lang="en-US" dirty="0"/>
                  <a:t>set                                     </a:t>
                </a:r>
              </a:p>
              <a:p>
                <a:endParaRPr lang="en-US" dirty="0"/>
              </a:p>
              <a:p>
                <a:endParaRPr lang="en-US" dirty="0"/>
              </a:p>
            </p:txBody>
          </p:sp>
        </mc:Choice>
        <mc:Fallback xmlns="">
          <p:sp>
            <p:nvSpPr>
              <p:cNvPr id="3" name="Объект 2">
                <a:extLst>
                  <a:ext uri="{FF2B5EF4-FFF2-40B4-BE49-F238E27FC236}">
                    <a16:creationId xmlns:a16="http://schemas.microsoft.com/office/drawing/2014/main" id="{6C857485-0413-4B0D-8AB9-A6A4DC6A790B}"/>
                  </a:ext>
                </a:extLst>
              </p:cNvPr>
              <p:cNvSpPr>
                <a:spLocks noGrp="1" noRot="1" noChangeAspect="1" noMove="1" noResize="1" noEditPoints="1" noAdjustHandles="1" noChangeArrowheads="1" noChangeShapeType="1" noTextEdit="1"/>
              </p:cNvSpPr>
              <p:nvPr>
                <p:ph idx="1"/>
              </p:nvPr>
            </p:nvSpPr>
            <p:spPr>
              <a:xfrm>
                <a:off x="786139" y="1457400"/>
                <a:ext cx="10801200" cy="5400600"/>
              </a:xfrm>
              <a:blipFill>
                <a:blip r:embed="rId2"/>
                <a:stretch>
                  <a:fillRect l="-621" t="-564"/>
                </a:stretch>
              </a:blipFill>
            </p:spPr>
            <p:txBody>
              <a:bodyPr/>
              <a:lstStyle/>
              <a:p>
                <a:r>
                  <a:rPr lang="en-US">
                    <a:noFill/>
                  </a:rPr>
                  <a:t> </a:t>
                </a:r>
              </a:p>
            </p:txBody>
          </p:sp>
        </mc:Fallback>
      </mc:AlternateContent>
      <p:pic>
        <p:nvPicPr>
          <p:cNvPr id="7" name="Рисунок 6">
            <a:extLst>
              <a:ext uri="{FF2B5EF4-FFF2-40B4-BE49-F238E27FC236}">
                <a16:creationId xmlns:a16="http://schemas.microsoft.com/office/drawing/2014/main" id="{21BF77F2-553F-44ED-9D31-5F3E90678B26}"/>
              </a:ext>
            </a:extLst>
          </p:cNvPr>
          <p:cNvPicPr>
            <a:picLocks noChangeAspect="1"/>
          </p:cNvPicPr>
          <p:nvPr/>
        </p:nvPicPr>
        <p:blipFill>
          <a:blip r:embed="rId3"/>
          <a:stretch>
            <a:fillRect/>
          </a:stretch>
        </p:blipFill>
        <p:spPr>
          <a:xfrm>
            <a:off x="2351584" y="3645024"/>
            <a:ext cx="3426381" cy="2592288"/>
          </a:xfrm>
          <a:prstGeom prst="rect">
            <a:avLst/>
          </a:prstGeom>
        </p:spPr>
      </p:pic>
      <p:pic>
        <p:nvPicPr>
          <p:cNvPr id="8" name="Рисунок 7">
            <a:extLst>
              <a:ext uri="{FF2B5EF4-FFF2-40B4-BE49-F238E27FC236}">
                <a16:creationId xmlns:a16="http://schemas.microsoft.com/office/drawing/2014/main" id="{A6BDC8EE-1DEB-403A-B40C-A62F2ED0F3D4}"/>
              </a:ext>
            </a:extLst>
          </p:cNvPr>
          <p:cNvPicPr>
            <a:picLocks noChangeAspect="1"/>
          </p:cNvPicPr>
          <p:nvPr/>
        </p:nvPicPr>
        <p:blipFill>
          <a:blip r:embed="rId4"/>
          <a:stretch>
            <a:fillRect/>
          </a:stretch>
        </p:blipFill>
        <p:spPr>
          <a:xfrm>
            <a:off x="8006292" y="3645024"/>
            <a:ext cx="3399569" cy="2572003"/>
          </a:xfrm>
          <a:prstGeom prst="rect">
            <a:avLst/>
          </a:prstGeom>
        </p:spPr>
      </p:pic>
    </p:spTree>
    <p:extLst>
      <p:ext uri="{BB962C8B-B14F-4D97-AF65-F5344CB8AC3E}">
        <p14:creationId xmlns:p14="http://schemas.microsoft.com/office/powerpoint/2010/main" val="51400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0286DD-43D8-469B-AE2E-848B126F7B7E}"/>
              </a:ext>
            </a:extLst>
          </p:cNvPr>
          <p:cNvSpPr>
            <a:spLocks noGrp="1"/>
          </p:cNvSpPr>
          <p:nvPr>
            <p:ph type="title"/>
          </p:nvPr>
        </p:nvSpPr>
        <p:spPr>
          <a:xfrm>
            <a:off x="1524000" y="548680"/>
            <a:ext cx="9144000" cy="595536"/>
          </a:xfrm>
        </p:spPr>
        <p:txBody>
          <a:bodyPr/>
          <a:lstStyle/>
          <a:p>
            <a:pPr algn="ctr"/>
            <a:r>
              <a:rPr lang="en-US" dirty="0"/>
              <a:t>Regularized Logistic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34F89E56-4C1B-4E56-B689-CEDC1BE9009B}"/>
                  </a:ext>
                </a:extLst>
              </p:cNvPr>
              <p:cNvSpPr>
                <a:spLocks noGrp="1"/>
              </p:cNvSpPr>
              <p:nvPr>
                <p:ph idx="1"/>
              </p:nvPr>
            </p:nvSpPr>
            <p:spPr>
              <a:xfrm>
                <a:off x="1055440" y="1560976"/>
                <a:ext cx="9865096" cy="5040560"/>
              </a:xfrm>
            </p:spPr>
            <p:txBody>
              <a:bodyPr>
                <a:normAutofit fontScale="32500" lnSpcReduction="20000"/>
              </a:bodyPr>
              <a:lstStyle/>
              <a:p>
                <a:pPr>
                  <a:lnSpc>
                    <a:spcPct val="120000"/>
                  </a:lnSpc>
                </a:pPr>
                <a:r>
                  <a:rPr lang="en-US" sz="7200" dirty="0"/>
                  <a:t>Regularized logistic regression is an </a:t>
                </a:r>
                <a:r>
                  <a:rPr lang="en-US" sz="7200" dirty="0">
                    <a:solidFill>
                      <a:schemeClr val="accent1"/>
                    </a:solidFill>
                  </a:rPr>
                  <a:t>extension</a:t>
                </a:r>
                <a:r>
                  <a:rPr lang="en-US" sz="7200" dirty="0"/>
                  <a:t> of standard logistic regression that provides a powerful approach to </a:t>
                </a:r>
                <a:r>
                  <a:rPr lang="en-US" sz="7200" dirty="0">
                    <a:solidFill>
                      <a:schemeClr val="accent1"/>
                    </a:solidFill>
                  </a:rPr>
                  <a:t>handle complex datasets </a:t>
                </a:r>
                <a:r>
                  <a:rPr lang="en-US" sz="7200" dirty="0"/>
                  <a:t>and </a:t>
                </a:r>
                <a:r>
                  <a:rPr lang="en-US" sz="7200" dirty="0">
                    <a:solidFill>
                      <a:schemeClr val="accent1"/>
                    </a:solidFill>
                  </a:rPr>
                  <a:t>mitigate</a:t>
                </a:r>
                <a:r>
                  <a:rPr lang="en-US" sz="7200" dirty="0"/>
                  <a:t> the risk of </a:t>
                </a:r>
                <a:r>
                  <a:rPr lang="en-US" sz="7200" dirty="0">
                    <a:solidFill>
                      <a:schemeClr val="accent1"/>
                    </a:solidFill>
                  </a:rPr>
                  <a:t>overfitting</a:t>
                </a:r>
                <a:r>
                  <a:rPr lang="en-US" sz="7200" dirty="0"/>
                  <a:t>. In this part we utilize non-linear dataset.</a:t>
                </a:r>
              </a:p>
              <a:p>
                <a:pPr>
                  <a:lnSpc>
                    <a:spcPct val="120000"/>
                  </a:lnSpc>
                </a:pPr>
                <a:r>
                  <a:rPr lang="en-US" sz="7200" dirty="0"/>
                  <a:t>One way to fit the data better is to create more features from each data point. In the provided function </a:t>
                </a:r>
                <a:r>
                  <a:rPr lang="en-US" sz="7200" dirty="0" err="1">
                    <a:solidFill>
                      <a:schemeClr val="accent1"/>
                    </a:solidFill>
                  </a:rPr>
                  <a:t>map_feature</a:t>
                </a:r>
                <a:r>
                  <a:rPr lang="en-US" sz="7200" dirty="0">
                    <a:solidFill>
                      <a:schemeClr val="accent1"/>
                    </a:solidFill>
                  </a:rPr>
                  <a:t> </a:t>
                </a:r>
                <a:r>
                  <a:rPr lang="en-US" sz="7200" dirty="0"/>
                  <a:t>we map the features into all polynomial terms of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𝑥</m:t>
                        </m:r>
                      </m:e>
                      <m:sub>
                        <m:r>
                          <a:rPr lang="en-US" sz="7200" i="1">
                            <a:latin typeface="Cambria Math" panose="02040503050406030204" pitchFamily="18" charset="0"/>
                          </a:rPr>
                          <m:t>1</m:t>
                        </m:r>
                      </m:sub>
                    </m:sSub>
                  </m:oMath>
                </a14:m>
                <a:r>
                  <a:rPr lang="en-US" sz="7200" dirty="0"/>
                  <a:t> and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𝑥</m:t>
                        </m:r>
                      </m:e>
                      <m:sub>
                        <m:r>
                          <a:rPr lang="en-US" sz="7200" i="1">
                            <a:latin typeface="Cambria Math" panose="02040503050406030204" pitchFamily="18" charset="0"/>
                          </a:rPr>
                          <m:t>2</m:t>
                        </m:r>
                      </m:sub>
                    </m:sSub>
                  </m:oMath>
                </a14:m>
                <a:r>
                  <a:rPr lang="en-US" sz="7200" dirty="0"/>
                  <a:t> up to sixth power: </a:t>
                </a:r>
              </a:p>
              <a:p>
                <a:pPr marL="0" indent="0" algn="ctr">
                  <a:lnSpc>
                    <a:spcPct val="120000"/>
                  </a:lnSpc>
                  <a:buNone/>
                </a:pPr>
                <a:r>
                  <a:rPr lang="en-US" sz="7200" dirty="0" err="1"/>
                  <a:t>map_feature</a:t>
                </a:r>
                <a14:m>
                  <m:oMath xmlns:m="http://schemas.openxmlformats.org/officeDocument/2006/math">
                    <m:sSup>
                      <m:sSupPr>
                        <m:ctrlPr>
                          <a:rPr lang="en-US" sz="7200" i="1">
                            <a:latin typeface="Cambria Math" panose="02040503050406030204" pitchFamily="18" charset="0"/>
                          </a:rPr>
                        </m:ctrlPr>
                      </m:sSupPr>
                      <m:e>
                        <m:d>
                          <m:dPr>
                            <m:ctrlPr>
                              <a:rPr lang="en-US" sz="7200" i="1">
                                <a:latin typeface="Cambria Math" panose="02040503050406030204" pitchFamily="18" charset="0"/>
                              </a:rPr>
                            </m:ctrlPr>
                          </m:dPr>
                          <m:e>
                            <m:r>
                              <a:rPr lang="en-US" sz="7200" i="1">
                                <a:latin typeface="Cambria Math" panose="02040503050406030204" pitchFamily="18" charset="0"/>
                              </a:rPr>
                              <m:t>𝑥</m:t>
                            </m:r>
                          </m:e>
                        </m:d>
                        <m:r>
                          <a:rPr lang="en-US" sz="7200" i="1">
                            <a:latin typeface="Cambria Math" panose="02040503050406030204" pitchFamily="18" charset="0"/>
                          </a:rPr>
                          <m:t>=</m:t>
                        </m:r>
                        <m:d>
                          <m:dPr>
                            <m:begChr m:val="["/>
                            <m:endChr m:val="]"/>
                            <m:ctrlPr>
                              <a:rPr lang="en-US" sz="7200" i="1">
                                <a:latin typeface="Cambria Math" panose="02040503050406030204" pitchFamily="18" charset="0"/>
                              </a:rPr>
                            </m:ctrlPr>
                          </m:dPr>
                          <m:e>
                            <m:m>
                              <m:mPr>
                                <m:mcs>
                                  <m:mc>
                                    <m:mcPr>
                                      <m:count m:val="3"/>
                                      <m:mcJc m:val="center"/>
                                    </m:mcPr>
                                  </m:mc>
                                </m:mcs>
                                <m:ctrlPr>
                                  <a:rPr lang="en-US" sz="7200" i="1">
                                    <a:latin typeface="Cambria Math" panose="02040503050406030204" pitchFamily="18" charset="0"/>
                                  </a:rPr>
                                </m:ctrlPr>
                              </m:mPr>
                              <m:mr>
                                <m:e>
                                  <m:sSub>
                                    <m:sSubPr>
                                      <m:ctrlPr>
                                        <a:rPr lang="en-US" sz="7200" i="1">
                                          <a:latin typeface="Cambria Math" panose="02040503050406030204" pitchFamily="18" charset="0"/>
                                        </a:rPr>
                                      </m:ctrlPr>
                                    </m:sSubPr>
                                    <m:e>
                                      <m:r>
                                        <a:rPr lang="en-US" sz="7200" i="1">
                                          <a:latin typeface="Cambria Math" panose="02040503050406030204" pitchFamily="18" charset="0"/>
                                        </a:rPr>
                                        <m:t>𝑥</m:t>
                                      </m:r>
                                    </m:e>
                                    <m:sub>
                                      <m:r>
                                        <a:rPr lang="en-US" sz="7200" i="1">
                                          <a:latin typeface="Cambria Math" panose="02040503050406030204" pitchFamily="18" charset="0"/>
                                        </a:rPr>
                                        <m:t>1</m:t>
                                      </m:r>
                                    </m:sub>
                                  </m:sSub>
                                </m:e>
                                <m:e>
                                  <m:sSub>
                                    <m:sSubPr>
                                      <m:ctrlPr>
                                        <a:rPr lang="en-US" sz="7200" i="1">
                                          <a:latin typeface="Cambria Math" panose="02040503050406030204" pitchFamily="18" charset="0"/>
                                        </a:rPr>
                                      </m:ctrlPr>
                                    </m:sSubPr>
                                    <m:e>
                                      <m:r>
                                        <a:rPr lang="en-US" sz="7200" i="1">
                                          <a:latin typeface="Cambria Math" panose="02040503050406030204" pitchFamily="18" charset="0"/>
                                        </a:rPr>
                                        <m:t>𝑥</m:t>
                                      </m:r>
                                    </m:e>
                                    <m:sub>
                                      <m:r>
                                        <a:rPr lang="en-US" sz="7200" i="1">
                                          <a:latin typeface="Cambria Math" panose="02040503050406030204" pitchFamily="18" charset="0"/>
                                        </a:rPr>
                                        <m:t>2</m:t>
                                      </m:r>
                                    </m:sub>
                                  </m:sSub>
                                </m:e>
                                <m:e>
                                  <m:m>
                                    <m:mPr>
                                      <m:mcs>
                                        <m:mc>
                                          <m:mcPr>
                                            <m:count m:val="3"/>
                                            <m:mcJc m:val="center"/>
                                          </m:mcPr>
                                        </m:mc>
                                      </m:mcs>
                                      <m:ctrlPr>
                                        <a:rPr lang="en-US" sz="7200" i="1">
                                          <a:latin typeface="Cambria Math" panose="02040503050406030204" pitchFamily="18" charset="0"/>
                                        </a:rPr>
                                      </m:ctrlPr>
                                    </m:mPr>
                                    <m:mr>
                                      <m:e>
                                        <m:sSubSup>
                                          <m:sSubSupPr>
                                            <m:ctrlPr>
                                              <a:rPr lang="en-US" sz="7200" i="1">
                                                <a:latin typeface="Cambria Math" panose="02040503050406030204" pitchFamily="18" charset="0"/>
                                              </a:rPr>
                                            </m:ctrlPr>
                                          </m:sSubSupPr>
                                          <m:e>
                                            <m:r>
                                              <a:rPr lang="en-US" sz="7200" i="1">
                                                <a:latin typeface="Cambria Math" panose="02040503050406030204" pitchFamily="18" charset="0"/>
                                              </a:rPr>
                                              <m:t>𝑥</m:t>
                                            </m:r>
                                          </m:e>
                                          <m:sub>
                                            <m:r>
                                              <a:rPr lang="en-US" sz="7200" i="1">
                                                <a:latin typeface="Cambria Math" panose="02040503050406030204" pitchFamily="18" charset="0"/>
                                              </a:rPr>
                                              <m:t>1</m:t>
                                            </m:r>
                                          </m:sub>
                                          <m:sup>
                                            <m:r>
                                              <a:rPr lang="en-US" sz="7200" i="1">
                                                <a:latin typeface="Cambria Math" panose="02040503050406030204" pitchFamily="18" charset="0"/>
                                              </a:rPr>
                                              <m:t>2</m:t>
                                            </m:r>
                                          </m:sup>
                                        </m:sSubSup>
                                      </m:e>
                                      <m:e>
                                        <m:sSub>
                                          <m:sSubPr>
                                            <m:ctrlPr>
                                              <a:rPr lang="en-US" sz="7200" i="1">
                                                <a:latin typeface="Cambria Math" panose="02040503050406030204" pitchFamily="18" charset="0"/>
                                              </a:rPr>
                                            </m:ctrlPr>
                                          </m:sSubPr>
                                          <m:e>
                                            <m:r>
                                              <a:rPr lang="en-US" sz="7200" i="1">
                                                <a:latin typeface="Cambria Math" panose="02040503050406030204" pitchFamily="18" charset="0"/>
                                              </a:rPr>
                                              <m:t>𝑥</m:t>
                                            </m:r>
                                          </m:e>
                                          <m:sub>
                                            <m:r>
                                              <a:rPr lang="en-US" sz="7200" i="1">
                                                <a:latin typeface="Cambria Math" panose="02040503050406030204" pitchFamily="18" charset="0"/>
                                              </a:rPr>
                                              <m:t>1</m:t>
                                            </m:r>
                                          </m:sub>
                                        </m:sSub>
                                        <m:sSub>
                                          <m:sSubPr>
                                            <m:ctrlPr>
                                              <a:rPr lang="en-US" sz="7200" i="1">
                                                <a:latin typeface="Cambria Math" panose="02040503050406030204" pitchFamily="18" charset="0"/>
                                              </a:rPr>
                                            </m:ctrlPr>
                                          </m:sSubPr>
                                          <m:e>
                                            <m:r>
                                              <a:rPr lang="en-US" sz="7200" i="1">
                                                <a:latin typeface="Cambria Math" panose="02040503050406030204" pitchFamily="18" charset="0"/>
                                              </a:rPr>
                                              <m:t>𝑥</m:t>
                                            </m:r>
                                          </m:e>
                                          <m:sub>
                                            <m:r>
                                              <a:rPr lang="en-US" sz="7200" i="1">
                                                <a:latin typeface="Cambria Math" panose="02040503050406030204" pitchFamily="18" charset="0"/>
                                              </a:rPr>
                                              <m:t>2</m:t>
                                            </m:r>
                                          </m:sub>
                                        </m:sSub>
                                      </m:e>
                                      <m:e>
                                        <m:m>
                                          <m:mPr>
                                            <m:mcs>
                                              <m:mc>
                                                <m:mcPr>
                                                  <m:count m:val="3"/>
                                                  <m:mcJc m:val="center"/>
                                                </m:mcPr>
                                              </m:mc>
                                            </m:mcs>
                                            <m:ctrlPr>
                                              <a:rPr lang="en-US" sz="7200" i="1">
                                                <a:latin typeface="Cambria Math" panose="02040503050406030204" pitchFamily="18" charset="0"/>
                                              </a:rPr>
                                            </m:ctrlPr>
                                          </m:mPr>
                                          <m:mr>
                                            <m:e>
                                              <m:sSubSup>
                                                <m:sSubSupPr>
                                                  <m:ctrlPr>
                                                    <a:rPr lang="en-US" sz="7200" i="1">
                                                      <a:latin typeface="Cambria Math" panose="02040503050406030204" pitchFamily="18" charset="0"/>
                                                    </a:rPr>
                                                  </m:ctrlPr>
                                                </m:sSubSupPr>
                                                <m:e>
                                                  <m:r>
                                                    <a:rPr lang="en-US" sz="7200" i="1">
                                                      <a:latin typeface="Cambria Math" panose="02040503050406030204" pitchFamily="18" charset="0"/>
                                                    </a:rPr>
                                                    <m:t>𝑥</m:t>
                                                  </m:r>
                                                </m:e>
                                                <m:sub>
                                                  <m:r>
                                                    <a:rPr lang="en-US" sz="7200" i="1">
                                                      <a:latin typeface="Cambria Math" panose="02040503050406030204" pitchFamily="18" charset="0"/>
                                                    </a:rPr>
                                                    <m:t>2</m:t>
                                                  </m:r>
                                                </m:sub>
                                                <m:sup>
                                                  <m:r>
                                                    <a:rPr lang="en-US" sz="7200" i="1">
                                                      <a:latin typeface="Cambria Math" panose="02040503050406030204" pitchFamily="18" charset="0"/>
                                                    </a:rPr>
                                                    <m:t>2</m:t>
                                                  </m:r>
                                                </m:sup>
                                              </m:sSubSup>
                                            </m:e>
                                            <m:e>
                                              <m:sSubSup>
                                                <m:sSubSupPr>
                                                  <m:ctrlPr>
                                                    <a:rPr lang="en-US" sz="7200" i="1">
                                                      <a:latin typeface="Cambria Math" panose="02040503050406030204" pitchFamily="18" charset="0"/>
                                                    </a:rPr>
                                                  </m:ctrlPr>
                                                </m:sSubSupPr>
                                                <m:e>
                                                  <m:r>
                                                    <a:rPr lang="en-US" sz="7200" i="1">
                                                      <a:latin typeface="Cambria Math" panose="02040503050406030204" pitchFamily="18" charset="0"/>
                                                    </a:rPr>
                                                    <m:t>𝑥</m:t>
                                                  </m:r>
                                                </m:e>
                                                <m:sub>
                                                  <m:r>
                                                    <a:rPr lang="en-US" sz="7200" i="1">
                                                      <a:latin typeface="Cambria Math" panose="02040503050406030204" pitchFamily="18" charset="0"/>
                                                    </a:rPr>
                                                    <m:t>1</m:t>
                                                  </m:r>
                                                </m:sub>
                                                <m:sup>
                                                  <m:r>
                                                    <a:rPr lang="en-US" sz="7200" i="1">
                                                      <a:latin typeface="Cambria Math" panose="02040503050406030204" pitchFamily="18" charset="0"/>
                                                    </a:rPr>
                                                    <m:t>3</m:t>
                                                  </m:r>
                                                </m:sup>
                                              </m:sSubSup>
                                            </m:e>
                                            <m:e>
                                              <m:m>
                                                <m:mPr>
                                                  <m:mcs>
                                                    <m:mc>
                                                      <m:mcPr>
                                                        <m:count m:val="3"/>
                                                        <m:mcJc m:val="center"/>
                                                      </m:mcPr>
                                                    </m:mc>
                                                  </m:mcs>
                                                  <m:ctrlPr>
                                                    <a:rPr lang="en-US" sz="7200" i="1">
                                                      <a:latin typeface="Cambria Math" panose="02040503050406030204" pitchFamily="18" charset="0"/>
                                                    </a:rPr>
                                                  </m:ctrlPr>
                                                </m:mPr>
                                                <m:mr>
                                                  <m:e>
                                                    <m:r>
                                                      <a:rPr lang="en-US" sz="7200" i="1">
                                                        <a:latin typeface="Cambria Math" panose="02040503050406030204" pitchFamily="18" charset="0"/>
                                                      </a:rPr>
                                                      <m:t>⋯</m:t>
                                                    </m:r>
                                                  </m:e>
                                                  <m:e>
                                                    <m:sSub>
                                                      <m:sSubPr>
                                                        <m:ctrlPr>
                                                          <a:rPr lang="en-US" sz="7200" i="1">
                                                            <a:latin typeface="Cambria Math" panose="02040503050406030204" pitchFamily="18" charset="0"/>
                                                          </a:rPr>
                                                        </m:ctrlPr>
                                                      </m:sSubPr>
                                                      <m:e>
                                                        <m:r>
                                                          <a:rPr lang="en-US" sz="7200" i="1">
                                                            <a:latin typeface="Cambria Math" panose="02040503050406030204" pitchFamily="18" charset="0"/>
                                                          </a:rPr>
                                                          <m:t>𝑥</m:t>
                                                        </m:r>
                                                      </m:e>
                                                      <m:sub>
                                                        <m:r>
                                                          <a:rPr lang="en-US" sz="7200" i="1">
                                                            <a:latin typeface="Cambria Math" panose="02040503050406030204" pitchFamily="18" charset="0"/>
                                                          </a:rPr>
                                                          <m:t>1</m:t>
                                                        </m:r>
                                                      </m:sub>
                                                    </m:sSub>
                                                    <m:sSubSup>
                                                      <m:sSubSupPr>
                                                        <m:ctrlPr>
                                                          <a:rPr lang="en-US" sz="7200" i="1">
                                                            <a:latin typeface="Cambria Math" panose="02040503050406030204" pitchFamily="18" charset="0"/>
                                                          </a:rPr>
                                                        </m:ctrlPr>
                                                      </m:sSubSupPr>
                                                      <m:e>
                                                        <m:r>
                                                          <a:rPr lang="en-US" sz="7200" i="1">
                                                            <a:latin typeface="Cambria Math" panose="02040503050406030204" pitchFamily="18" charset="0"/>
                                                          </a:rPr>
                                                          <m:t>𝑥</m:t>
                                                        </m:r>
                                                      </m:e>
                                                      <m:sub>
                                                        <m:r>
                                                          <a:rPr lang="en-US" sz="7200" i="1">
                                                            <a:latin typeface="Cambria Math" panose="02040503050406030204" pitchFamily="18" charset="0"/>
                                                          </a:rPr>
                                                          <m:t>2</m:t>
                                                        </m:r>
                                                      </m:sub>
                                                      <m:sup>
                                                        <m:r>
                                                          <a:rPr lang="en-US" sz="7200" i="1">
                                                            <a:latin typeface="Cambria Math" panose="02040503050406030204" pitchFamily="18" charset="0"/>
                                                          </a:rPr>
                                                          <m:t>5</m:t>
                                                        </m:r>
                                                      </m:sup>
                                                    </m:sSubSup>
                                                  </m:e>
                                                  <m:e>
                                                    <m:sSubSup>
                                                      <m:sSubSupPr>
                                                        <m:ctrlPr>
                                                          <a:rPr lang="en-US" sz="7200" i="1">
                                                            <a:latin typeface="Cambria Math" panose="02040503050406030204" pitchFamily="18" charset="0"/>
                                                          </a:rPr>
                                                        </m:ctrlPr>
                                                      </m:sSubSupPr>
                                                      <m:e>
                                                        <m:r>
                                                          <a:rPr lang="en-US" sz="7200" i="1">
                                                            <a:latin typeface="Cambria Math" panose="02040503050406030204" pitchFamily="18" charset="0"/>
                                                          </a:rPr>
                                                          <m:t>𝑥</m:t>
                                                        </m:r>
                                                      </m:e>
                                                      <m:sub>
                                                        <m:r>
                                                          <a:rPr lang="en-US" sz="7200" i="1">
                                                            <a:latin typeface="Cambria Math" panose="02040503050406030204" pitchFamily="18" charset="0"/>
                                                          </a:rPr>
                                                          <m:t>2</m:t>
                                                        </m:r>
                                                      </m:sub>
                                                      <m:sup>
                                                        <m:r>
                                                          <a:rPr lang="en-US" sz="7200" i="1">
                                                            <a:latin typeface="Cambria Math" panose="02040503050406030204" pitchFamily="18" charset="0"/>
                                                          </a:rPr>
                                                          <m:t>6</m:t>
                                                        </m:r>
                                                      </m:sup>
                                                    </m:sSubSup>
                                                  </m:e>
                                                </m:mr>
                                              </m:m>
                                            </m:e>
                                          </m:mr>
                                        </m:m>
                                      </m:e>
                                    </m:mr>
                                  </m:m>
                                </m:e>
                              </m:mr>
                            </m:m>
                          </m:e>
                        </m:d>
                      </m:e>
                      <m:sup>
                        <m:r>
                          <a:rPr lang="en-US" sz="7200" i="1">
                            <a:latin typeface="Cambria Math" panose="02040503050406030204" pitchFamily="18" charset="0"/>
                          </a:rPr>
                          <m:t>𝑇</m:t>
                        </m:r>
                      </m:sup>
                    </m:sSup>
                  </m:oMath>
                </a14:m>
                <a:endParaRPr lang="en-US" sz="7200" dirty="0"/>
              </a:p>
              <a:p>
                <a:pPr marL="285750" indent="-285750">
                  <a:lnSpc>
                    <a:spcPct val="120000"/>
                  </a:lnSpc>
                </a:pPr>
                <a:r>
                  <a:rPr lang="en-US" sz="7200" dirty="0"/>
                  <a:t>As a result of this mapping our vector of two features is transformed into 27-dimensional vector. </a:t>
                </a:r>
              </a:p>
              <a:p>
                <a:pPr marL="0" indent="0">
                  <a:lnSpc>
                    <a:spcPct val="120000"/>
                  </a:lnSpc>
                  <a:buNone/>
                </a:pPr>
                <a:r>
                  <a:rPr lang="en-US" sz="8000" dirty="0"/>
                  <a:t>                                                                                                                    </a:t>
                </a:r>
              </a:p>
              <a:p>
                <a:endParaRPr lang="en-US" sz="8000" dirty="0"/>
              </a:p>
              <a:p>
                <a:pPr marL="0" indent="0">
                  <a:buNone/>
                </a:pPr>
                <a:endParaRPr lang="en-US" dirty="0"/>
              </a:p>
              <a:p>
                <a:endParaRPr lang="en-US" dirty="0"/>
              </a:p>
            </p:txBody>
          </p:sp>
        </mc:Choice>
        <mc:Fallback xmlns="">
          <p:sp>
            <p:nvSpPr>
              <p:cNvPr id="3" name="Объект 2">
                <a:extLst>
                  <a:ext uri="{FF2B5EF4-FFF2-40B4-BE49-F238E27FC236}">
                    <a16:creationId xmlns:a16="http://schemas.microsoft.com/office/drawing/2014/main" id="{34F89E56-4C1B-4E56-B689-CEDC1BE9009B}"/>
                  </a:ext>
                </a:extLst>
              </p:cNvPr>
              <p:cNvSpPr>
                <a:spLocks noGrp="1" noRot="1" noChangeAspect="1" noMove="1" noResize="1" noEditPoints="1" noAdjustHandles="1" noChangeArrowheads="1" noChangeShapeType="1" noTextEdit="1"/>
              </p:cNvSpPr>
              <p:nvPr>
                <p:ph idx="1"/>
              </p:nvPr>
            </p:nvSpPr>
            <p:spPr>
              <a:xfrm>
                <a:off x="1055440" y="1560976"/>
                <a:ext cx="9865096" cy="5040560"/>
              </a:xfrm>
              <a:blipFill>
                <a:blip r:embed="rId2"/>
                <a:stretch>
                  <a:fillRect l="-742" t="-846" r="-1298"/>
                </a:stretch>
              </a:blipFill>
            </p:spPr>
            <p:txBody>
              <a:bodyPr/>
              <a:lstStyle/>
              <a:p>
                <a:r>
                  <a:rPr lang="en-US">
                    <a:noFill/>
                  </a:rPr>
                  <a:t> </a:t>
                </a:r>
              </a:p>
            </p:txBody>
          </p:sp>
        </mc:Fallback>
      </mc:AlternateContent>
    </p:spTree>
    <p:extLst>
      <p:ext uri="{BB962C8B-B14F-4D97-AF65-F5344CB8AC3E}">
        <p14:creationId xmlns:p14="http://schemas.microsoft.com/office/powerpoint/2010/main" val="172558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2CA6-7EBF-4083-B13F-F3BDE6772AD4}"/>
              </a:ext>
            </a:extLst>
          </p:cNvPr>
          <p:cNvSpPr>
            <a:spLocks noGrp="1"/>
          </p:cNvSpPr>
          <p:nvPr>
            <p:ph type="title"/>
          </p:nvPr>
        </p:nvSpPr>
        <p:spPr>
          <a:xfrm>
            <a:off x="1668016" y="367420"/>
            <a:ext cx="9144000" cy="523528"/>
          </a:xfrm>
        </p:spPr>
        <p:txBody>
          <a:bodyPr>
            <a:noAutofit/>
          </a:bodyPr>
          <a:lstStyle/>
          <a:p>
            <a:r>
              <a:rPr lang="en-US" sz="2600" dirty="0"/>
              <a:t>Cost function for regularized logistic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2718D9D-7530-4188-B877-9D7BF1B0B215}"/>
                  </a:ext>
                </a:extLst>
              </p:cNvPr>
              <p:cNvSpPr>
                <a:spLocks noGrp="1"/>
              </p:cNvSpPr>
              <p:nvPr>
                <p:ph idx="1"/>
              </p:nvPr>
            </p:nvSpPr>
            <p:spPr>
              <a:xfrm>
                <a:off x="839416" y="1124744"/>
                <a:ext cx="10945216" cy="5184576"/>
              </a:xfrm>
            </p:spPr>
            <p:txBody>
              <a:bodyPr>
                <a:normAutofit fontScale="92500" lnSpcReduction="10000"/>
              </a:bodyPr>
              <a:lstStyle/>
              <a:p>
                <a:pPr>
                  <a:lnSpc>
                    <a:spcPct val="100000"/>
                  </a:lnSpc>
                </a:pPr>
                <a:r>
                  <a:rPr lang="en-US" dirty="0"/>
                  <a:t>The cost function for regularized logistic regression is of the form:</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𝑚</m:t>
                          </m:r>
                          <m:r>
                            <a:rPr lang="en-US" i="1">
                              <a:latin typeface="Cambria Math" panose="02040503050406030204" pitchFamily="18" charset="0"/>
                            </a:rPr>
                            <m:t>−1</m:t>
                          </m:r>
                        </m:sup>
                        <m:e>
                          <m:d>
                            <m:dPr>
                              <m:begChr m:val="["/>
                              <m:endChr m:val="]"/>
                              <m:ctrlPr>
                                <a:rPr lang="en-US" i="1">
                                  <a:latin typeface="Cambria Math" panose="02040503050406030204" pitchFamily="18" charset="0"/>
                                </a:rPr>
                              </m:ctrlPr>
                            </m:dPr>
                            <m:e>
                              <m:r>
                                <a:rPr lang="en-US" i="1">
                                  <a:latin typeface="Cambria Math" panose="02040503050406030204" pitchFamily="18" charset="0"/>
                                </a:rPr>
                                <m:t>𝑙𝑜𝑠𝑠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2</m:t>
                          </m:r>
                          <m:r>
                            <a:rPr lang="en-US" i="1">
                              <a:latin typeface="Cambria Math" panose="02040503050406030204" pitchFamily="18" charset="0"/>
                            </a:rPr>
                            <m:t>𝑚</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𝑗</m:t>
                              </m:r>
                            </m:sub>
                            <m:sup>
                              <m:r>
                                <a:rPr lang="en-US" i="1">
                                  <a:latin typeface="Cambria Math" panose="02040503050406030204" pitchFamily="18" charset="0"/>
                                </a:rPr>
                                <m:t>2</m:t>
                              </m:r>
                            </m:sup>
                          </m:sSubSup>
                        </m:e>
                      </m:nary>
                    </m:oMath>
                  </m:oMathPara>
                </a14:m>
                <a:endParaRPr lang="en-US" dirty="0"/>
              </a:p>
              <a:p>
                <a:pPr>
                  <a:lnSpc>
                    <a:spcPct val="100000"/>
                  </a:lnSpc>
                </a:pPr>
                <a:r>
                  <a:rPr lang="en-US" dirty="0"/>
                  <a:t>The difference between the costs without regularization and regularization with is the regularization term, which is</a:t>
                </a: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2</m:t>
                          </m:r>
                          <m:r>
                            <a:rPr lang="en-US" i="1">
                              <a:latin typeface="Cambria Math" panose="02040503050406030204" pitchFamily="18" charset="0"/>
                            </a:rPr>
                            <m:t>𝑚</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𝑗</m:t>
                              </m:r>
                            </m:sub>
                            <m:sup>
                              <m:r>
                                <a:rPr lang="en-US" i="1">
                                  <a:latin typeface="Cambria Math" panose="02040503050406030204" pitchFamily="18" charset="0"/>
                                </a:rPr>
                                <m:t>2</m:t>
                              </m:r>
                            </m:sup>
                          </m:sSubSup>
                        </m:e>
                      </m:nary>
                    </m:oMath>
                  </m:oMathPara>
                </a14:m>
                <a:endParaRPr lang="en-US" dirty="0"/>
              </a:p>
              <a:p>
                <a:pPr>
                  <a:lnSpc>
                    <a:spcPct val="100000"/>
                  </a:lnSpc>
                </a:pPr>
                <a:r>
                  <a:rPr lang="en-US" dirty="0"/>
                  <a:t>The hyperparameter </a:t>
                </a:r>
                <a:r>
                  <a:rPr lang="en-US" dirty="0">
                    <a:solidFill>
                      <a:schemeClr val="accent1"/>
                    </a:solidFill>
                  </a:rPr>
                  <a:t>λ</a:t>
                </a:r>
                <a:r>
                  <a:rPr lang="en-US" dirty="0"/>
                  <a:t> determines the trade-off between fitting the training data and keeping the model simple. </a:t>
                </a: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𝑏</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𝑚</m:t>
                          </m:r>
                          <m:r>
                            <a:rPr lang="en-US" i="1">
                              <a:latin typeface="Cambria Math" panose="02040503050406030204" pitchFamily="18" charset="0"/>
                            </a:rPr>
                            <m:t>−1</m:t>
                          </m:r>
                        </m:sup>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nary>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𝑚</m:t>
                          </m:r>
                          <m:r>
                            <a:rPr lang="en-US" i="1">
                              <a:latin typeface="Cambria Math" panose="02040503050406030204" pitchFamily="18" charset="0"/>
                            </a:rPr>
                            <m:t>−1</m:t>
                          </m:r>
                        </m:sup>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nary>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𝑗</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oMath>
                  </m:oMathPara>
                </a14:m>
                <a:endParaRPr lang="en-US" dirty="0"/>
              </a:p>
              <a:p>
                <a:pPr marL="0" indent="0">
                  <a:buNone/>
                </a:pPr>
                <a:endParaRPr lang="en-US" dirty="0"/>
              </a:p>
              <a:p>
                <a:pPr marL="0" indent="0">
                  <a:buNone/>
                </a:pPr>
                <a:endParaRPr lang="en-US" dirty="0"/>
              </a:p>
              <a:p>
                <a:endParaRPr lang="en-US" dirty="0"/>
              </a:p>
            </p:txBody>
          </p:sp>
        </mc:Choice>
        <mc:Fallback xmlns="">
          <p:sp>
            <p:nvSpPr>
              <p:cNvPr id="3" name="Объект 2">
                <a:extLst>
                  <a:ext uri="{FF2B5EF4-FFF2-40B4-BE49-F238E27FC236}">
                    <a16:creationId xmlns:a16="http://schemas.microsoft.com/office/drawing/2014/main" id="{92718D9D-7530-4188-B877-9D7BF1B0B215}"/>
                  </a:ext>
                </a:extLst>
              </p:cNvPr>
              <p:cNvSpPr>
                <a:spLocks noGrp="1" noRot="1" noChangeAspect="1" noMove="1" noResize="1" noEditPoints="1" noAdjustHandles="1" noChangeArrowheads="1" noChangeShapeType="1" noTextEdit="1"/>
              </p:cNvSpPr>
              <p:nvPr>
                <p:ph idx="1"/>
              </p:nvPr>
            </p:nvSpPr>
            <p:spPr>
              <a:xfrm>
                <a:off x="839416" y="1124744"/>
                <a:ext cx="10945216" cy="5184576"/>
              </a:xfrm>
              <a:blipFill>
                <a:blip r:embed="rId2"/>
                <a:stretch>
                  <a:fillRect l="-446" t="-1176"/>
                </a:stretch>
              </a:blipFill>
            </p:spPr>
            <p:txBody>
              <a:bodyPr/>
              <a:lstStyle/>
              <a:p>
                <a:r>
                  <a:rPr lang="en-US">
                    <a:noFill/>
                  </a:rPr>
                  <a:t> </a:t>
                </a:r>
              </a:p>
            </p:txBody>
          </p:sp>
        </mc:Fallback>
      </mc:AlternateContent>
    </p:spTree>
    <p:extLst>
      <p:ext uri="{BB962C8B-B14F-4D97-AF65-F5344CB8AC3E}">
        <p14:creationId xmlns:p14="http://schemas.microsoft.com/office/powerpoint/2010/main" val="104101569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1567</TotalTime>
  <Words>2917</Words>
  <Application>Microsoft Office PowerPoint</Application>
  <PresentationFormat>Widescreen</PresentationFormat>
  <Paragraphs>253</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AdvTimes</vt:lpstr>
      <vt:lpstr>Arial</vt:lpstr>
      <vt:lpstr>Cambria Math</vt:lpstr>
      <vt:lpstr>Candara</vt:lpstr>
      <vt:lpstr>Consolas</vt:lpstr>
      <vt:lpstr>Symbol</vt:lpstr>
      <vt:lpstr>Times New Roman</vt:lpstr>
      <vt:lpstr>TimesNewRoman</vt:lpstr>
      <vt:lpstr>Tech Computer 16x9</vt:lpstr>
      <vt:lpstr>LOGISTIC REGRESSION, REGULARIZED LOGISTIC REGRESSION, SVM AND DECISION TREE ALGORITHMS FOR MICROCHIPS QUALITY PREDICTION.</vt:lpstr>
      <vt:lpstr>LOGISTIC REGRESSION</vt:lpstr>
      <vt:lpstr>Introduction</vt:lpstr>
      <vt:lpstr>Logistic regression</vt:lpstr>
      <vt:lpstr>Cost function for logistic regression</vt:lpstr>
      <vt:lpstr>Gradient descent for logistic regression</vt:lpstr>
      <vt:lpstr>Plotting the decision boundary and evaluating logistic regression</vt:lpstr>
      <vt:lpstr>Regularized Logistic Regression</vt:lpstr>
      <vt:lpstr>Cost function for regularized logistic regression</vt:lpstr>
      <vt:lpstr>Plotting the decision boundary and evaluating the regularized logistic regression</vt:lpstr>
      <vt:lpstr>SUPPORT VECTOR MACHINE (SVM)</vt:lpstr>
      <vt:lpstr>What is the Support Vector Machine?</vt:lpstr>
      <vt:lpstr>Support Vector Machine (SVM) in non-linear case</vt:lpstr>
      <vt:lpstr>Support Vector Machine (SVM)</vt:lpstr>
      <vt:lpstr>Support Vector Machine (SVM)</vt:lpstr>
      <vt:lpstr>Support Vector Machine (SVM)</vt:lpstr>
      <vt:lpstr>Support Vector Machine (SVM)</vt:lpstr>
      <vt:lpstr>Results of Support Vector Machine (SVM)</vt:lpstr>
      <vt:lpstr>Results of Support Vector Machine (SVM)</vt:lpstr>
      <vt:lpstr>DECISION TREE</vt:lpstr>
      <vt:lpstr>Decision Tree</vt:lpstr>
      <vt:lpstr>PowerPoint Presentation</vt:lpstr>
      <vt:lpstr>Information Gain and Entropy</vt:lpstr>
      <vt:lpstr>PowerPoint Presentation</vt:lpstr>
      <vt:lpstr>Splits in a Decision Tree</vt:lpstr>
      <vt:lpstr>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achievements in sensor localization algorithms</dc:title>
  <dc:creator>Mario Arellano</dc:creator>
  <cp:lastModifiedBy>STEVEN VINICIO GRANIZO VALLES</cp:lastModifiedBy>
  <cp:revision>32</cp:revision>
  <dcterms:created xsi:type="dcterms:W3CDTF">2023-05-29T14:43:50Z</dcterms:created>
  <dcterms:modified xsi:type="dcterms:W3CDTF">2023-06-19T12:07:45Z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