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5" r:id="rId6"/>
    <p:sldId id="264" r:id="rId7"/>
    <p:sldId id="267" r:id="rId8"/>
    <p:sldId id="260" r:id="rId9"/>
    <p:sldId id="276" r:id="rId10"/>
    <p:sldId id="277" r:id="rId11"/>
    <p:sldId id="278" r:id="rId12"/>
    <p:sldId id="261" r:id="rId13"/>
    <p:sldId id="262" r:id="rId14"/>
    <p:sldId id="263" r:id="rId15"/>
    <p:sldId id="266" r:id="rId16"/>
    <p:sldId id="268" r:id="rId17"/>
    <p:sldId id="269" r:id="rId18"/>
    <p:sldId id="270" r:id="rId19"/>
    <p:sldId id="271" r:id="rId20"/>
    <p:sldId id="273" r:id="rId21"/>
    <p:sldId id="272"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7FBFA3-B3B6-48C4-8935-8744982FC75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E3EF8483-E8D8-454E-8C2C-69774AE4E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82DF8D77-C9C8-41E8-BC4F-121BE5809122}"/>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5" name="Нижний колонтитул 4">
            <a:extLst>
              <a:ext uri="{FF2B5EF4-FFF2-40B4-BE49-F238E27FC236}">
                <a16:creationId xmlns:a16="http://schemas.microsoft.com/office/drawing/2014/main" id="{CF6A0D3D-943A-4FE4-8087-688299B91F09}"/>
              </a:ext>
            </a:extLst>
          </p:cNvPr>
          <p:cNvSpPr>
            <a:spLocks noGrp="1"/>
          </p:cNvSpPr>
          <p:nvPr>
            <p:ph type="ftr" sz="quarter" idx="11"/>
          </p:nvPr>
        </p:nvSpPr>
        <p:spPr/>
        <p:txBody>
          <a:bodyPr/>
          <a:lstStyle/>
          <a:p>
            <a:endParaRPr lang="en-US">
              <a:solidFill>
                <a:schemeClr val="tx1"/>
              </a:solidFill>
            </a:endParaRPr>
          </a:p>
        </p:txBody>
      </p:sp>
      <p:sp>
        <p:nvSpPr>
          <p:cNvPr id="6" name="Номер слайда 5">
            <a:extLst>
              <a:ext uri="{FF2B5EF4-FFF2-40B4-BE49-F238E27FC236}">
                <a16:creationId xmlns:a16="http://schemas.microsoft.com/office/drawing/2014/main" id="{32EA8548-2D42-40C2-993D-93EF4CA49D2B}"/>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95426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5E104-43DF-4F4D-AF4F-1497A8936575}"/>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68743CAB-2F75-4423-AFF5-2DAB19CDE55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EDA3EA72-7544-407A-9E7E-EA0EA27F6CDB}"/>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5" name="Нижний колонтитул 4">
            <a:extLst>
              <a:ext uri="{FF2B5EF4-FFF2-40B4-BE49-F238E27FC236}">
                <a16:creationId xmlns:a16="http://schemas.microsoft.com/office/drawing/2014/main" id="{C0303885-DC9F-43E7-938C-4EA1DA493413}"/>
              </a:ext>
            </a:extLst>
          </p:cNvPr>
          <p:cNvSpPr>
            <a:spLocks noGrp="1"/>
          </p:cNvSpPr>
          <p:nvPr>
            <p:ph type="ftr" sz="quarter" idx="11"/>
          </p:nvPr>
        </p:nvSpPr>
        <p:spPr/>
        <p:txBody>
          <a:bodyPr/>
          <a:lstStyle/>
          <a:p>
            <a:endParaRPr lang="en-US">
              <a:solidFill>
                <a:schemeClr val="tx1"/>
              </a:solidFill>
            </a:endParaRPr>
          </a:p>
        </p:txBody>
      </p:sp>
      <p:sp>
        <p:nvSpPr>
          <p:cNvPr id="6" name="Номер слайда 5">
            <a:extLst>
              <a:ext uri="{FF2B5EF4-FFF2-40B4-BE49-F238E27FC236}">
                <a16:creationId xmlns:a16="http://schemas.microsoft.com/office/drawing/2014/main" id="{E075A8C6-CB04-46E3-9B50-7371223422DD}"/>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83285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73BAD91-F57E-46F2-8B71-CE70D86DB05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25A40D4F-45ED-428F-927F-14FCBDE45AF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A897C685-6BDB-44E8-86F4-3ECEB6A9E93F}"/>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5" name="Нижний колонтитул 4">
            <a:extLst>
              <a:ext uri="{FF2B5EF4-FFF2-40B4-BE49-F238E27FC236}">
                <a16:creationId xmlns:a16="http://schemas.microsoft.com/office/drawing/2014/main" id="{FE25ACB1-55D1-4E17-9C8C-CE6A0B327C80}"/>
              </a:ext>
            </a:extLst>
          </p:cNvPr>
          <p:cNvSpPr>
            <a:spLocks noGrp="1"/>
          </p:cNvSpPr>
          <p:nvPr>
            <p:ph type="ftr" sz="quarter" idx="11"/>
          </p:nvPr>
        </p:nvSpPr>
        <p:spPr/>
        <p:txBody>
          <a:bodyPr/>
          <a:lstStyle/>
          <a:p>
            <a:endParaRPr lang="en-US">
              <a:solidFill>
                <a:schemeClr val="tx1"/>
              </a:solidFill>
            </a:endParaRPr>
          </a:p>
        </p:txBody>
      </p:sp>
      <p:sp>
        <p:nvSpPr>
          <p:cNvPr id="6" name="Номер слайда 5">
            <a:extLst>
              <a:ext uri="{FF2B5EF4-FFF2-40B4-BE49-F238E27FC236}">
                <a16:creationId xmlns:a16="http://schemas.microsoft.com/office/drawing/2014/main" id="{BFA6AB4C-DDE1-463D-811E-55315DAA1E0D}"/>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44125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FA7AD-49D2-444B-AF88-FD4C4BDC1BDF}"/>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1A3A47C8-7DF4-4BA7-AE7F-60AF0ED5FCC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07776C95-BA82-491F-84AF-0D8B1785F3F1}"/>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5" name="Нижний колонтитул 4">
            <a:extLst>
              <a:ext uri="{FF2B5EF4-FFF2-40B4-BE49-F238E27FC236}">
                <a16:creationId xmlns:a16="http://schemas.microsoft.com/office/drawing/2014/main" id="{EEC942D3-D45D-4089-AFE6-E22CF7C9B73B}"/>
              </a:ext>
            </a:extLst>
          </p:cNvPr>
          <p:cNvSpPr>
            <a:spLocks noGrp="1"/>
          </p:cNvSpPr>
          <p:nvPr>
            <p:ph type="ftr" sz="quarter" idx="11"/>
          </p:nvPr>
        </p:nvSpPr>
        <p:spPr/>
        <p:txBody>
          <a:bodyPr/>
          <a:lstStyle/>
          <a:p>
            <a:endParaRPr lang="en-US">
              <a:solidFill>
                <a:schemeClr val="tx1"/>
              </a:solidFill>
            </a:endParaRPr>
          </a:p>
        </p:txBody>
      </p:sp>
      <p:sp>
        <p:nvSpPr>
          <p:cNvPr id="6" name="Номер слайда 5">
            <a:extLst>
              <a:ext uri="{FF2B5EF4-FFF2-40B4-BE49-F238E27FC236}">
                <a16:creationId xmlns:a16="http://schemas.microsoft.com/office/drawing/2014/main" id="{59649E32-0EA7-4D36-9E1C-EF27D8062BBD}"/>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97968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B19FE5-5DCB-4438-B5E7-1AFC23D750F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933FCBE2-06F3-46E6-B46F-CAC0DDE10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D6E4250-41C2-4810-81A3-D651AED1290F}"/>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5" name="Нижний колонтитул 4">
            <a:extLst>
              <a:ext uri="{FF2B5EF4-FFF2-40B4-BE49-F238E27FC236}">
                <a16:creationId xmlns:a16="http://schemas.microsoft.com/office/drawing/2014/main" id="{828E4EA2-F68B-4F99-B925-6813FA5F9B5E}"/>
              </a:ext>
            </a:extLst>
          </p:cNvPr>
          <p:cNvSpPr>
            <a:spLocks noGrp="1"/>
          </p:cNvSpPr>
          <p:nvPr>
            <p:ph type="ftr" sz="quarter" idx="11"/>
          </p:nvPr>
        </p:nvSpPr>
        <p:spPr/>
        <p:txBody>
          <a:bodyPr/>
          <a:lstStyle/>
          <a:p>
            <a:endParaRPr lang="en-US">
              <a:solidFill>
                <a:schemeClr val="tx1"/>
              </a:solidFill>
            </a:endParaRPr>
          </a:p>
        </p:txBody>
      </p:sp>
      <p:sp>
        <p:nvSpPr>
          <p:cNvPr id="6" name="Номер слайда 5">
            <a:extLst>
              <a:ext uri="{FF2B5EF4-FFF2-40B4-BE49-F238E27FC236}">
                <a16:creationId xmlns:a16="http://schemas.microsoft.com/office/drawing/2014/main" id="{E0027B0E-00B3-43E5-8D2E-C0EB780F6874}"/>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15774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8C582C-885B-4660-A997-9EC240D0496D}"/>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DED5F154-D32B-4B45-A1D8-1FD09E40F77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62A56FC6-E935-4E43-A30E-4A5FFF44371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7C91C85B-45A3-430B-8DD5-A2CF118C06D2}"/>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6" name="Нижний колонтитул 5">
            <a:extLst>
              <a:ext uri="{FF2B5EF4-FFF2-40B4-BE49-F238E27FC236}">
                <a16:creationId xmlns:a16="http://schemas.microsoft.com/office/drawing/2014/main" id="{80259405-DCF8-4902-9659-621E3EB70BE3}"/>
              </a:ext>
            </a:extLst>
          </p:cNvPr>
          <p:cNvSpPr>
            <a:spLocks noGrp="1"/>
          </p:cNvSpPr>
          <p:nvPr>
            <p:ph type="ftr" sz="quarter" idx="11"/>
          </p:nvPr>
        </p:nvSpPr>
        <p:spPr/>
        <p:txBody>
          <a:bodyPr/>
          <a:lstStyle/>
          <a:p>
            <a:endParaRPr lang="en-US">
              <a:solidFill>
                <a:schemeClr val="tx1"/>
              </a:solidFill>
            </a:endParaRPr>
          </a:p>
        </p:txBody>
      </p:sp>
      <p:sp>
        <p:nvSpPr>
          <p:cNvPr id="7" name="Номер слайда 6">
            <a:extLst>
              <a:ext uri="{FF2B5EF4-FFF2-40B4-BE49-F238E27FC236}">
                <a16:creationId xmlns:a16="http://schemas.microsoft.com/office/drawing/2014/main" id="{6DB4D458-BCC7-4E24-8C7F-4EB7181935EE}"/>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91069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BAD945-40DB-4739-AE1C-2AEDB8EB8F59}"/>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2888822A-5689-476A-B4A8-016D0306D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1ADE232-05FF-414B-ADA5-7C68146A5C3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D445DADB-0F53-42D2-AA63-6468964AA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71D6418-FEE2-40DA-9313-1C4831727ED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DAC384AF-FFE8-4FD2-A653-CF7DB4A81150}"/>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8" name="Нижний колонтитул 7">
            <a:extLst>
              <a:ext uri="{FF2B5EF4-FFF2-40B4-BE49-F238E27FC236}">
                <a16:creationId xmlns:a16="http://schemas.microsoft.com/office/drawing/2014/main" id="{6DD8F932-0BB0-444D-9BE3-AF54EC0B38D2}"/>
              </a:ext>
            </a:extLst>
          </p:cNvPr>
          <p:cNvSpPr>
            <a:spLocks noGrp="1"/>
          </p:cNvSpPr>
          <p:nvPr>
            <p:ph type="ftr" sz="quarter" idx="11"/>
          </p:nvPr>
        </p:nvSpPr>
        <p:spPr/>
        <p:txBody>
          <a:bodyPr/>
          <a:lstStyle/>
          <a:p>
            <a:endParaRPr lang="en-US">
              <a:solidFill>
                <a:schemeClr val="tx1"/>
              </a:solidFill>
            </a:endParaRPr>
          </a:p>
        </p:txBody>
      </p:sp>
      <p:sp>
        <p:nvSpPr>
          <p:cNvPr id="9" name="Номер слайда 8">
            <a:extLst>
              <a:ext uri="{FF2B5EF4-FFF2-40B4-BE49-F238E27FC236}">
                <a16:creationId xmlns:a16="http://schemas.microsoft.com/office/drawing/2014/main" id="{BD40DC4A-20C0-4CBC-B322-62FC463703A7}"/>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81149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FF05A0-3736-444D-9490-C5240694CDB8}"/>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0B1F0C1F-B226-4DAD-9607-2D922F9EA935}"/>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4" name="Нижний колонтитул 3">
            <a:extLst>
              <a:ext uri="{FF2B5EF4-FFF2-40B4-BE49-F238E27FC236}">
                <a16:creationId xmlns:a16="http://schemas.microsoft.com/office/drawing/2014/main" id="{CF1C4DD1-990A-4DCD-9874-5E10D37AC9FD}"/>
              </a:ext>
            </a:extLst>
          </p:cNvPr>
          <p:cNvSpPr>
            <a:spLocks noGrp="1"/>
          </p:cNvSpPr>
          <p:nvPr>
            <p:ph type="ftr" sz="quarter" idx="11"/>
          </p:nvPr>
        </p:nvSpPr>
        <p:spPr/>
        <p:txBody>
          <a:bodyPr/>
          <a:lstStyle/>
          <a:p>
            <a:endParaRPr lang="en-US">
              <a:solidFill>
                <a:schemeClr val="tx1"/>
              </a:solidFill>
            </a:endParaRPr>
          </a:p>
        </p:txBody>
      </p:sp>
      <p:sp>
        <p:nvSpPr>
          <p:cNvPr id="5" name="Номер слайда 4">
            <a:extLst>
              <a:ext uri="{FF2B5EF4-FFF2-40B4-BE49-F238E27FC236}">
                <a16:creationId xmlns:a16="http://schemas.microsoft.com/office/drawing/2014/main" id="{710F4893-DC7B-4448-BBDE-E4600F3A823F}"/>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61265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F94043F-9888-4607-91D7-CA452BA1BFBB}"/>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3" name="Нижний колонтитул 2">
            <a:extLst>
              <a:ext uri="{FF2B5EF4-FFF2-40B4-BE49-F238E27FC236}">
                <a16:creationId xmlns:a16="http://schemas.microsoft.com/office/drawing/2014/main" id="{8676CCFC-3760-4C7B-809E-B719151FEB9F}"/>
              </a:ext>
            </a:extLst>
          </p:cNvPr>
          <p:cNvSpPr>
            <a:spLocks noGrp="1"/>
          </p:cNvSpPr>
          <p:nvPr>
            <p:ph type="ftr" sz="quarter" idx="11"/>
          </p:nvPr>
        </p:nvSpPr>
        <p:spPr/>
        <p:txBody>
          <a:bodyPr/>
          <a:lstStyle/>
          <a:p>
            <a:endParaRPr lang="en-US">
              <a:solidFill>
                <a:schemeClr val="tx1"/>
              </a:solidFill>
            </a:endParaRPr>
          </a:p>
        </p:txBody>
      </p:sp>
      <p:sp>
        <p:nvSpPr>
          <p:cNvPr id="4" name="Номер слайда 3">
            <a:extLst>
              <a:ext uri="{FF2B5EF4-FFF2-40B4-BE49-F238E27FC236}">
                <a16:creationId xmlns:a16="http://schemas.microsoft.com/office/drawing/2014/main" id="{C1437CF0-F4F2-4295-865B-54CF204C59E7}"/>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49107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414A48-4C9F-4CCF-97D8-EAB54CD575C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08E6EE2E-B5B8-47DB-972E-2C2B272CD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B5FD6357-0339-4014-A4D7-62C8302FD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BEF539E-299B-4DAD-BF61-EC860076BE71}"/>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6" name="Нижний колонтитул 5">
            <a:extLst>
              <a:ext uri="{FF2B5EF4-FFF2-40B4-BE49-F238E27FC236}">
                <a16:creationId xmlns:a16="http://schemas.microsoft.com/office/drawing/2014/main" id="{CCD07A61-6679-48C4-9D3E-B8C9FAC75A75}"/>
              </a:ext>
            </a:extLst>
          </p:cNvPr>
          <p:cNvSpPr>
            <a:spLocks noGrp="1"/>
          </p:cNvSpPr>
          <p:nvPr>
            <p:ph type="ftr" sz="quarter" idx="11"/>
          </p:nvPr>
        </p:nvSpPr>
        <p:spPr/>
        <p:txBody>
          <a:bodyPr/>
          <a:lstStyle/>
          <a:p>
            <a:endParaRPr lang="en-US">
              <a:solidFill>
                <a:schemeClr val="tx1"/>
              </a:solidFill>
            </a:endParaRPr>
          </a:p>
        </p:txBody>
      </p:sp>
      <p:sp>
        <p:nvSpPr>
          <p:cNvPr id="7" name="Номер слайда 6">
            <a:extLst>
              <a:ext uri="{FF2B5EF4-FFF2-40B4-BE49-F238E27FC236}">
                <a16:creationId xmlns:a16="http://schemas.microsoft.com/office/drawing/2014/main" id="{AC3E9F71-F5B0-48AC-B3D4-99C27F6A818E}"/>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0981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59C40D-EBA4-4CED-8F4E-304B15E8C3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DED61DE5-18A4-45AE-ABB1-C5F4B601B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6A1CD59B-6961-478D-AADE-4A64D9948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ACDE58D-5040-4233-9B24-0E6B21763BB6}"/>
              </a:ext>
            </a:extLst>
          </p:cNvPr>
          <p:cNvSpPr>
            <a:spLocks noGrp="1"/>
          </p:cNvSpPr>
          <p:nvPr>
            <p:ph type="dt" sz="half" idx="10"/>
          </p:nvPr>
        </p:nvSpPr>
        <p:spPr/>
        <p:txBody>
          <a:bodyPr/>
          <a:lstStyle/>
          <a:p>
            <a:fld id="{3657AA7F-BE72-4467-897E-7A302F46504F}" type="datetimeFigureOut">
              <a:rPr lang="en-US" smtClean="0"/>
              <a:pPr/>
              <a:t>6/6/2022</a:t>
            </a:fld>
            <a:endParaRPr lang="en-US" dirty="0"/>
          </a:p>
        </p:txBody>
      </p:sp>
      <p:sp>
        <p:nvSpPr>
          <p:cNvPr id="6" name="Нижний колонтитул 5">
            <a:extLst>
              <a:ext uri="{FF2B5EF4-FFF2-40B4-BE49-F238E27FC236}">
                <a16:creationId xmlns:a16="http://schemas.microsoft.com/office/drawing/2014/main" id="{ECEF036D-E48C-4378-A3C8-2AB3EC8F4E7F}"/>
              </a:ext>
            </a:extLst>
          </p:cNvPr>
          <p:cNvSpPr>
            <a:spLocks noGrp="1"/>
          </p:cNvSpPr>
          <p:nvPr>
            <p:ph type="ftr" sz="quarter" idx="11"/>
          </p:nvPr>
        </p:nvSpPr>
        <p:spPr/>
        <p:txBody>
          <a:bodyPr/>
          <a:lstStyle/>
          <a:p>
            <a:endParaRPr lang="en-US">
              <a:solidFill>
                <a:schemeClr val="tx1"/>
              </a:solidFill>
            </a:endParaRPr>
          </a:p>
        </p:txBody>
      </p:sp>
      <p:sp>
        <p:nvSpPr>
          <p:cNvPr id="7" name="Номер слайда 6">
            <a:extLst>
              <a:ext uri="{FF2B5EF4-FFF2-40B4-BE49-F238E27FC236}">
                <a16:creationId xmlns:a16="http://schemas.microsoft.com/office/drawing/2014/main" id="{CC44BC57-58DA-48EC-A7D7-F4C06B3DEDBE}"/>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98969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FD5C3C-4F28-4ACA-9F5C-7F9EFC346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38E773B0-75F1-4660-89F4-87A375339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4A36E286-6817-467C-A4C0-9DCA3F309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7AA7F-BE72-4467-897E-7A302F46504F}" type="datetimeFigureOut">
              <a:rPr lang="en-US" smtClean="0"/>
              <a:pPr/>
              <a:t>6/6/2022</a:t>
            </a:fld>
            <a:endParaRPr lang="en-US" dirty="0"/>
          </a:p>
        </p:txBody>
      </p:sp>
      <p:sp>
        <p:nvSpPr>
          <p:cNvPr id="5" name="Нижний колонтитул 4">
            <a:extLst>
              <a:ext uri="{FF2B5EF4-FFF2-40B4-BE49-F238E27FC236}">
                <a16:creationId xmlns:a16="http://schemas.microsoft.com/office/drawing/2014/main" id="{9CCFD719-B84F-4256-A22F-5609E88114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chemeClr val="tx1"/>
              </a:solidFill>
            </a:endParaRPr>
          </a:p>
        </p:txBody>
      </p:sp>
      <p:sp>
        <p:nvSpPr>
          <p:cNvPr id="6" name="Номер слайда 5">
            <a:extLst>
              <a:ext uri="{FF2B5EF4-FFF2-40B4-BE49-F238E27FC236}">
                <a16:creationId xmlns:a16="http://schemas.microsoft.com/office/drawing/2014/main" id="{89C2102B-3D1A-4F4B-8FE7-3C2F61269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414251687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lmanfilter.net/default.aspx" TargetMode="External"/><Relationship Id="rId2" Type="http://schemas.openxmlformats.org/officeDocument/2006/relationships/hyperlink" Target="https://www.intechopen.com/chapters/6316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92F389-D09A-431A-8C6B-60D4BA2F5947}"/>
              </a:ext>
            </a:extLst>
          </p:cNvPr>
          <p:cNvSpPr>
            <a:spLocks noGrp="1"/>
          </p:cNvSpPr>
          <p:nvPr>
            <p:ph type="ctrTitle"/>
          </p:nvPr>
        </p:nvSpPr>
        <p:spPr>
          <a:xfrm>
            <a:off x="777240" y="1122363"/>
            <a:ext cx="4347082" cy="2387600"/>
          </a:xfrm>
        </p:spPr>
        <p:txBody>
          <a:bodyPr>
            <a:normAutofit/>
          </a:bodyPr>
          <a:lstStyle/>
          <a:p>
            <a:pPr algn="l"/>
            <a:r>
              <a:rPr lang="en-US" sz="3800"/>
              <a:t>Parameter estimation of damped harmonic oscillator </a:t>
            </a:r>
          </a:p>
        </p:txBody>
      </p:sp>
      <p:sp>
        <p:nvSpPr>
          <p:cNvPr id="3" name="Подзаголовок 2">
            <a:extLst>
              <a:ext uri="{FF2B5EF4-FFF2-40B4-BE49-F238E27FC236}">
                <a16:creationId xmlns:a16="http://schemas.microsoft.com/office/drawing/2014/main" id="{BC066C3B-9061-4BFB-BF5C-F2C7F8029D3B}"/>
              </a:ext>
            </a:extLst>
          </p:cNvPr>
          <p:cNvSpPr>
            <a:spLocks noGrp="1"/>
          </p:cNvSpPr>
          <p:nvPr>
            <p:ph type="subTitle" idx="1"/>
          </p:nvPr>
        </p:nvSpPr>
        <p:spPr>
          <a:xfrm>
            <a:off x="777240" y="3619794"/>
            <a:ext cx="4347082" cy="1655762"/>
          </a:xfrm>
        </p:spPr>
        <p:txBody>
          <a:bodyPr>
            <a:normAutofit/>
          </a:bodyPr>
          <a:lstStyle/>
          <a:p>
            <a:pPr algn="l"/>
            <a:r>
              <a:rPr lang="en-US" dirty="0"/>
              <a:t>Prof. Fedele Giuseppe</a:t>
            </a:r>
          </a:p>
          <a:p>
            <a:pPr algn="l"/>
            <a:r>
              <a:rPr lang="en-US" dirty="0"/>
              <a:t>Student: Rustemova Aynura</a:t>
            </a:r>
          </a:p>
          <a:p>
            <a:pPr algn="l"/>
            <a:r>
              <a:rPr lang="en-US" dirty="0" err="1"/>
              <a:t>Matricola</a:t>
            </a:r>
            <a:r>
              <a:rPr lang="en-US" dirty="0"/>
              <a:t>: 234277</a:t>
            </a:r>
          </a:p>
        </p:txBody>
      </p:sp>
      <p:pic>
        <p:nvPicPr>
          <p:cNvPr id="15" name="Picture 3" descr="Сеть для фона линий и точек">
            <a:extLst>
              <a:ext uri="{FF2B5EF4-FFF2-40B4-BE49-F238E27FC236}">
                <a16:creationId xmlns:a16="http://schemas.microsoft.com/office/drawing/2014/main" id="{DC90D801-E173-A4C1-CF1A-30ECE6B1FE61}"/>
              </a:ext>
            </a:extLst>
          </p:cNvPr>
          <p:cNvPicPr>
            <a:picLocks noChangeAspect="1"/>
          </p:cNvPicPr>
          <p:nvPr/>
        </p:nvPicPr>
        <p:blipFill rotWithShape="1">
          <a:blip r:embed="rId2"/>
          <a:srcRect l="12593" r="12628" b="1"/>
          <a:stretch/>
        </p:blipFill>
        <p:spPr>
          <a:xfrm>
            <a:off x="5821119" y="476601"/>
            <a:ext cx="5888959" cy="5906346"/>
          </a:xfrm>
          <a:prstGeom prst="rect">
            <a:avLst/>
          </a:prstGeom>
        </p:spPr>
      </p:pic>
    </p:spTree>
    <p:extLst>
      <p:ext uri="{BB962C8B-B14F-4D97-AF65-F5344CB8AC3E}">
        <p14:creationId xmlns:p14="http://schemas.microsoft.com/office/powerpoint/2010/main" val="4007328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BC2E1EC4-C1F4-4AD6-A31B-3E97595D047F}"/>
                  </a:ext>
                </a:extLst>
              </p:cNvPr>
              <p:cNvSpPr>
                <a:spLocks noGrp="1"/>
              </p:cNvSpPr>
              <p:nvPr>
                <p:ph idx="1"/>
              </p:nvPr>
            </p:nvSpPr>
            <p:spPr>
              <a:xfrm>
                <a:off x="798990" y="452761"/>
                <a:ext cx="10554810" cy="572420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i="1">
                              <a:latin typeface="Cambria Math" panose="02040503050406030204" pitchFamily="18" charset="0"/>
                            </a:rPr>
                            <m:t>ℒ</m:t>
                          </m:r>
                        </m:e>
                        <m:sub>
                          <m:r>
                            <a:rPr lang="en-US" sz="1400" i="1">
                              <a:latin typeface="Cambria Math" panose="02040503050406030204" pitchFamily="18" charset="0"/>
                            </a:rPr>
                            <m:t>𝑓</m:t>
                          </m:r>
                        </m:sub>
                        <m:sup>
                          <m:r>
                            <a:rPr lang="en-US" sz="1400" i="1">
                              <a:latin typeface="Cambria Math" panose="02040503050406030204" pitchFamily="18" charset="0"/>
                            </a:rPr>
                            <m:t>3</m:t>
                          </m:r>
                        </m:sup>
                      </m:sSubSup>
                      <m:d>
                        <m:dPr>
                          <m:ctrlPr>
                            <a:rPr lang="en-US" sz="1400" i="1">
                              <a:latin typeface="Cambria Math" panose="02040503050406030204" pitchFamily="18" charset="0"/>
                            </a:rPr>
                          </m:ctrlPr>
                        </m:dPr>
                        <m:e>
                          <m:r>
                            <a:rPr lang="en-US" sz="1400" i="1">
                              <a:latin typeface="Cambria Math" panose="02040503050406030204" pitchFamily="18" charset="0"/>
                            </a:rPr>
                            <m:t>𝑦</m:t>
                          </m:r>
                          <m:d>
                            <m:dPr>
                              <m:ctrlPr>
                                <a:rPr lang="en-US" sz="1400" i="1">
                                  <a:latin typeface="Cambria Math" panose="02040503050406030204" pitchFamily="18" charset="0"/>
                                </a:rPr>
                              </m:ctrlPr>
                            </m:dPr>
                            <m:e>
                              <m:r>
                                <a:rPr lang="en-US" sz="1400" i="1">
                                  <a:latin typeface="Cambria Math" panose="02040503050406030204" pitchFamily="18" charset="0"/>
                                </a:rPr>
                                <m:t>𝑥</m:t>
                              </m:r>
                            </m:e>
                          </m:d>
                        </m:e>
                      </m:d>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ℒ</m:t>
                              </m:r>
                            </m:e>
                            <m:sub>
                              <m:r>
                                <a:rPr lang="en-US" sz="1400" i="1">
                                  <a:latin typeface="Cambria Math" panose="02040503050406030204" pitchFamily="18" charset="0"/>
                                </a:rPr>
                                <m:t>𝑓</m:t>
                              </m:r>
                            </m:sub>
                            <m:sup>
                              <m:r>
                                <a:rPr lang="en-US" sz="1400" i="1">
                                  <a:latin typeface="Cambria Math" panose="02040503050406030204" pitchFamily="18" charset="0"/>
                                </a:rPr>
                                <m:t>2</m:t>
                              </m:r>
                            </m:sup>
                          </m:sSubSup>
                        </m:num>
                        <m:den>
                          <m:r>
                            <a:rPr lang="en-US" sz="1400" i="1">
                              <a:latin typeface="Cambria Math" panose="02040503050406030204" pitchFamily="18" charset="0"/>
                            </a:rPr>
                            <m:t>𝜕</m:t>
                          </m:r>
                          <m:r>
                            <a:rPr lang="en-US" sz="1400" i="1">
                              <a:latin typeface="Cambria Math" panose="02040503050406030204" pitchFamily="18" charset="0"/>
                            </a:rPr>
                            <m:t>𝑥</m:t>
                          </m:r>
                        </m:den>
                      </m:f>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rPr>
                            <m:t>𝑥</m:t>
                          </m:r>
                        </m:e>
                      </m:d>
                      <m:r>
                        <a:rPr lang="en-US" sz="1400" i="1">
                          <a:latin typeface="Cambria Math" panose="02040503050406030204" pitchFamily="18" charset="0"/>
                        </a:rPr>
                        <m:t>=</m:t>
                      </m:r>
                      <m:d>
                        <m:dPr>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box>
                                  <m:boxPr>
                                    <m:ctrlPr>
                                      <a:rPr lang="en-US" sz="1400" i="1">
                                        <a:latin typeface="Cambria Math" panose="02040503050406030204" pitchFamily="18" charset="0"/>
                                      </a:rPr>
                                    </m:ctrlPr>
                                  </m:boxPr>
                                  <m:e>
                                    <m:argPr>
                                      <m:argSz m:val="-1"/>
                                    </m:argPr>
                                    <m:f>
                                      <m:fPr>
                                        <m:ctrlPr>
                                          <a:rPr lang="en-US" sz="1400" i="1">
                                            <a:latin typeface="Cambria Math" panose="02040503050406030204" pitchFamily="18" charset="0"/>
                                          </a:rPr>
                                        </m:ctrlPr>
                                      </m:fPr>
                                      <m:num>
                                        <m:r>
                                          <a:rPr lang="en-US"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sSub>
                                                      <m:sSubPr>
                                                        <m:ctrlPr>
                                                          <a:rPr lang="en-US" sz="1400" i="1">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r>
                                                      <a:rPr lang="en-US" sz="1400" i="1">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4</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num>
                                              <m:den>
                                                <m:r>
                                                  <a:rPr lang="ru-RU" sz="1400" i="1">
                                                    <a:latin typeface="Cambria Math" panose="02040503050406030204" pitchFamily="18" charset="0"/>
                                                  </a:rPr>
                                                  <m:t>𝑚</m:t>
                                                </m:r>
                                              </m:den>
                                            </m:f>
                                          </m:e>
                                        </m:d>
                                      </m:num>
                                      <m:den>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den>
                                    </m:f>
                                  </m:e>
                                </m:box>
                              </m:e>
                              <m:e>
                                <m:box>
                                  <m:boxPr>
                                    <m:ctrlPr>
                                      <a:rPr lang="en-US" sz="1400" i="1">
                                        <a:latin typeface="Cambria Math" panose="02040503050406030204" pitchFamily="18" charset="0"/>
                                      </a:rPr>
                                    </m:ctrlPr>
                                  </m:boxPr>
                                  <m:e>
                                    <m:argPr>
                                      <m:argSz m:val="-1"/>
                                    </m:argPr>
                                    <m:f>
                                      <m:fPr>
                                        <m:ctrlPr>
                                          <a:rPr lang="en-US" sz="1400" i="1">
                                            <a:latin typeface="Cambria Math" panose="02040503050406030204" pitchFamily="18" charset="0"/>
                                          </a:rPr>
                                        </m:ctrlPr>
                                      </m:fPr>
                                      <m:num>
                                        <m:r>
                                          <a:rPr lang="en-US"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sSub>
                                                      <m:sSubPr>
                                                        <m:ctrlPr>
                                                          <a:rPr lang="en-US" sz="1400" i="1">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r>
                                                      <a:rPr lang="en-US" sz="1400" i="1">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4</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num>
                                              <m:den>
                                                <m:r>
                                                  <a:rPr lang="ru-RU" sz="1400" i="1">
                                                    <a:latin typeface="Cambria Math" panose="02040503050406030204" pitchFamily="18" charset="0"/>
                                                  </a:rPr>
                                                  <m:t>𝑚</m:t>
                                                </m:r>
                                              </m:den>
                                            </m:f>
                                          </m:e>
                                        </m:d>
                                      </m:num>
                                      <m:den>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den>
                                    </m:f>
                                  </m:e>
                                </m:box>
                              </m:e>
                              <m:e>
                                <m:m>
                                  <m:mPr>
                                    <m:mcs>
                                      <m:mc>
                                        <m:mcPr>
                                          <m:count m:val="2"/>
                                          <m:mcJc m:val="center"/>
                                        </m:mcPr>
                                      </m:mc>
                                    </m:mcs>
                                    <m:ctrlPr>
                                      <a:rPr lang="en-US" sz="1400" i="1">
                                        <a:latin typeface="Cambria Math" panose="02040503050406030204" pitchFamily="18" charset="0"/>
                                      </a:rPr>
                                    </m:ctrlPr>
                                  </m:mPr>
                                  <m:mr>
                                    <m:e>
                                      <m:box>
                                        <m:boxPr>
                                          <m:ctrlPr>
                                            <a:rPr lang="en-US" sz="1400" i="1">
                                              <a:latin typeface="Cambria Math" panose="02040503050406030204" pitchFamily="18" charset="0"/>
                                            </a:rPr>
                                          </m:ctrlPr>
                                        </m:boxPr>
                                        <m:e>
                                          <m:argPr>
                                            <m:argSz m:val="-1"/>
                                          </m:argPr>
                                          <m:f>
                                            <m:fPr>
                                              <m:ctrlPr>
                                                <a:rPr lang="en-US" sz="1400" i="1">
                                                  <a:latin typeface="Cambria Math" panose="02040503050406030204" pitchFamily="18" charset="0"/>
                                                </a:rPr>
                                              </m:ctrlPr>
                                            </m:fPr>
                                            <m:num>
                                              <m:r>
                                                <a:rPr lang="en-US"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r>
                                                            <a:rPr lang="en-US" sz="1400" i="1">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4</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num>
                                                    <m:den>
                                                      <m:r>
                                                        <a:rPr lang="ru-RU" sz="1400" i="1">
                                                          <a:latin typeface="Cambria Math" panose="02040503050406030204" pitchFamily="18" charset="0"/>
                                                        </a:rPr>
                                                        <m:t>𝑚</m:t>
                                                      </m:r>
                                                    </m:den>
                                                  </m:f>
                                                </m:e>
                                              </m:d>
                                            </m:num>
                                            <m:den>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den>
                                          </m:f>
                                        </m:e>
                                      </m:box>
                                    </m:e>
                                    <m:e>
                                      <m:box>
                                        <m:boxPr>
                                          <m:ctrlPr>
                                            <a:rPr lang="en-US" sz="1400" i="1">
                                              <a:latin typeface="Cambria Math" panose="02040503050406030204" pitchFamily="18" charset="0"/>
                                            </a:rPr>
                                          </m:ctrlPr>
                                        </m:boxPr>
                                        <m:e>
                                          <m:argPr>
                                            <m:argSz m:val="-1"/>
                                          </m:argPr>
                                          <m:f>
                                            <m:fPr>
                                              <m:ctrlPr>
                                                <a:rPr lang="en-US" sz="1400" i="1">
                                                  <a:latin typeface="Cambria Math" panose="02040503050406030204" pitchFamily="18" charset="0"/>
                                                </a:rPr>
                                              </m:ctrlPr>
                                            </m:fPr>
                                            <m:num>
                                              <m:r>
                                                <a:rPr lang="en-US"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r>
                                                            <a:rPr lang="en-US" sz="1400" i="1">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4</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num>
                                                    <m:den>
                                                      <m:r>
                                                        <a:rPr lang="ru-RU" sz="1400" i="1">
                                                          <a:latin typeface="Cambria Math" panose="02040503050406030204" pitchFamily="18" charset="0"/>
                                                        </a:rPr>
                                                        <m:t>𝑚</m:t>
                                                      </m:r>
                                                    </m:den>
                                                  </m:f>
                                                </m:e>
                                              </m:d>
                                            </m:num>
                                            <m:den>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4</m:t>
                                                  </m:r>
                                                </m:sub>
                                              </m:sSub>
                                            </m:den>
                                          </m:f>
                                        </m:e>
                                      </m:box>
                                    </m:e>
                                  </m:mr>
                                </m:m>
                              </m:e>
                            </m:mr>
                          </m:m>
                        </m:e>
                      </m:d>
                      <m:d>
                        <m:dPr>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e>
                            </m:mr>
                            <m:mr>
                              <m:e>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4</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num>
                                  <m:den>
                                    <m:r>
                                      <a:rPr lang="ru-RU" sz="1400" i="1">
                                        <a:latin typeface="Cambria Math" panose="02040503050406030204" pitchFamily="18" charset="0"/>
                                      </a:rPr>
                                      <m:t>𝑚</m:t>
                                    </m:r>
                                  </m:den>
                                </m:f>
                              </m:e>
                            </m:mr>
                            <m:mr>
                              <m:e>
                                <m:m>
                                  <m:mPr>
                                    <m:mcs>
                                      <m:mc>
                                        <m:mcPr>
                                          <m:count m:val="1"/>
                                          <m:mcJc m:val="center"/>
                                        </m:mcPr>
                                      </m:mc>
                                    </m:mcs>
                                    <m:ctrlPr>
                                      <a:rPr lang="en-US" sz="1400" i="1">
                                        <a:latin typeface="Cambria Math" panose="02040503050406030204" pitchFamily="18" charset="0"/>
                                      </a:rPr>
                                    </m:ctrlPr>
                                  </m:mPr>
                                  <m:mr>
                                    <m:e>
                                      <m:r>
                                        <a:rPr lang="ru-RU" sz="1400" i="1">
                                          <a:latin typeface="Cambria Math" panose="02040503050406030204" pitchFamily="18" charset="0"/>
                                        </a:rPr>
                                        <m:t>0</m:t>
                                      </m:r>
                                    </m:e>
                                  </m:mr>
                                  <m:mr>
                                    <m:e>
                                      <m:r>
                                        <a:rPr lang="ru-RU" sz="1400" i="1">
                                          <a:latin typeface="Cambria Math" panose="02040503050406030204" pitchFamily="18" charset="0"/>
                                        </a:rPr>
                                        <m:t>0</m:t>
                                      </m:r>
                                    </m:e>
                                  </m:mr>
                                </m:m>
                              </m:e>
                            </m:mr>
                          </m:m>
                        </m:e>
                      </m:d>
                      <m:r>
                        <a:rPr lang="en-US" sz="1400" i="1">
                          <a:latin typeface="Cambria Math" panose="02040503050406030204" pitchFamily="18"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num>
                        <m:den>
                          <m:r>
                            <a:rPr lang="en-US" sz="1400" i="1">
                              <a:latin typeface="Cambria Math" panose="02040503050406030204" pitchFamily="18" charset="0"/>
                            </a:rPr>
                            <m:t>𝑚</m:t>
                          </m:r>
                        </m:den>
                      </m:f>
                      <m:r>
                        <a:rPr lang="en-US" sz="1400" i="1">
                          <a:latin typeface="Cambria Math" panose="02040503050406030204" pitchFamily="18"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4</m:t>
                              </m:r>
                            </m:sub>
                          </m:sSub>
                        </m:num>
                        <m:den>
                          <m:sSup>
                            <m:sSupPr>
                              <m:ctrlPr>
                                <a:rPr lang="en-US" sz="1400" i="1">
                                  <a:latin typeface="Cambria Math" panose="02040503050406030204" pitchFamily="18" charset="0"/>
                                </a:rPr>
                              </m:ctrlPr>
                            </m:sSupPr>
                            <m:e>
                              <m:r>
                                <a:rPr lang="en-US" sz="1400" i="1">
                                  <a:latin typeface="Cambria Math" panose="02040503050406030204" pitchFamily="18" charset="0"/>
                                </a:rPr>
                                <m:t>𝑚</m:t>
                              </m:r>
                            </m:e>
                            <m:sup>
                              <m:r>
                                <a:rPr lang="en-US" sz="1400" i="1">
                                  <a:latin typeface="Cambria Math" panose="02040503050406030204" pitchFamily="18" charset="0"/>
                                </a:rPr>
                                <m:t>2</m:t>
                              </m:r>
                            </m:sup>
                          </m:sSup>
                        </m:den>
                      </m:f>
                      <m:r>
                        <a:rPr lang="en-US" sz="1400" i="1">
                          <a:latin typeface="Cambria Math" panose="02040503050406030204" pitchFamily="18" charset="0"/>
                        </a:rPr>
                        <m:t>+</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i="1">
                                  <a:latin typeface="Cambria Math" panose="02040503050406030204" pitchFamily="18" charset="0"/>
                                </a:rPr>
                                <m:t>𝑥</m:t>
                              </m:r>
                            </m:e>
                            <m:sub>
                              <m:r>
                                <a:rPr lang="en-US" sz="1400" i="1">
                                  <a:latin typeface="Cambria Math" panose="02040503050406030204" pitchFamily="18" charset="0"/>
                                </a:rPr>
                                <m:t>4</m:t>
                              </m:r>
                            </m:sub>
                            <m:sup>
                              <m:r>
                                <a:rPr lang="en-US" sz="1400" i="1">
                                  <a:latin typeface="Cambria Math" panose="02040503050406030204" pitchFamily="18" charset="0"/>
                                </a:rPr>
                                <m:t>2</m:t>
                              </m:r>
                            </m:sup>
                          </m:sSubSup>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num>
                        <m:den>
                          <m:sSup>
                            <m:sSupPr>
                              <m:ctrlPr>
                                <a:rPr lang="en-US" sz="1400" i="1">
                                  <a:latin typeface="Cambria Math" panose="02040503050406030204" pitchFamily="18" charset="0"/>
                                </a:rPr>
                              </m:ctrlPr>
                            </m:sSupPr>
                            <m:e>
                              <m:r>
                                <a:rPr lang="en-US" sz="1400" i="1">
                                  <a:latin typeface="Cambria Math" panose="02040503050406030204" pitchFamily="18" charset="0"/>
                                </a:rPr>
                                <m:t>𝑚</m:t>
                              </m:r>
                            </m:e>
                            <m:sup>
                              <m:r>
                                <a:rPr lang="en-US" sz="1400" i="1">
                                  <a:latin typeface="Cambria Math" panose="02040503050406030204" pitchFamily="18" charset="0"/>
                                </a:rPr>
                                <m:t>2</m:t>
                              </m:r>
                            </m:sup>
                          </m:sSup>
                        </m:den>
                      </m:f>
                    </m:oMath>
                  </m:oMathPara>
                </a14:m>
                <a:endParaRPr lang="en-US" sz="1400" dirty="0"/>
              </a:p>
              <a:p>
                <a:pPr marL="0" indent="0">
                  <a:buNone/>
                </a:pPr>
                <a:r>
                  <a:rPr lang="en-US" sz="1400" dirty="0"/>
                  <a:t>Therefore, the resulting mapping matrix φ is:</a:t>
                </a:r>
              </a:p>
              <a:p>
                <a:pPr marL="0" indent="0">
                  <a:buNone/>
                </a:pP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𝜙</m:t>
                      </m:r>
                      <m:r>
                        <a:rPr lang="en-US" sz="1400" b="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 </m:t>
                                    </m:r>
                                    <m:r>
                                      <a:rPr lang="en-US" sz="1400" b="0" i="1">
                                        <a:latin typeface="Cambria Math" panose="02040503050406030204" pitchFamily="18" charset="0"/>
                                      </a:rPr>
                                      <m:t>𝑓</m:t>
                                    </m:r>
                                  </m:sub>
                                  <m:sup>
                                    <m:r>
                                      <a:rPr lang="en-US" sz="1400" b="0" i="1">
                                        <a:latin typeface="Cambria Math" panose="02040503050406030204" pitchFamily="18" charset="0"/>
                                      </a:rPr>
                                      <m:t>0</m:t>
                                    </m:r>
                                  </m:sup>
                                </m:sSubSup>
                                <m:d>
                                  <m:dPr>
                                    <m:ctrlPr>
                                      <a:rPr lang="en-US" sz="1400" i="1">
                                        <a:latin typeface="Cambria Math" panose="02040503050406030204" pitchFamily="18" charset="0"/>
                                      </a:rPr>
                                    </m:ctrlPr>
                                  </m:dPr>
                                  <m:e>
                                    <m:r>
                                      <a:rPr lang="en-US" sz="1400" b="0" i="1">
                                        <a:latin typeface="Cambria Math" panose="02040503050406030204" pitchFamily="18" charset="0"/>
                                      </a:rPr>
                                      <m:t>𝑦</m:t>
                                    </m:r>
                                    <m:d>
                                      <m:dPr>
                                        <m:ctrlPr>
                                          <a:rPr lang="en-US" sz="1400" i="1">
                                            <a:latin typeface="Cambria Math" panose="02040503050406030204" pitchFamily="18" charset="0"/>
                                          </a:rPr>
                                        </m:ctrlPr>
                                      </m:dPr>
                                      <m:e>
                                        <m:r>
                                          <a:rPr lang="en-US" sz="1400" b="0" i="1">
                                            <a:latin typeface="Cambria Math" panose="02040503050406030204" pitchFamily="18" charset="0"/>
                                          </a:rPr>
                                          <m:t>𝑥</m:t>
                                        </m:r>
                                      </m:e>
                                    </m:d>
                                  </m:e>
                                </m:d>
                              </m:e>
                            </m:mr>
                            <m:mr>
                              <m:e>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1</m:t>
                                    </m:r>
                                  </m:sup>
                                </m:sSubSup>
                                <m:d>
                                  <m:dPr>
                                    <m:ctrlPr>
                                      <a:rPr lang="en-US" sz="1400" i="1">
                                        <a:latin typeface="Cambria Math" panose="02040503050406030204" pitchFamily="18" charset="0"/>
                                      </a:rPr>
                                    </m:ctrlPr>
                                  </m:dPr>
                                  <m:e>
                                    <m:r>
                                      <a:rPr lang="en-US" sz="1400" b="0" i="1">
                                        <a:latin typeface="Cambria Math" panose="02040503050406030204" pitchFamily="18" charset="0"/>
                                      </a:rPr>
                                      <m:t>𝑦</m:t>
                                    </m:r>
                                    <m:d>
                                      <m:dPr>
                                        <m:ctrlPr>
                                          <a:rPr lang="en-US" sz="1400" i="1">
                                            <a:latin typeface="Cambria Math" panose="02040503050406030204" pitchFamily="18" charset="0"/>
                                          </a:rPr>
                                        </m:ctrlPr>
                                      </m:dPr>
                                      <m:e>
                                        <m:r>
                                          <a:rPr lang="en-US" sz="1400" b="0" i="1">
                                            <a:latin typeface="Cambria Math" panose="02040503050406030204" pitchFamily="18" charset="0"/>
                                          </a:rPr>
                                          <m:t>𝑥</m:t>
                                        </m:r>
                                      </m:e>
                                    </m:d>
                                  </m:e>
                                </m:d>
                              </m:e>
                            </m:mr>
                            <m:mr>
                              <m:e>
                                <m:m>
                                  <m:mPr>
                                    <m:mcs>
                                      <m:mc>
                                        <m:mcPr>
                                          <m:count m:val="1"/>
                                          <m:mcJc m:val="center"/>
                                        </m:mcPr>
                                      </m:mc>
                                    </m:mcs>
                                    <m:ctrlPr>
                                      <a:rPr lang="en-US" sz="1400" i="1">
                                        <a:latin typeface="Cambria Math" panose="02040503050406030204" pitchFamily="18" charset="0"/>
                                      </a:rPr>
                                    </m:ctrlPr>
                                  </m:mPr>
                                  <m:mr>
                                    <m:e>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2</m:t>
                                          </m:r>
                                        </m:sup>
                                      </m:sSubSup>
                                      <m:d>
                                        <m:dPr>
                                          <m:ctrlPr>
                                            <a:rPr lang="en-US" sz="1400" i="1">
                                              <a:latin typeface="Cambria Math" panose="02040503050406030204" pitchFamily="18" charset="0"/>
                                            </a:rPr>
                                          </m:ctrlPr>
                                        </m:dPr>
                                        <m:e>
                                          <m:r>
                                            <a:rPr lang="en-US" sz="1400" b="0" i="1">
                                              <a:latin typeface="Cambria Math" panose="02040503050406030204" pitchFamily="18" charset="0"/>
                                            </a:rPr>
                                            <m:t>𝑦</m:t>
                                          </m:r>
                                          <m:d>
                                            <m:dPr>
                                              <m:ctrlPr>
                                                <a:rPr lang="en-US" sz="1400" i="1">
                                                  <a:latin typeface="Cambria Math" panose="02040503050406030204" pitchFamily="18" charset="0"/>
                                                </a:rPr>
                                              </m:ctrlPr>
                                            </m:dPr>
                                            <m:e>
                                              <m:r>
                                                <a:rPr lang="en-US" sz="1400" b="0" i="1">
                                                  <a:latin typeface="Cambria Math" panose="02040503050406030204" pitchFamily="18" charset="0"/>
                                                </a:rPr>
                                                <m:t>𝑥</m:t>
                                              </m:r>
                                            </m:e>
                                          </m:d>
                                        </m:e>
                                      </m:d>
                                    </m:e>
                                  </m:mr>
                                  <m:mr>
                                    <m:e>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3</m:t>
                                          </m:r>
                                        </m:sup>
                                      </m:sSubSup>
                                      <m:d>
                                        <m:dPr>
                                          <m:ctrlPr>
                                            <a:rPr lang="en-US" sz="1400" i="1">
                                              <a:latin typeface="Cambria Math" panose="02040503050406030204" pitchFamily="18" charset="0"/>
                                            </a:rPr>
                                          </m:ctrlPr>
                                        </m:dPr>
                                        <m:e>
                                          <m:r>
                                            <a:rPr lang="en-US" sz="1400" b="0" i="1">
                                              <a:latin typeface="Cambria Math" panose="02040503050406030204" pitchFamily="18" charset="0"/>
                                            </a:rPr>
                                            <m:t>𝑦</m:t>
                                          </m:r>
                                          <m:d>
                                            <m:dPr>
                                              <m:ctrlPr>
                                                <a:rPr lang="en-US" sz="1400" i="1">
                                                  <a:latin typeface="Cambria Math" panose="02040503050406030204" pitchFamily="18" charset="0"/>
                                                </a:rPr>
                                              </m:ctrlPr>
                                            </m:dPr>
                                            <m:e>
                                              <m:r>
                                                <a:rPr lang="en-US" sz="1400" b="0" i="1">
                                                  <a:latin typeface="Cambria Math" panose="02040503050406030204" pitchFamily="18" charset="0"/>
                                                </a:rPr>
                                                <m:t>𝑥</m:t>
                                              </m:r>
                                            </m:e>
                                          </m:d>
                                        </m:e>
                                      </m:d>
                                    </m:e>
                                  </m:mr>
                                </m:m>
                              </m:e>
                            </m:mr>
                          </m:m>
                        </m:e>
                      </m:d>
                      <m:r>
                        <a:rPr lang="en-US" sz="1400" b="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1</m:t>
                                    </m:r>
                                  </m:sub>
                                </m:sSub>
                              </m:e>
                            </m:mr>
                            <m:mr>
                              <m:e>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2</m:t>
                                    </m:r>
                                  </m:sub>
                                </m:sSub>
                              </m:e>
                            </m:mr>
                            <m:mr>
                              <m:e>
                                <m:m>
                                  <m:mPr>
                                    <m:mcs>
                                      <m:mc>
                                        <m:mcPr>
                                          <m:count m:val="1"/>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sSub>
                                                <m:sSubPr>
                                                  <m:ctrlPr>
                                                    <a:rPr lang="en-US" sz="1400" i="1">
                                                      <a:latin typeface="Cambria Math" panose="02040503050406030204" pitchFamily="18" charset="0"/>
                                                    </a:rPr>
                                                  </m:ctrlPr>
                                                </m:sSubPr>
                                                <m:e>
                                                  <m:r>
                                                    <a:rPr lang="en-US" sz="1400" b="0" i="1" smtClean="0">
                                                      <a:latin typeface="Cambria Math" panose="02040503050406030204" pitchFamily="18" charset="0"/>
                                                    </a:rPr>
                                                    <m:t>−</m:t>
                                                  </m:r>
                                                  <m:r>
                                                    <a:rPr lang="en-US" sz="1400" b="0" i="1">
                                                      <a:latin typeface="Cambria Math" panose="02040503050406030204" pitchFamily="18" charset="0"/>
                                                    </a:rPr>
                                                    <m:t>𝑥</m:t>
                                                  </m:r>
                                                </m:e>
                                                <m:sub>
                                                  <m:r>
                                                    <a:rPr lang="en-US" sz="1400" b="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3</m:t>
                                                  </m:r>
                                                </m:sub>
                                              </m:sSub>
                                              <m:r>
                                                <a:rPr lang="en-US" sz="1400" b="0" i="1">
                                                  <a:latin typeface="Cambria Math" panose="02040503050406030204" pitchFamily="18" charset="0"/>
                                                </a:rPr>
                                                <m:t>−</m:t>
                                              </m:r>
                                              <m:r>
                                                <a:rPr lang="en-US" sz="1400" b="0" i="1">
                                                  <a:latin typeface="Cambria Math" panose="02040503050406030204" pitchFamily="18" charset="0"/>
                                                </a:rPr>
                                                <m:t>𝑥</m:t>
                                              </m:r>
                                            </m:e>
                                            <m:sub>
                                              <m:r>
                                                <a:rPr lang="en-US" sz="1400" b="0" i="1">
                                                  <a:latin typeface="Cambria Math" panose="02040503050406030204" pitchFamily="18" charset="0"/>
                                                </a:rPr>
                                                <m:t>4</m:t>
                                              </m:r>
                                            </m:sub>
                                          </m:sSub>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2</m:t>
                                              </m:r>
                                            </m:sub>
                                          </m:sSub>
                                        </m:num>
                                        <m:den>
                                          <m:r>
                                            <a:rPr lang="ru-RU" sz="1400" b="0" i="1">
                                              <a:latin typeface="Cambria Math" panose="02040503050406030204" pitchFamily="18" charset="0"/>
                                            </a:rPr>
                                            <m:t>𝑚</m:t>
                                          </m:r>
                                        </m:den>
                                      </m:f>
                                    </m:e>
                                  </m:mr>
                                  <m:mr>
                                    <m:e>
                                      <m:r>
                                        <a:rPr lang="en-US" sz="1400" b="0" i="1">
                                          <a:latin typeface="Cambria Math" panose="02040503050406030204" pitchFamily="18"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3</m:t>
                                              </m:r>
                                            </m:sub>
                                          </m:sSub>
                                        </m:num>
                                        <m:den>
                                          <m:r>
                                            <a:rPr lang="en-US" sz="1400" b="0" i="1">
                                              <a:latin typeface="Cambria Math" panose="02040503050406030204" pitchFamily="18" charset="0"/>
                                            </a:rPr>
                                            <m:t>𝑚</m:t>
                                          </m:r>
                                        </m:den>
                                      </m:f>
                                      <m:r>
                                        <a:rPr lang="en-US" sz="1400" b="0" i="1">
                                          <a:latin typeface="Cambria Math" panose="02040503050406030204" pitchFamily="18"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3</m:t>
                                              </m:r>
                                            </m:sub>
                                          </m:sSub>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4</m:t>
                                              </m:r>
                                            </m:sub>
                                          </m:sSub>
                                        </m:num>
                                        <m:den>
                                          <m:sSup>
                                            <m:sSupPr>
                                              <m:ctrlPr>
                                                <a:rPr lang="en-US" sz="1400" i="1">
                                                  <a:latin typeface="Cambria Math" panose="02040503050406030204" pitchFamily="18" charset="0"/>
                                                </a:rPr>
                                              </m:ctrlPr>
                                            </m:sSupPr>
                                            <m:e>
                                              <m:r>
                                                <a:rPr lang="en-US" sz="1400" b="0" i="1">
                                                  <a:latin typeface="Cambria Math" panose="02040503050406030204" pitchFamily="18" charset="0"/>
                                                </a:rPr>
                                                <m:t>𝑚</m:t>
                                              </m:r>
                                            </m:e>
                                            <m:sup>
                                              <m:r>
                                                <a:rPr lang="en-US" sz="1400" b="0" i="1">
                                                  <a:latin typeface="Cambria Math" panose="02040503050406030204" pitchFamily="18" charset="0"/>
                                                </a:rPr>
                                                <m:t>2</m:t>
                                              </m:r>
                                            </m:sup>
                                          </m:sSup>
                                        </m:den>
                                      </m:f>
                                      <m:r>
                                        <a:rPr lang="en-US" sz="1400" b="0" i="1">
                                          <a:latin typeface="Cambria Math" panose="02040503050406030204" pitchFamily="18" charset="0"/>
                                        </a:rPr>
                                        <m:t>+</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b="0" i="1">
                                                  <a:latin typeface="Cambria Math" panose="02040503050406030204" pitchFamily="18" charset="0"/>
                                                </a:rPr>
                                                <m:t>𝑥</m:t>
                                              </m:r>
                                            </m:e>
                                            <m:sub>
                                              <m:r>
                                                <a:rPr lang="en-US" sz="1400" b="0" i="1">
                                                  <a:latin typeface="Cambria Math" panose="02040503050406030204" pitchFamily="18" charset="0"/>
                                                </a:rPr>
                                                <m:t>4</m:t>
                                              </m:r>
                                            </m:sub>
                                            <m:sup>
                                              <m:r>
                                                <a:rPr lang="en-US" sz="1400" b="0" i="1">
                                                  <a:latin typeface="Cambria Math" panose="02040503050406030204" pitchFamily="18" charset="0"/>
                                                </a:rPr>
                                                <m:t>2</m:t>
                                              </m:r>
                                            </m:sup>
                                          </m:sSubSup>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2</m:t>
                                              </m:r>
                                            </m:sub>
                                          </m:sSub>
                                        </m:num>
                                        <m:den>
                                          <m:sSup>
                                            <m:sSupPr>
                                              <m:ctrlPr>
                                                <a:rPr lang="en-US" sz="1400" i="1">
                                                  <a:latin typeface="Cambria Math" panose="02040503050406030204" pitchFamily="18" charset="0"/>
                                                </a:rPr>
                                              </m:ctrlPr>
                                            </m:sSupPr>
                                            <m:e>
                                              <m:r>
                                                <a:rPr lang="en-US" sz="1400" b="0" i="1">
                                                  <a:latin typeface="Cambria Math" panose="02040503050406030204" pitchFamily="18" charset="0"/>
                                                </a:rPr>
                                                <m:t>𝑚</m:t>
                                              </m:r>
                                            </m:e>
                                            <m:sup>
                                              <m:r>
                                                <a:rPr lang="en-US" sz="1400" b="0" i="1">
                                                  <a:latin typeface="Cambria Math" panose="02040503050406030204" pitchFamily="18" charset="0"/>
                                                </a:rPr>
                                                <m:t>2</m:t>
                                              </m:r>
                                            </m:sup>
                                          </m:sSup>
                                        </m:den>
                                      </m:f>
                                    </m:e>
                                  </m:mr>
                                </m:m>
                              </m:e>
                            </m:mr>
                          </m:m>
                        </m:e>
                      </m:d>
                    </m:oMath>
                  </m:oMathPara>
                </a14:m>
                <a:endParaRPr lang="en-US" sz="1400" dirty="0"/>
              </a:p>
              <a:p>
                <a:pPr marL="0" indent="0">
                  <a:buNone/>
                </a:pPr>
                <a:endParaRPr lang="en-US" sz="1400" dirty="0"/>
              </a:p>
              <a:p>
                <a:pPr marL="0" indent="0">
                  <a:buNone/>
                </a:pPr>
                <a:r>
                  <a:rPr lang="en-US" sz="1400" dirty="0"/>
                  <a:t>Next, we take the Jacobian of the mapping matrix φ with respect to the state variables,</a:t>
                </a:r>
              </a:p>
              <a:p>
                <a:pPr marL="0" indent="0">
                  <a:buNone/>
                </a:pPr>
                <a:endParaRPr lang="en-US" sz="1400" b="0" i="1" dirty="0"/>
              </a:p>
              <a:p>
                <a:pPr marL="0" indent="0">
                  <a:buNone/>
                </a:pP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𝜃</m:t>
                      </m:r>
                      <m:r>
                        <a:rPr lang="en-US" sz="1400" b="0" i="1">
                          <a:latin typeface="Cambria Math" panose="02040503050406030204" pitchFamily="18" charset="0"/>
                        </a:rPr>
                        <m:t>=</m:t>
                      </m:r>
                      <m:f>
                        <m:fPr>
                          <m:ctrlPr>
                            <a:rPr lang="en-US" sz="1400" i="1">
                              <a:latin typeface="Cambria Math" panose="02040503050406030204" pitchFamily="18" charset="0"/>
                            </a:rPr>
                          </m:ctrlPr>
                        </m:fPr>
                        <m:num>
                          <m:r>
                            <a:rPr lang="en-US" sz="1400" b="0" i="1">
                              <a:latin typeface="Cambria Math" panose="02040503050406030204" pitchFamily="18" charset="0"/>
                            </a:rPr>
                            <m:t>𝜕𝜙</m:t>
                          </m:r>
                        </m:num>
                        <m:den>
                          <m:r>
                            <a:rPr lang="en-US" sz="1400" b="0" i="1">
                              <a:latin typeface="Cambria Math" panose="02040503050406030204" pitchFamily="18" charset="0"/>
                            </a:rPr>
                            <m:t>𝜕</m:t>
                          </m:r>
                          <m:r>
                            <a:rPr lang="en-US" sz="1400" b="0" i="1">
                              <a:latin typeface="Cambria Math" panose="02040503050406030204" pitchFamily="18" charset="0"/>
                            </a:rPr>
                            <m:t>𝑥</m:t>
                          </m:r>
                        </m:den>
                      </m:f>
                      <m:r>
                        <a:rPr lang="en-US" sz="1400" b="0" i="1">
                          <a:latin typeface="Cambria Math" panose="02040503050406030204" pitchFamily="18" charset="0"/>
                        </a:rPr>
                        <m:t>=</m:t>
                      </m:r>
                      <m:d>
                        <m:dPr>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 </m:t>
                                        </m:r>
                                        <m:r>
                                          <a:rPr lang="en-US" sz="1400" b="0" i="1">
                                            <a:latin typeface="Cambria Math" panose="02040503050406030204" pitchFamily="18" charset="0"/>
                                          </a:rPr>
                                          <m:t>𝑓</m:t>
                                        </m:r>
                                      </m:sub>
                                      <m:sup>
                                        <m:r>
                                          <a:rPr lang="en-US" sz="1400" b="0" i="1">
                                            <a:latin typeface="Cambria Math" panose="02040503050406030204" pitchFamily="18" charset="0"/>
                                          </a:rPr>
                                          <m:t>0</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1</m:t>
                                        </m:r>
                                      </m:sub>
                                    </m:sSub>
                                  </m:den>
                                </m:f>
                              </m:e>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 </m:t>
                                        </m:r>
                                        <m:r>
                                          <a:rPr lang="en-US" sz="1400" b="0" i="1">
                                            <a:latin typeface="Cambria Math" panose="02040503050406030204" pitchFamily="18" charset="0"/>
                                          </a:rPr>
                                          <m:t>𝑓</m:t>
                                        </m:r>
                                      </m:sub>
                                      <m:sup>
                                        <m:r>
                                          <a:rPr lang="en-US" sz="1400" b="0" i="1">
                                            <a:latin typeface="Cambria Math" panose="02040503050406030204" pitchFamily="18" charset="0"/>
                                          </a:rPr>
                                          <m:t>0</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2</m:t>
                                        </m:r>
                                      </m:sub>
                                    </m:sSub>
                                  </m:den>
                                </m:f>
                              </m:e>
                              <m:e>
                                <m:m>
                                  <m:mPr>
                                    <m:mcs>
                                      <m:mc>
                                        <m:mcPr>
                                          <m:count m:val="2"/>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 </m:t>
                                              </m:r>
                                              <m:r>
                                                <a:rPr lang="en-US" sz="1400" b="0" i="1">
                                                  <a:latin typeface="Cambria Math" panose="02040503050406030204" pitchFamily="18" charset="0"/>
                                                </a:rPr>
                                                <m:t>𝑓</m:t>
                                              </m:r>
                                            </m:sub>
                                            <m:sup>
                                              <m:r>
                                                <a:rPr lang="en-US" sz="1400" b="0" i="1">
                                                  <a:latin typeface="Cambria Math" panose="02040503050406030204" pitchFamily="18" charset="0"/>
                                                </a:rPr>
                                                <m:t>0</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3</m:t>
                                              </m:r>
                                            </m:sub>
                                          </m:sSub>
                                        </m:den>
                                      </m:f>
                                    </m:e>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 </m:t>
                                              </m:r>
                                              <m:r>
                                                <a:rPr lang="en-US" sz="1400" b="0" i="1">
                                                  <a:latin typeface="Cambria Math" panose="02040503050406030204" pitchFamily="18" charset="0"/>
                                                </a:rPr>
                                                <m:t>𝑓</m:t>
                                              </m:r>
                                            </m:sub>
                                            <m:sup>
                                              <m:r>
                                                <a:rPr lang="en-US" sz="1400" b="0" i="1">
                                                  <a:latin typeface="Cambria Math" panose="02040503050406030204" pitchFamily="18" charset="0"/>
                                                </a:rPr>
                                                <m:t>0</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4</m:t>
                                              </m:r>
                                            </m:sub>
                                          </m:sSub>
                                        </m:den>
                                      </m:f>
                                    </m:e>
                                  </m:mr>
                                </m:m>
                              </m:e>
                            </m:mr>
                            <m:mr>
                              <m:e>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b="0" i="1">
                                            <a:latin typeface="Cambria Math" panose="02040503050406030204" pitchFamily="18" charset="0"/>
                                          </a:rPr>
                                          <m:t>𝜕</m:t>
                                        </m:r>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1</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1</m:t>
                                        </m:r>
                                      </m:sub>
                                    </m:sSub>
                                  </m:den>
                                </m:f>
                              </m:e>
                              <m:e>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b="0" i="1">
                                            <a:latin typeface="Cambria Math" panose="02040503050406030204" pitchFamily="18" charset="0"/>
                                          </a:rPr>
                                          <m:t>𝜕</m:t>
                                        </m:r>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1</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2</m:t>
                                        </m:r>
                                      </m:sub>
                                    </m:sSub>
                                  </m:den>
                                </m:f>
                              </m:e>
                              <m:e>
                                <m:m>
                                  <m:mPr>
                                    <m:mcs>
                                      <m:mc>
                                        <m:mcPr>
                                          <m:count m:val="2"/>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b="0" i="1">
                                                  <a:latin typeface="Cambria Math" panose="02040503050406030204" pitchFamily="18" charset="0"/>
                                                </a:rPr>
                                                <m:t>𝜕</m:t>
                                              </m:r>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1</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3</m:t>
                                              </m:r>
                                            </m:sub>
                                          </m:sSub>
                                        </m:den>
                                      </m:f>
                                    </m:e>
                                    <m:e>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b="0" i="1">
                                                  <a:latin typeface="Cambria Math" panose="02040503050406030204" pitchFamily="18" charset="0"/>
                                                </a:rPr>
                                                <m:t>𝜕</m:t>
                                              </m:r>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1</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4</m:t>
                                              </m:r>
                                            </m:sub>
                                          </m:sSub>
                                        </m:den>
                                      </m:f>
                                    </m:e>
                                  </m:mr>
                                </m:m>
                              </m:e>
                            </m:mr>
                            <m:mr>
                              <m:e>
                                <m:m>
                                  <m:mPr>
                                    <m:mcs>
                                      <m:mc>
                                        <m:mcPr>
                                          <m:count m:val="1"/>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2</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1</m:t>
                                              </m:r>
                                            </m:sub>
                                          </m:sSub>
                                        </m:den>
                                      </m:f>
                                    </m:e>
                                  </m:m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3</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1</m:t>
                                              </m:r>
                                            </m:sub>
                                          </m:sSub>
                                        </m:den>
                                      </m:f>
                                    </m:e>
                                  </m:mr>
                                </m:m>
                              </m:e>
                              <m:e>
                                <m:m>
                                  <m:mPr>
                                    <m:mcs>
                                      <m:mc>
                                        <m:mcPr>
                                          <m:count m:val="1"/>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2</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2</m:t>
                                              </m:r>
                                            </m:sub>
                                          </m:sSub>
                                        </m:den>
                                      </m:f>
                                    </m:e>
                                  </m:m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3</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2</m:t>
                                              </m:r>
                                            </m:sub>
                                          </m:sSub>
                                        </m:den>
                                      </m:f>
                                    </m:e>
                                  </m:mr>
                                </m:m>
                              </m:e>
                              <m:e>
                                <m:m>
                                  <m:mPr>
                                    <m:mcs>
                                      <m:mc>
                                        <m:mcPr>
                                          <m:count m:val="2"/>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2</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3</m:t>
                                                    </m:r>
                                                  </m:sub>
                                                </m:sSub>
                                              </m:den>
                                            </m:f>
                                          </m:e>
                                        </m:m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3</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3</m:t>
                                                    </m:r>
                                                  </m:sub>
                                                </m:sSub>
                                              </m:den>
                                            </m:f>
                                          </m:e>
                                        </m:mr>
                                      </m:m>
                                    </m:e>
                                    <m:e>
                                      <m:m>
                                        <m:mPr>
                                          <m:mcs>
                                            <m:mc>
                                              <m:mcPr>
                                                <m:count m:val="1"/>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2</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4</m:t>
                                                    </m:r>
                                                  </m:sub>
                                                </m:sSub>
                                              </m:den>
                                            </m:f>
                                          </m:e>
                                        </m:mr>
                                        <m:mr>
                                          <m:e>
                                            <m:f>
                                              <m:fPr>
                                                <m:ctrlPr>
                                                  <a:rPr lang="en-US" sz="1400" i="1">
                                                    <a:latin typeface="Cambria Math" panose="02040503050406030204" pitchFamily="18" charset="0"/>
                                                  </a:rPr>
                                                </m:ctrlPr>
                                              </m:fPr>
                                              <m:num>
                                                <m:r>
                                                  <a:rPr lang="en-US" sz="1400" b="0" i="1">
                                                    <a:latin typeface="Cambria Math" panose="02040503050406030204" pitchFamily="18" charset="0"/>
                                                  </a:rPr>
                                                  <m:t>𝜕</m:t>
                                                </m:r>
                                                <m:sSubSup>
                                                  <m:sSubSupPr>
                                                    <m:ctrlPr>
                                                      <a:rPr lang="en-US" sz="1400" i="1">
                                                        <a:latin typeface="Cambria Math" panose="02040503050406030204" pitchFamily="18" charset="0"/>
                                                      </a:rPr>
                                                    </m:ctrlPr>
                                                  </m:sSubSupPr>
                                                  <m:e>
                                                    <m:r>
                                                      <a:rPr lang="en-US" sz="1400" b="0" i="1">
                                                        <a:latin typeface="Cambria Math" panose="02040503050406030204" pitchFamily="18" charset="0"/>
                                                      </a:rPr>
                                                      <m:t>ℒ</m:t>
                                                    </m:r>
                                                  </m:e>
                                                  <m:sub>
                                                    <m:r>
                                                      <a:rPr lang="en-US" sz="1400" b="0" i="1">
                                                        <a:latin typeface="Cambria Math" panose="02040503050406030204" pitchFamily="18" charset="0"/>
                                                      </a:rPr>
                                                      <m:t>𝑓</m:t>
                                                    </m:r>
                                                  </m:sub>
                                                  <m:sup>
                                                    <m:r>
                                                      <a:rPr lang="en-US" sz="1400" b="0" i="1">
                                                        <a:latin typeface="Cambria Math" panose="02040503050406030204" pitchFamily="18" charset="0"/>
                                                      </a:rPr>
                                                      <m:t>3</m:t>
                                                    </m:r>
                                                  </m:sup>
                                                </m:sSubSup>
                                              </m:num>
                                              <m:den>
                                                <m:r>
                                                  <a:rPr lang="en-US" sz="1400" b="0" i="1">
                                                    <a:latin typeface="Cambria Math" panose="02040503050406030204" pitchFamily="18" charset="0"/>
                                                  </a:rPr>
                                                  <m:t>𝜕</m:t>
                                                </m:r>
                                                <m:sSub>
                                                  <m:sSubPr>
                                                    <m:ctrlPr>
                                                      <a:rPr lang="en-US" sz="1400" i="1">
                                                        <a:latin typeface="Cambria Math" panose="02040503050406030204" pitchFamily="18" charset="0"/>
                                                      </a:rPr>
                                                    </m:ctrlPr>
                                                  </m:sSubPr>
                                                  <m:e>
                                                    <m:r>
                                                      <a:rPr lang="en-US" sz="1400" b="0" i="1">
                                                        <a:latin typeface="Cambria Math" panose="02040503050406030204" pitchFamily="18" charset="0"/>
                                                      </a:rPr>
                                                      <m:t>𝑥</m:t>
                                                    </m:r>
                                                  </m:e>
                                                  <m:sub>
                                                    <m:r>
                                                      <a:rPr lang="en-US" sz="1400" b="0" i="1">
                                                        <a:latin typeface="Cambria Math" panose="02040503050406030204" pitchFamily="18" charset="0"/>
                                                      </a:rPr>
                                                      <m:t>4</m:t>
                                                    </m:r>
                                                  </m:sub>
                                                </m:sSub>
                                              </m:den>
                                            </m:f>
                                          </m:e>
                                        </m:mr>
                                      </m:m>
                                    </m:e>
                                  </m:mr>
                                </m:m>
                              </m:e>
                            </m:mr>
                          </m:m>
                        </m:e>
                      </m:d>
                    </m:oMath>
                  </m:oMathPara>
                </a14:m>
                <a:endParaRPr lang="en-US" sz="1400" dirty="0"/>
              </a:p>
              <a:p>
                <a:pPr marL="0" indent="0">
                  <a:buNone/>
                </a:pPr>
                <a:endParaRPr lang="en-US" sz="1400" dirty="0"/>
              </a:p>
            </p:txBody>
          </p:sp>
        </mc:Choice>
        <mc:Fallback xmlns="">
          <p:sp>
            <p:nvSpPr>
              <p:cNvPr id="3" name="Объект 2">
                <a:extLst>
                  <a:ext uri="{FF2B5EF4-FFF2-40B4-BE49-F238E27FC236}">
                    <a16:creationId xmlns:a16="http://schemas.microsoft.com/office/drawing/2014/main" id="{BC2E1EC4-C1F4-4AD6-A31B-3E97595D047F}"/>
                  </a:ext>
                </a:extLst>
              </p:cNvPr>
              <p:cNvSpPr>
                <a:spLocks noGrp="1" noRot="1" noChangeAspect="1" noMove="1" noResize="1" noEditPoints="1" noAdjustHandles="1" noChangeArrowheads="1" noChangeShapeType="1" noTextEdit="1"/>
              </p:cNvSpPr>
              <p:nvPr>
                <p:ph idx="1"/>
              </p:nvPr>
            </p:nvSpPr>
            <p:spPr>
              <a:xfrm>
                <a:off x="798990" y="452761"/>
                <a:ext cx="10554810" cy="5724202"/>
              </a:xfrm>
              <a:blipFill>
                <a:blip r:embed="rId2"/>
                <a:stretch>
                  <a:fillRect l="-173"/>
                </a:stretch>
              </a:blipFill>
            </p:spPr>
            <p:txBody>
              <a:bodyPr/>
              <a:lstStyle/>
              <a:p>
                <a:r>
                  <a:rPr lang="en-US">
                    <a:noFill/>
                  </a:rPr>
                  <a:t> </a:t>
                </a:r>
              </a:p>
            </p:txBody>
          </p:sp>
        </mc:Fallback>
      </mc:AlternateContent>
    </p:spTree>
    <p:extLst>
      <p:ext uri="{BB962C8B-B14F-4D97-AF65-F5344CB8AC3E}">
        <p14:creationId xmlns:p14="http://schemas.microsoft.com/office/powerpoint/2010/main" val="61755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5F8B0F10-532F-4183-AA93-289EA52471CC}"/>
                  </a:ext>
                </a:extLst>
              </p:cNvPr>
              <p:cNvSpPr>
                <a:spLocks noGrp="1"/>
              </p:cNvSpPr>
              <p:nvPr>
                <p:ph idx="1"/>
              </p:nvPr>
            </p:nvSpPr>
            <p:spPr>
              <a:xfrm>
                <a:off x="719091" y="488272"/>
                <a:ext cx="10634709" cy="5688691"/>
              </a:xfrm>
            </p:spPr>
            <p:txBody>
              <a:bodyPr>
                <a:normAutofit/>
              </a:bodyPr>
              <a:lstStyle/>
              <a:p>
                <a:pPr marL="0" indent="0">
                  <a:buNone/>
                </a:pPr>
                <a:r>
                  <a:rPr lang="en-US" sz="1600" dirty="0"/>
                  <a:t>This results in the following nonlinear observability test matrix for the augmented parameter estimation of the damped harmonic oscillator model using only a position sensor</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r>
                        <a:rPr lang="en-US" sz="1500" b="0" i="1">
                          <a:latin typeface="Cambria Math" panose="02040503050406030204" pitchFamily="18" charset="0"/>
                        </a:rPr>
                        <m:t>𝜃</m:t>
                      </m:r>
                      <m:r>
                        <a:rPr lang="en-US" sz="1500" b="0" i="1">
                          <a:latin typeface="Cambria Math" panose="02040503050406030204" pitchFamily="18" charset="0"/>
                        </a:rPr>
                        <m:t>=</m:t>
                      </m:r>
                      <m:d>
                        <m:dPr>
                          <m:ctrlPr>
                            <a:rPr lang="en-US" sz="1500" i="1">
                              <a:latin typeface="Cambria Math" panose="02040503050406030204" pitchFamily="18" charset="0"/>
                            </a:rPr>
                          </m:ctrlPr>
                        </m:dPr>
                        <m:e>
                          <m:m>
                            <m:mPr>
                              <m:mcs>
                                <m:mc>
                                  <m:mcPr>
                                    <m:count m:val="3"/>
                                    <m:mcJc m:val="center"/>
                                  </m:mcPr>
                                </m:mc>
                              </m:mcs>
                              <m:ctrlPr>
                                <a:rPr lang="en-US" sz="1500" i="1">
                                  <a:latin typeface="Cambria Math" panose="02040503050406030204" pitchFamily="18" charset="0"/>
                                </a:rPr>
                              </m:ctrlPr>
                            </m:mPr>
                            <m:mr>
                              <m:e>
                                <m:r>
                                  <a:rPr lang="en-US" sz="1500" b="0" i="1">
                                    <a:latin typeface="Cambria Math" panose="02040503050406030204" pitchFamily="18" charset="0"/>
                                  </a:rPr>
                                  <m:t>1</m:t>
                                </m:r>
                              </m:e>
                              <m:e>
                                <m:r>
                                  <a:rPr lang="en-US" sz="1500" b="0" i="1">
                                    <a:latin typeface="Cambria Math" panose="02040503050406030204" pitchFamily="18" charset="0"/>
                                  </a:rPr>
                                  <m:t>0</m:t>
                                </m:r>
                              </m:e>
                              <m:e>
                                <m:m>
                                  <m:mPr>
                                    <m:mcs>
                                      <m:mc>
                                        <m:mcPr>
                                          <m:count m:val="2"/>
                                          <m:mcJc m:val="center"/>
                                        </m:mcPr>
                                      </m:mc>
                                    </m:mcs>
                                    <m:ctrlPr>
                                      <a:rPr lang="en-US" sz="1500" i="1">
                                        <a:latin typeface="Cambria Math" panose="02040503050406030204" pitchFamily="18" charset="0"/>
                                      </a:rPr>
                                    </m:ctrlPr>
                                  </m:mPr>
                                  <m:mr>
                                    <m:e>
                                      <m:r>
                                        <a:rPr lang="en-US" sz="1500" b="0" i="1">
                                          <a:latin typeface="Cambria Math" panose="02040503050406030204" pitchFamily="18" charset="0"/>
                                        </a:rPr>
                                        <m:t>0</m:t>
                                      </m:r>
                                    </m:e>
                                    <m:e>
                                      <m:r>
                                        <a:rPr lang="en-US" sz="1500" b="0" i="1">
                                          <a:latin typeface="Cambria Math" panose="02040503050406030204" pitchFamily="18" charset="0"/>
                                        </a:rPr>
                                        <m:t>0</m:t>
                                      </m:r>
                                    </m:e>
                                  </m:mr>
                                </m:m>
                              </m:e>
                            </m:mr>
                            <m:mr>
                              <m:e>
                                <m:r>
                                  <a:rPr lang="en-US" sz="1500" b="0" i="1">
                                    <a:latin typeface="Cambria Math" panose="02040503050406030204" pitchFamily="18" charset="0"/>
                                  </a:rPr>
                                  <m:t>0</m:t>
                                </m:r>
                              </m:e>
                              <m:e>
                                <m:r>
                                  <a:rPr lang="en-US" sz="1500" b="0" i="1">
                                    <a:latin typeface="Cambria Math" panose="02040503050406030204" pitchFamily="18" charset="0"/>
                                  </a:rPr>
                                  <m:t>1</m:t>
                                </m:r>
                              </m:e>
                              <m:e>
                                <m:m>
                                  <m:mPr>
                                    <m:mcs>
                                      <m:mc>
                                        <m:mcPr>
                                          <m:count m:val="2"/>
                                          <m:mcJc m:val="center"/>
                                        </m:mcPr>
                                      </m:mc>
                                    </m:mcs>
                                    <m:ctrlPr>
                                      <a:rPr lang="en-US" sz="1500" i="1">
                                        <a:latin typeface="Cambria Math" panose="02040503050406030204" pitchFamily="18" charset="0"/>
                                      </a:rPr>
                                    </m:ctrlPr>
                                  </m:mPr>
                                  <m:mr>
                                    <m:e>
                                      <m:r>
                                        <a:rPr lang="en-US" sz="1500" b="0" i="1">
                                          <a:latin typeface="Cambria Math" panose="02040503050406030204" pitchFamily="18" charset="0"/>
                                        </a:rPr>
                                        <m:t>0</m:t>
                                      </m:r>
                                    </m:e>
                                    <m:e>
                                      <m:r>
                                        <a:rPr lang="en-US" sz="1500" b="0" i="1">
                                          <a:latin typeface="Cambria Math" panose="02040503050406030204" pitchFamily="18" charset="0"/>
                                        </a:rPr>
                                        <m:t>0</m:t>
                                      </m:r>
                                    </m:e>
                                  </m:mr>
                                </m:m>
                              </m:e>
                            </m:mr>
                            <m:mr>
                              <m:e>
                                <m:m>
                                  <m:mPr>
                                    <m:mcs>
                                      <m:mc>
                                        <m:mcPr>
                                          <m:count m:val="1"/>
                                          <m:mcJc m:val="center"/>
                                        </m:mcPr>
                                      </m:mc>
                                    </m:mcs>
                                    <m:ctrlPr>
                                      <a:rPr lang="en-US" sz="1500" i="1">
                                        <a:latin typeface="Cambria Math" panose="02040503050406030204" pitchFamily="18" charset="0"/>
                                      </a:rPr>
                                    </m:ctrlPr>
                                  </m:mPr>
                                  <m:mr>
                                    <m:e>
                                      <m:r>
                                        <a:rPr lang="en-US" sz="1500" b="0" i="1">
                                          <a:latin typeface="Cambria Math" panose="02040503050406030204" pitchFamily="18" charset="0"/>
                                        </a:rPr>
                                        <m:t>−</m:t>
                                      </m:r>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3</m:t>
                                          </m:r>
                                        </m:sub>
                                      </m:sSub>
                                      <m:r>
                                        <a:rPr lang="en-US" sz="1500" b="0" i="1">
                                          <a:latin typeface="Cambria Math" panose="02040503050406030204" pitchFamily="18" charset="0"/>
                                        </a:rPr>
                                        <m:t>/</m:t>
                                      </m:r>
                                      <m:r>
                                        <a:rPr lang="en-US" sz="1500" b="0" i="1">
                                          <a:latin typeface="Cambria Math" panose="02040503050406030204" pitchFamily="18" charset="0"/>
                                        </a:rPr>
                                        <m:t>𝑚</m:t>
                                      </m:r>
                                    </m:e>
                                  </m:mr>
                                  <m:mr>
                                    <m:e>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3</m:t>
                                          </m:r>
                                        </m:sub>
                                      </m:sSub>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4</m:t>
                                          </m:r>
                                        </m:sub>
                                      </m:sSub>
                                      <m:r>
                                        <a:rPr lang="en-US" sz="1500" b="0" i="1">
                                          <a:latin typeface="Cambria Math" panose="02040503050406030204" pitchFamily="18" charset="0"/>
                                        </a:rPr>
                                        <m:t>/</m:t>
                                      </m:r>
                                      <m:sSup>
                                        <m:sSupPr>
                                          <m:ctrlPr>
                                            <a:rPr lang="en-US" sz="1500" i="1">
                                              <a:latin typeface="Cambria Math" panose="02040503050406030204" pitchFamily="18" charset="0"/>
                                            </a:rPr>
                                          </m:ctrlPr>
                                        </m:sSupPr>
                                        <m:e>
                                          <m:r>
                                            <a:rPr lang="en-US" sz="1500" b="0" i="1">
                                              <a:latin typeface="Cambria Math" panose="02040503050406030204" pitchFamily="18" charset="0"/>
                                            </a:rPr>
                                            <m:t>𝑚</m:t>
                                          </m:r>
                                        </m:e>
                                        <m:sup>
                                          <m:r>
                                            <a:rPr lang="en-US" sz="1500" b="0" i="1">
                                              <a:latin typeface="Cambria Math" panose="02040503050406030204" pitchFamily="18" charset="0"/>
                                            </a:rPr>
                                            <m:t>2</m:t>
                                          </m:r>
                                        </m:sup>
                                      </m:sSup>
                                    </m:e>
                                  </m:mr>
                                </m:m>
                              </m:e>
                              <m:e>
                                <m:m>
                                  <m:mPr>
                                    <m:mcs>
                                      <m:mc>
                                        <m:mcPr>
                                          <m:count m:val="1"/>
                                          <m:mcJc m:val="center"/>
                                        </m:mcPr>
                                      </m:mc>
                                    </m:mcs>
                                    <m:ctrlPr>
                                      <a:rPr lang="en-US" sz="1500" i="1">
                                        <a:latin typeface="Cambria Math" panose="02040503050406030204" pitchFamily="18" charset="0"/>
                                      </a:rPr>
                                    </m:ctrlPr>
                                  </m:mPr>
                                  <m:mr>
                                    <m:e>
                                      <m:r>
                                        <a:rPr lang="en-US" sz="1500" b="0" i="1">
                                          <a:latin typeface="Cambria Math" panose="02040503050406030204" pitchFamily="18" charset="0"/>
                                        </a:rPr>
                                        <m:t>−</m:t>
                                      </m:r>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4</m:t>
                                          </m:r>
                                        </m:sub>
                                      </m:sSub>
                                      <m:r>
                                        <a:rPr lang="en-US" sz="1500" b="0" i="1">
                                          <a:latin typeface="Cambria Math" panose="02040503050406030204" pitchFamily="18" charset="0"/>
                                        </a:rPr>
                                        <m:t>/</m:t>
                                      </m:r>
                                      <m:r>
                                        <a:rPr lang="en-US" sz="1500" b="0" i="1">
                                          <a:latin typeface="Cambria Math" panose="02040503050406030204" pitchFamily="18" charset="0"/>
                                        </a:rPr>
                                        <m:t>𝑚</m:t>
                                      </m:r>
                                    </m:e>
                                  </m:mr>
                                  <m:mr>
                                    <m:e>
                                      <m:r>
                                        <a:rPr lang="en-US" sz="1500" b="0" i="1">
                                          <a:latin typeface="Cambria Math" panose="02040503050406030204" pitchFamily="18" charset="0"/>
                                        </a:rPr>
                                        <m:t>(</m:t>
                                      </m:r>
                                      <m:sSubSup>
                                        <m:sSubSupPr>
                                          <m:ctrlPr>
                                            <a:rPr lang="en-US" sz="1500" i="1">
                                              <a:latin typeface="Cambria Math" panose="02040503050406030204" pitchFamily="18" charset="0"/>
                                            </a:rPr>
                                          </m:ctrlPr>
                                        </m:sSubSupPr>
                                        <m:e>
                                          <m:r>
                                            <a:rPr lang="en-US" sz="1500" b="0" i="1">
                                              <a:latin typeface="Cambria Math" panose="02040503050406030204" pitchFamily="18" charset="0"/>
                                            </a:rPr>
                                            <m:t>𝑥</m:t>
                                          </m:r>
                                        </m:e>
                                        <m:sub>
                                          <m:r>
                                            <a:rPr lang="en-US" sz="1500" b="0" i="1">
                                              <a:latin typeface="Cambria Math" panose="02040503050406030204" pitchFamily="18" charset="0"/>
                                            </a:rPr>
                                            <m:t>4</m:t>
                                          </m:r>
                                        </m:sub>
                                        <m:sup>
                                          <m:r>
                                            <a:rPr lang="en-US" sz="1500" b="0" i="1">
                                              <a:latin typeface="Cambria Math" panose="02040503050406030204" pitchFamily="18" charset="0"/>
                                            </a:rPr>
                                            <m:t>2</m:t>
                                          </m:r>
                                        </m:sup>
                                      </m:sSubSup>
                                      <m:r>
                                        <a:rPr lang="en-US" sz="1500" b="0" i="1">
                                          <a:latin typeface="Cambria Math" panose="02040503050406030204" pitchFamily="18" charset="0"/>
                                        </a:rPr>
                                        <m:t>−</m:t>
                                      </m:r>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3</m:t>
                                          </m:r>
                                        </m:sub>
                                      </m:sSub>
                                      <m:r>
                                        <a:rPr lang="en-US" sz="1500" b="0" i="1">
                                          <a:latin typeface="Cambria Math" panose="02040503050406030204" pitchFamily="18" charset="0"/>
                                        </a:rPr>
                                        <m:t>𝑚</m:t>
                                      </m:r>
                                      <m:r>
                                        <a:rPr lang="en-US" sz="1500" b="0" i="1">
                                          <a:latin typeface="Cambria Math" panose="02040503050406030204" pitchFamily="18" charset="0"/>
                                        </a:rPr>
                                        <m:t>)/</m:t>
                                      </m:r>
                                      <m:sSup>
                                        <m:sSupPr>
                                          <m:ctrlPr>
                                            <a:rPr lang="en-US" sz="1500" i="1">
                                              <a:latin typeface="Cambria Math" panose="02040503050406030204" pitchFamily="18" charset="0"/>
                                            </a:rPr>
                                          </m:ctrlPr>
                                        </m:sSupPr>
                                        <m:e>
                                          <m:r>
                                            <a:rPr lang="en-US" sz="1500" b="0" i="1">
                                              <a:latin typeface="Cambria Math" panose="02040503050406030204" pitchFamily="18" charset="0"/>
                                            </a:rPr>
                                            <m:t>𝑚</m:t>
                                          </m:r>
                                        </m:e>
                                        <m:sup>
                                          <m:r>
                                            <a:rPr lang="en-US" sz="1500" b="0" i="1">
                                              <a:latin typeface="Cambria Math" panose="02040503050406030204" pitchFamily="18" charset="0"/>
                                            </a:rPr>
                                            <m:t>2</m:t>
                                          </m:r>
                                        </m:sup>
                                      </m:sSup>
                                    </m:e>
                                  </m:mr>
                                </m:m>
                              </m:e>
                              <m:e>
                                <m:m>
                                  <m:mPr>
                                    <m:mcs>
                                      <m:mc>
                                        <m:mcPr>
                                          <m:count m:val="2"/>
                                          <m:mcJc m:val="center"/>
                                        </m:mcPr>
                                      </m:mc>
                                    </m:mcs>
                                    <m:ctrlPr>
                                      <a:rPr lang="en-US" sz="1500" i="1">
                                        <a:latin typeface="Cambria Math" panose="02040503050406030204" pitchFamily="18" charset="0"/>
                                      </a:rPr>
                                    </m:ctrlPr>
                                  </m:mPr>
                                  <m:mr>
                                    <m:e>
                                      <m:m>
                                        <m:mPr>
                                          <m:mcs>
                                            <m:mc>
                                              <m:mcPr>
                                                <m:count m:val="1"/>
                                                <m:mcJc m:val="center"/>
                                              </m:mcPr>
                                            </m:mc>
                                          </m:mcs>
                                          <m:ctrlPr>
                                            <a:rPr lang="en-US" sz="1500" i="1">
                                              <a:latin typeface="Cambria Math" panose="02040503050406030204" pitchFamily="18" charset="0"/>
                                            </a:rPr>
                                          </m:ctrlPr>
                                        </m:mPr>
                                        <m:mr>
                                          <m:e>
                                            <m:r>
                                              <a:rPr lang="en-US" sz="1500" b="0" i="1">
                                                <a:latin typeface="Cambria Math" panose="02040503050406030204" pitchFamily="18" charset="0"/>
                                              </a:rPr>
                                              <m:t>−</m:t>
                                            </m:r>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1</m:t>
                                                </m:r>
                                              </m:sub>
                                            </m:sSub>
                                            <m:r>
                                              <a:rPr lang="en-US" sz="1500" b="0" i="1">
                                                <a:latin typeface="Cambria Math" panose="02040503050406030204" pitchFamily="18" charset="0"/>
                                              </a:rPr>
                                              <m:t>/</m:t>
                                            </m:r>
                                            <m:r>
                                              <a:rPr lang="en-US" sz="1500" b="0" i="1">
                                                <a:latin typeface="Cambria Math" panose="02040503050406030204" pitchFamily="18" charset="0"/>
                                              </a:rPr>
                                              <m:t>𝑚</m:t>
                                            </m:r>
                                          </m:e>
                                        </m:mr>
                                        <m:mr>
                                          <m:e>
                                            <m:r>
                                              <a:rPr lang="en-US" sz="1500" b="0" i="1">
                                                <a:latin typeface="Cambria Math" panose="02040503050406030204" pitchFamily="18" charset="0"/>
                                              </a:rPr>
                                              <m:t>(</m:t>
                                            </m:r>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1</m:t>
                                                </m:r>
                                              </m:sub>
                                            </m:sSub>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4</m:t>
                                                </m:r>
                                              </m:sub>
                                            </m:sSub>
                                            <m:r>
                                              <a:rPr lang="en-US" sz="1500" b="0" i="1">
                                                <a:latin typeface="Cambria Math" panose="02040503050406030204" pitchFamily="18" charset="0"/>
                                              </a:rPr>
                                              <m:t>−</m:t>
                                            </m:r>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2</m:t>
                                                </m:r>
                                              </m:sub>
                                            </m:sSub>
                                            <m:r>
                                              <a:rPr lang="en-US" sz="1500" b="0" i="1">
                                                <a:latin typeface="Cambria Math" panose="02040503050406030204" pitchFamily="18" charset="0"/>
                                              </a:rPr>
                                              <m:t>𝑚</m:t>
                                            </m:r>
                                            <m:r>
                                              <a:rPr lang="en-US" sz="1500" b="0" i="1">
                                                <a:latin typeface="Cambria Math" panose="02040503050406030204" pitchFamily="18" charset="0"/>
                                              </a:rPr>
                                              <m:t>)/</m:t>
                                            </m:r>
                                            <m:sSup>
                                              <m:sSupPr>
                                                <m:ctrlPr>
                                                  <a:rPr lang="en-US" sz="1500" i="1">
                                                    <a:latin typeface="Cambria Math" panose="02040503050406030204" pitchFamily="18" charset="0"/>
                                                  </a:rPr>
                                                </m:ctrlPr>
                                              </m:sSupPr>
                                              <m:e>
                                                <m:r>
                                                  <a:rPr lang="en-US" sz="1500" b="0" i="1">
                                                    <a:latin typeface="Cambria Math" panose="02040503050406030204" pitchFamily="18" charset="0"/>
                                                  </a:rPr>
                                                  <m:t>𝑚</m:t>
                                                </m:r>
                                              </m:e>
                                              <m:sup>
                                                <m:r>
                                                  <a:rPr lang="en-US" sz="1500" b="0" i="1">
                                                    <a:latin typeface="Cambria Math" panose="02040503050406030204" pitchFamily="18" charset="0"/>
                                                  </a:rPr>
                                                  <m:t>2</m:t>
                                                </m:r>
                                              </m:sup>
                                            </m:sSup>
                                          </m:e>
                                        </m:mr>
                                      </m:m>
                                    </m:e>
                                    <m:e>
                                      <m:m>
                                        <m:mPr>
                                          <m:mcs>
                                            <m:mc>
                                              <m:mcPr>
                                                <m:count m:val="1"/>
                                                <m:mcJc m:val="center"/>
                                              </m:mcPr>
                                            </m:mc>
                                          </m:mcs>
                                          <m:ctrlPr>
                                            <a:rPr lang="en-US" sz="1500" i="1">
                                              <a:latin typeface="Cambria Math" panose="02040503050406030204" pitchFamily="18" charset="0"/>
                                            </a:rPr>
                                          </m:ctrlPr>
                                        </m:mPr>
                                        <m:mr>
                                          <m:e>
                                            <m:r>
                                              <a:rPr lang="en-US" sz="1500" b="0" i="1">
                                                <a:latin typeface="Cambria Math" panose="02040503050406030204" pitchFamily="18" charset="0"/>
                                              </a:rPr>
                                              <m:t>−</m:t>
                                            </m:r>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2</m:t>
                                                </m:r>
                                              </m:sub>
                                            </m:sSub>
                                            <m:r>
                                              <a:rPr lang="en-US" sz="1500" b="0" i="1">
                                                <a:latin typeface="Cambria Math" panose="02040503050406030204" pitchFamily="18" charset="0"/>
                                              </a:rPr>
                                              <m:t>/</m:t>
                                            </m:r>
                                            <m:r>
                                              <a:rPr lang="en-US" sz="1500" b="0" i="1">
                                                <a:latin typeface="Cambria Math" panose="02040503050406030204" pitchFamily="18" charset="0"/>
                                              </a:rPr>
                                              <m:t>𝑚</m:t>
                                            </m:r>
                                          </m:e>
                                        </m:mr>
                                        <m:mr>
                                          <m:e>
                                            <m:r>
                                              <a:rPr lang="en-US" sz="1500" b="0" i="1">
                                                <a:latin typeface="Cambria Math" panose="02040503050406030204" pitchFamily="18" charset="0"/>
                                              </a:rPr>
                                              <m:t>(</m:t>
                                            </m:r>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1</m:t>
                                                </m:r>
                                              </m:sub>
                                            </m:sSub>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3</m:t>
                                                </m:r>
                                              </m:sub>
                                            </m:sSub>
                                            <m:r>
                                              <a:rPr lang="en-US" sz="1500" b="0" i="1">
                                                <a:latin typeface="Cambria Math" panose="02040503050406030204" pitchFamily="18" charset="0"/>
                                              </a:rPr>
                                              <m:t>+2</m:t>
                                            </m:r>
                                            <m:sSub>
                                              <m:sSubPr>
                                                <m:ctrlPr>
                                                  <a:rPr lang="en-US" sz="1500" i="1">
                                                    <a:latin typeface="Cambria Math" panose="02040503050406030204" pitchFamily="18" charset="0"/>
                                                  </a:rPr>
                                                </m:ctrlPr>
                                              </m:sSubPr>
                                              <m:e>
                                                <m:r>
                                                  <a:rPr lang="en-US" sz="1500" b="0" i="1">
                                                    <a:latin typeface="Cambria Math" panose="02040503050406030204" pitchFamily="18" charset="0"/>
                                                  </a:rPr>
                                                  <m:t>𝑥</m:t>
                                                </m:r>
                                              </m:e>
                                              <m:sub>
                                                <m:r>
                                                  <a:rPr lang="en-US" sz="1500" b="0" i="1">
                                                    <a:latin typeface="Cambria Math" panose="02040503050406030204" pitchFamily="18" charset="0"/>
                                                  </a:rPr>
                                                  <m:t>4</m:t>
                                                </m:r>
                                              </m:sub>
                                            </m:sSub>
                                            <m:r>
                                              <a:rPr lang="en-US" sz="1500" b="0" i="1">
                                                <a:latin typeface="Cambria Math" panose="02040503050406030204" pitchFamily="18" charset="0"/>
                                              </a:rPr>
                                              <m:t>)/</m:t>
                                            </m:r>
                                            <m:sSup>
                                              <m:sSupPr>
                                                <m:ctrlPr>
                                                  <a:rPr lang="en-US" sz="1500" i="1">
                                                    <a:latin typeface="Cambria Math" panose="02040503050406030204" pitchFamily="18" charset="0"/>
                                                  </a:rPr>
                                                </m:ctrlPr>
                                              </m:sSupPr>
                                              <m:e>
                                                <m:r>
                                                  <a:rPr lang="en-US" sz="1500" b="0" i="1">
                                                    <a:latin typeface="Cambria Math" panose="02040503050406030204" pitchFamily="18" charset="0"/>
                                                  </a:rPr>
                                                  <m:t>𝑚</m:t>
                                                </m:r>
                                              </m:e>
                                              <m:sup>
                                                <m:r>
                                                  <a:rPr lang="en-US" sz="1500" b="0" i="1">
                                                    <a:latin typeface="Cambria Math" panose="02040503050406030204" pitchFamily="18" charset="0"/>
                                                  </a:rPr>
                                                  <m:t>2</m:t>
                                                </m:r>
                                              </m:sup>
                                            </m:sSup>
                                          </m:e>
                                        </m:mr>
                                      </m:m>
                                    </m:e>
                                  </m:mr>
                                </m:m>
                              </m:e>
                            </m:mr>
                          </m:m>
                        </m:e>
                      </m:d>
                    </m:oMath>
                  </m:oMathPara>
                </a14:m>
                <a:endParaRPr lang="en-US" sz="1500" dirty="0"/>
              </a:p>
              <a:p>
                <a:pPr marL="0" indent="0">
                  <a:buNone/>
                </a:pPr>
                <a:r>
                  <a:rPr lang="en-US" sz="1600" dirty="0"/>
                  <a:t>The rank of this observability matrix is equal to the dimensions of the system i.e. n = 4. This means that this is observable.</a:t>
                </a:r>
              </a:p>
            </p:txBody>
          </p:sp>
        </mc:Choice>
        <mc:Fallback xmlns="">
          <p:sp>
            <p:nvSpPr>
              <p:cNvPr id="3" name="Объект 2">
                <a:extLst>
                  <a:ext uri="{FF2B5EF4-FFF2-40B4-BE49-F238E27FC236}">
                    <a16:creationId xmlns:a16="http://schemas.microsoft.com/office/drawing/2014/main" id="{5F8B0F10-532F-4183-AA93-289EA52471CC}"/>
                  </a:ext>
                </a:extLst>
              </p:cNvPr>
              <p:cNvSpPr>
                <a:spLocks noGrp="1" noRot="1" noChangeAspect="1" noMove="1" noResize="1" noEditPoints="1" noAdjustHandles="1" noChangeArrowheads="1" noChangeShapeType="1" noTextEdit="1"/>
              </p:cNvSpPr>
              <p:nvPr>
                <p:ph idx="1"/>
              </p:nvPr>
            </p:nvSpPr>
            <p:spPr>
              <a:xfrm>
                <a:off x="719091" y="488272"/>
                <a:ext cx="10634709" cy="5688691"/>
              </a:xfrm>
              <a:blipFill>
                <a:blip r:embed="rId2"/>
                <a:stretch>
                  <a:fillRect l="-344" t="-750"/>
                </a:stretch>
              </a:blipFill>
            </p:spPr>
            <p:txBody>
              <a:bodyPr/>
              <a:lstStyle/>
              <a:p>
                <a:r>
                  <a:rPr lang="en-US">
                    <a:noFill/>
                  </a:rPr>
                  <a:t> </a:t>
                </a:r>
              </a:p>
            </p:txBody>
          </p:sp>
        </mc:Fallback>
      </mc:AlternateContent>
    </p:spTree>
    <p:extLst>
      <p:ext uri="{BB962C8B-B14F-4D97-AF65-F5344CB8AC3E}">
        <p14:creationId xmlns:p14="http://schemas.microsoft.com/office/powerpoint/2010/main" val="41669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CEEECF9-383F-4906-B0C9-47655AB75E1C}"/>
                  </a:ext>
                </a:extLst>
              </p:cNvPr>
              <p:cNvSpPr>
                <a:spLocks noGrp="1"/>
              </p:cNvSpPr>
              <p:nvPr>
                <p:ph idx="1"/>
              </p:nvPr>
            </p:nvSpPr>
            <p:spPr>
              <a:xfrm>
                <a:off x="821094" y="317240"/>
                <a:ext cx="10532705" cy="6167535"/>
              </a:xfrm>
            </p:spPr>
            <p:txBody>
              <a:bodyPr>
                <a:normAutofit/>
              </a:bodyPr>
              <a:lstStyle/>
              <a:p>
                <a:pPr marL="0" indent="0">
                  <a:buNone/>
                </a:pPr>
                <a:r>
                  <a:rPr lang="en-US" sz="1600" dirty="0"/>
                  <a:t>We now apply an Extended Kalman Filter to estimate the unknown parameters. Using simple Euler integration of our nonlinear state equation, </a:t>
                </a:r>
              </a:p>
              <a:p>
                <a:pPr marL="0" indent="0">
                  <a:buNone/>
                </a:pPr>
                <a14:m>
                  <m:oMathPara xmlns:m="http://schemas.openxmlformats.org/officeDocument/2006/math">
                    <m:oMathParaPr>
                      <m:jc m:val="centerGroup"/>
                    </m:oMathParaPr>
                    <m:oMath xmlns:m="http://schemas.openxmlformats.org/officeDocument/2006/math">
                      <m:acc>
                        <m:accPr>
                          <m:chr m:val="̇"/>
                          <m:ctrlPr>
                            <a:rPr lang="en-US" sz="1600" i="1">
                              <a:latin typeface="Cambria Math" panose="02040503050406030204" pitchFamily="18" charset="0"/>
                            </a:rPr>
                          </m:ctrlPr>
                        </m:accPr>
                        <m:e>
                          <m:r>
                            <a:rPr lang="en-US" sz="1600" b="0" i="1">
                              <a:latin typeface="Cambria Math" panose="02040503050406030204" pitchFamily="18" charset="0"/>
                            </a:rPr>
                            <m:t>𝑥</m:t>
                          </m:r>
                        </m:e>
                      </m:acc>
                      <m:r>
                        <a:rPr lang="en-US" sz="1600" b="0" i="1">
                          <a:latin typeface="Cambria Math" panose="02040503050406030204" pitchFamily="18" charset="0"/>
                        </a:rPr>
                        <m:t>=</m:t>
                      </m:r>
                      <m:r>
                        <a:rPr lang="en-US" sz="1600" b="0" i="1">
                          <a:latin typeface="Cambria Math" panose="02040503050406030204" pitchFamily="18" charset="0"/>
                        </a:rPr>
                        <m:t>𝑓</m:t>
                      </m:r>
                      <m:r>
                        <a:rPr lang="en-US" sz="1600" b="0" i="1">
                          <a:latin typeface="Cambria Math" panose="02040503050406030204" pitchFamily="18" charset="0"/>
                        </a:rPr>
                        <m:t>(</m:t>
                      </m:r>
                      <m:r>
                        <a:rPr lang="en-US" sz="1600" b="0" i="1">
                          <a:latin typeface="Cambria Math" panose="02040503050406030204" pitchFamily="18" charset="0"/>
                        </a:rPr>
                        <m:t>𝑥</m:t>
                      </m:r>
                      <m:r>
                        <a:rPr lang="en-US" sz="1600" b="0" i="1">
                          <a:latin typeface="Cambria Math" panose="02040503050406030204" pitchFamily="18" charset="0"/>
                        </a:rPr>
                        <m:t>,</m:t>
                      </m:r>
                      <m:r>
                        <a:rPr lang="en-US" sz="1600" b="0" i="1">
                          <a:latin typeface="Cambria Math" panose="02040503050406030204" pitchFamily="18" charset="0"/>
                        </a:rPr>
                        <m:t>𝑢</m:t>
                      </m:r>
                      <m:r>
                        <a:rPr lang="en-US" sz="1600" b="0" i="1">
                          <a:latin typeface="Cambria Math" panose="02040503050406030204" pitchFamily="18" charset="0"/>
                        </a:rPr>
                        <m:t>)</m:t>
                      </m:r>
                    </m:oMath>
                  </m:oMathPara>
                </a14:m>
                <a:endParaRPr lang="en-US" sz="1600" dirty="0"/>
              </a:p>
              <a:p>
                <a:pPr marL="0" indent="0">
                  <a:buNone/>
                </a:pPr>
                <a:r>
                  <a:rPr lang="en-US" sz="1600" dirty="0"/>
                  <a:t>to propagate the state from time k −1 to k. The result of Euler integration of this function is:</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1</m:t>
                              </m:r>
                            </m:sub>
                          </m:sSub>
                        </m:e>
                        <m:sub>
                          <m:r>
                            <a:rPr lang="en-US" sz="1600" i="1">
                              <a:latin typeface="Cambria Math" panose="02040503050406030204" pitchFamily="18" charset="0"/>
                            </a:rPr>
                            <m:t>𝑘</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sub>
                          <m:r>
                            <a:rPr lang="en-US" sz="1600" i="1">
                              <a:latin typeface="Cambria Math" panose="02040503050406030204" pitchFamily="18" charset="0"/>
                            </a:rPr>
                            <m:t>𝑘</m:t>
                          </m:r>
                        </m:sub>
                      </m:sSub>
                      <m:r>
                        <a:rPr lang="en-US" sz="1600" i="1">
                          <a:latin typeface="Cambria Math" panose="02040503050406030204" pitchFamily="18" charset="0"/>
                        </a:rPr>
                        <m:t>∆</m:t>
                      </m:r>
                      <m:r>
                        <a:rPr lang="ru-RU" sz="1600" i="1">
                          <a:latin typeface="Cambria Math" panose="02040503050406030204" pitchFamily="18" charset="0"/>
                        </a:rPr>
                        <m:t>𝑡</m:t>
                      </m:r>
                    </m:oMath>
                  </m:oMathPara>
                </a14:m>
                <a:endParaRPr lang="en-US" sz="1600" i="1" dirty="0"/>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2</m:t>
                              </m:r>
                            </m:sub>
                          </m:sSub>
                        </m:e>
                        <m:sub>
                          <m:r>
                            <a:rPr lang="en-US" sz="1600" i="1">
                              <a:latin typeface="Cambria Math" panose="02040503050406030204" pitchFamily="18" charset="0"/>
                            </a:rPr>
                            <m:t>𝑘</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4</m:t>
                              </m:r>
                            </m:sub>
                          </m:sSub>
                        </m:e>
                        <m:sub>
                          <m:r>
                            <a:rPr lang="en-US" sz="1600" i="1">
                              <a:latin typeface="Cambria Math" panose="02040503050406030204" pitchFamily="18" charset="0"/>
                            </a:rPr>
                            <m:t>𝑘</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2</m:t>
                              </m:r>
                            </m:sub>
                          </m:sSub>
                        </m:e>
                        <m:sub>
                          <m:r>
                            <a:rPr lang="en-US" sz="1600" i="1">
                              <a:latin typeface="Cambria Math" panose="02040503050406030204" pitchFamily="18" charset="0"/>
                            </a:rPr>
                            <m:t>𝑘</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𝑚</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3</m:t>
                              </m:r>
                            </m:sub>
                          </m:sSub>
                        </m:e>
                        <m:sub>
                          <m:r>
                            <a:rPr lang="en-US" sz="1600" i="1">
                              <a:latin typeface="Cambria Math" panose="02040503050406030204" pitchFamily="18" charset="0"/>
                            </a:rPr>
                            <m:t>𝑘</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1</m:t>
                              </m:r>
                            </m:sub>
                          </m:sSub>
                        </m:e>
                        <m:sub>
                          <m:r>
                            <a:rPr lang="en-US" sz="1600" i="1">
                              <a:latin typeface="Cambria Math" panose="02040503050406030204" pitchFamily="18" charset="0"/>
                            </a:rPr>
                            <m:t>𝑘</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𝑚</m:t>
                      </m:r>
                      <m:r>
                        <a:rPr lang="en-US" sz="1600" i="1">
                          <a:latin typeface="Cambria Math" panose="02040503050406030204" pitchFamily="18" charset="0"/>
                        </a:rPr>
                        <m:t>)∆</m:t>
                      </m:r>
                      <m:r>
                        <a:rPr lang="ru-RU" sz="1600" i="1">
                          <a:latin typeface="Cambria Math" panose="02040503050406030204" pitchFamily="18" charset="0"/>
                        </a:rPr>
                        <m:t>𝑡</m:t>
                      </m:r>
                    </m:oMath>
                  </m:oMathPara>
                </a14:m>
                <a:endParaRPr lang="en-US" sz="16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sSub>
                            <m:sSubPr>
                              <m:ctrlPr>
                                <a:rPr lang="en-US" sz="1600" i="1">
                                  <a:latin typeface="Cambria Math" panose="02040503050406030204" pitchFamily="18" charset="0"/>
                                </a:rPr>
                              </m:ctrlPr>
                            </m:sSubPr>
                            <m:e>
                              <m:r>
                                <a:rPr lang="en-US" sz="1600" b="0" i="1">
                                  <a:latin typeface="Cambria Math" panose="02040503050406030204" pitchFamily="18" charset="0"/>
                                </a:rPr>
                                <m:t>𝑥</m:t>
                              </m:r>
                            </m:e>
                            <m:sub>
                              <m:r>
                                <a:rPr lang="en-US" sz="1600" b="0" i="1">
                                  <a:latin typeface="Cambria Math" panose="02040503050406030204" pitchFamily="18" charset="0"/>
                                </a:rPr>
                                <m:t>3</m:t>
                              </m:r>
                            </m:sub>
                          </m:sSub>
                        </m:e>
                        <m:sub>
                          <m:r>
                            <a:rPr lang="en-US" sz="1600" b="0" i="1">
                              <a:latin typeface="Cambria Math" panose="02040503050406030204" pitchFamily="18" charset="0"/>
                            </a:rPr>
                            <m:t>𝑘</m:t>
                          </m:r>
                        </m:sub>
                      </m:sSub>
                      <m:r>
                        <a:rPr lang="en-US" sz="1600" b="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3</m:t>
                              </m:r>
                            </m:sub>
                          </m:sSub>
                        </m:e>
                        <m:sub>
                          <m:r>
                            <a:rPr lang="en-US" sz="1600" i="1">
                              <a:latin typeface="Cambria Math" panose="02040503050406030204" pitchFamily="18" charset="0"/>
                            </a:rPr>
                            <m:t>𝑘</m:t>
                          </m:r>
                          <m:r>
                            <a:rPr lang="en-US" sz="1600" i="1">
                              <a:latin typeface="Cambria Math" panose="02040503050406030204" pitchFamily="18" charset="0"/>
                            </a:rPr>
                            <m:t>−1</m:t>
                          </m:r>
                        </m:sub>
                      </m:sSub>
                    </m:oMath>
                  </m:oMathPara>
                </a14:m>
                <a:endParaRPr lang="en-US" sz="16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b="0" i="1">
                                  <a:latin typeface="Cambria Math" panose="02040503050406030204" pitchFamily="18" charset="0"/>
                                </a:rPr>
                                <m:t>𝑥</m:t>
                              </m:r>
                            </m:e>
                            <m:sub>
                              <m:r>
                                <a:rPr lang="en-US" sz="1600" b="0" i="1">
                                  <a:latin typeface="Cambria Math" panose="02040503050406030204" pitchFamily="18" charset="0"/>
                                </a:rPr>
                                <m:t>4</m:t>
                              </m:r>
                            </m:sub>
                          </m:sSub>
                        </m:e>
                        <m:sub>
                          <m:r>
                            <a:rPr lang="en-US" sz="1600" b="0" i="1">
                              <a:latin typeface="Cambria Math" panose="02040503050406030204" pitchFamily="18" charset="0"/>
                            </a:rPr>
                            <m:t>𝑘</m:t>
                          </m:r>
                        </m:sub>
                      </m:sSub>
                      <m:r>
                        <a:rPr lang="en-US" sz="1600" b="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4</m:t>
                              </m:r>
                            </m:sub>
                          </m:sSub>
                        </m:e>
                        <m:sub>
                          <m:r>
                            <a:rPr lang="en-US" sz="1600" i="1">
                              <a:latin typeface="Cambria Math" panose="02040503050406030204" pitchFamily="18" charset="0"/>
                            </a:rPr>
                            <m:t>𝑘</m:t>
                          </m:r>
                          <m:r>
                            <a:rPr lang="en-US" sz="1600" i="1">
                              <a:latin typeface="Cambria Math" panose="02040503050406030204" pitchFamily="18" charset="0"/>
                            </a:rPr>
                            <m:t>−1</m:t>
                          </m:r>
                        </m:sub>
                      </m:sSub>
                    </m:oMath>
                  </m:oMathPara>
                </a14:m>
                <a:endParaRPr lang="en-US" sz="1600" dirty="0"/>
              </a:p>
              <a:p>
                <a:pPr marL="0" indent="0">
                  <a:buNone/>
                </a:pPr>
                <a:r>
                  <a:rPr lang="en-US" sz="1600" dirty="0"/>
                  <a:t>where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US" sz="1600" dirty="0"/>
                  <a:t> is the position,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US" sz="1600" dirty="0"/>
                  <a:t> is the velocity,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oMath>
                </a14:m>
                <a:r>
                  <a:rPr lang="en-US" sz="1600" dirty="0"/>
                  <a:t> is spring constant,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oMath>
                </a14:m>
                <a:r>
                  <a:rPr lang="en-US" sz="1600" dirty="0"/>
                  <a:t> is the damping coefficient and ∆t is the time step used for integration. Equation of Euler integration is used to predict the position, velocity and parameters of the oscillator at the current time step. The system at every current time step will depend upon the estimated state variable </a:t>
                </a:r>
                <a14:m>
                  <m:oMath xmlns:m="http://schemas.openxmlformats.org/officeDocument/2006/math">
                    <m:sSub>
                      <m:sSubPr>
                        <m:ctrlPr>
                          <a:rPr lang="en-US" sz="1600" b="1" i="1">
                            <a:latin typeface="Cambria Math" panose="02040503050406030204" pitchFamily="18" charset="0"/>
                          </a:rPr>
                        </m:ctrlPr>
                      </m:sSub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𝒙</m:t>
                            </m:r>
                          </m:e>
                        </m:acc>
                      </m:e>
                      <m:sub>
                        <m:r>
                          <a:rPr lang="en-US" sz="1600" b="1" i="1">
                            <a:latin typeface="Cambria Math" panose="02040503050406030204" pitchFamily="18" charset="0"/>
                          </a:rPr>
                          <m:t>𝒌</m:t>
                        </m:r>
                        <m:r>
                          <a:rPr lang="en-US" sz="1600" b="1" i="1">
                            <a:latin typeface="Cambria Math" panose="02040503050406030204" pitchFamily="18" charset="0"/>
                          </a:rPr>
                          <m:t>−</m:t>
                        </m:r>
                        <m:r>
                          <a:rPr lang="en-US" sz="1600" b="1" i="1">
                            <a:latin typeface="Cambria Math" panose="02040503050406030204" pitchFamily="18" charset="0"/>
                          </a:rPr>
                          <m:t>𝟏</m:t>
                        </m:r>
                      </m:sub>
                    </m:sSub>
                  </m:oMath>
                </a14:m>
                <a:r>
                  <a:rPr lang="en-US" sz="1600" dirty="0"/>
                  <a:t> from the previous time step.</a:t>
                </a:r>
              </a:p>
              <a:p>
                <a:pPr marL="0" indent="0">
                  <a:buNone/>
                </a:pPr>
                <a:r>
                  <a:rPr lang="en-US" sz="1600" dirty="0"/>
                  <a:t>The error covariance matrix </a:t>
                </a:r>
                <a14:m>
                  <m:oMath xmlns:m="http://schemas.openxmlformats.org/officeDocument/2006/math">
                    <m:sSub>
                      <m:sSubPr>
                        <m:ctrlPr>
                          <a:rPr lang="en-US" sz="1600" i="1">
                            <a:latin typeface="Cambria Math" panose="02040503050406030204" pitchFamily="18" charset="0"/>
                          </a:rPr>
                        </m:ctrlPr>
                      </m:sSubPr>
                      <m:e>
                        <m:r>
                          <a:rPr lang="en-US" sz="1600" b="0" i="1">
                            <a:latin typeface="Cambria Math" panose="02040503050406030204" pitchFamily="18" charset="0"/>
                          </a:rPr>
                          <m:t>𝑃</m:t>
                        </m:r>
                      </m:e>
                      <m:sub>
                        <m:r>
                          <a:rPr lang="en-US" sz="1600" b="0" i="1">
                            <a:latin typeface="Cambria Math" panose="02040503050406030204" pitchFamily="18" charset="0"/>
                          </a:rPr>
                          <m:t>𝑘</m:t>
                        </m:r>
                      </m:sub>
                    </m:sSub>
                  </m:oMath>
                </a14:m>
                <a:r>
                  <a:rPr lang="en-US" sz="1600" dirty="0"/>
                  <a:t> is also propagated using:</a:t>
                </a:r>
                <a:endParaRPr lang="en-US" sz="1600" i="1"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a:latin typeface="Cambria Math" panose="02040503050406030204" pitchFamily="18" charset="0"/>
                            </a:rPr>
                            <m:t>𝑃</m:t>
                          </m:r>
                        </m:e>
                        <m:sub>
                          <m:r>
                            <a:rPr lang="en-US" sz="1600" b="0" i="1">
                              <a:latin typeface="Cambria Math" panose="02040503050406030204" pitchFamily="18" charset="0"/>
                            </a:rPr>
                            <m:t>𝑘</m:t>
                          </m:r>
                        </m:sub>
                      </m:sSub>
                      <m:r>
                        <a:rPr lang="en-US" sz="1600" b="0" i="1">
                          <a:latin typeface="Cambria Math" panose="02040503050406030204" pitchFamily="18" charset="0"/>
                        </a:rPr>
                        <m:t>=</m:t>
                      </m:r>
                      <m:sSub>
                        <m:sSubPr>
                          <m:ctrlPr>
                            <a:rPr lang="en-US" sz="1600" i="1">
                              <a:latin typeface="Cambria Math" panose="02040503050406030204" pitchFamily="18" charset="0"/>
                            </a:rPr>
                          </m:ctrlPr>
                        </m:sSubPr>
                        <m:e>
                          <m:r>
                            <a:rPr lang="ru-RU" sz="1600" i="1">
                              <a:latin typeface="Cambria Math" panose="02040503050406030204" pitchFamily="18" charset="0"/>
                            </a:rPr>
                            <m:t>Ф</m:t>
                          </m:r>
                        </m:e>
                        <m:sub>
                          <m:r>
                            <a:rPr lang="en-US" sz="1600" i="1">
                              <a:latin typeface="Cambria Math" panose="02040503050406030204" pitchFamily="18" charset="0"/>
                            </a:rPr>
                            <m:t>𝑘</m:t>
                          </m:r>
                        </m:sub>
                      </m:sSub>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𝑃</m:t>
                              </m:r>
                            </m:e>
                          </m:acc>
                        </m:e>
                        <m:sub>
                          <m:r>
                            <a:rPr lang="en-US" sz="1600" i="1">
                              <a:latin typeface="Cambria Math" panose="02040503050406030204" pitchFamily="18" charset="0"/>
                            </a:rPr>
                            <m:t>𝑘</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ru-RU" sz="1600" i="1">
                              <a:latin typeface="Cambria Math" panose="02040503050406030204" pitchFamily="18" charset="0"/>
                            </a:rPr>
                            <m:t>Ф</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𝑘</m:t>
                          </m:r>
                        </m:sub>
                      </m:sSub>
                    </m:oMath>
                  </m:oMathPara>
                </a14:m>
                <a:endParaRPr lang="en-US" sz="1600" dirty="0"/>
              </a:p>
              <a:p>
                <a:pPr marL="0" indent="0">
                  <a:lnSpc>
                    <a:spcPct val="150000"/>
                  </a:lnSpc>
                  <a:buNone/>
                </a:pPr>
                <a:r>
                  <a:rPr lang="en-US" sz="1600" dirty="0"/>
                  <a:t>We initialize the error covariance matrix </a:t>
                </a:r>
                <a14:m>
                  <m:oMath xmlns:m="http://schemas.openxmlformats.org/officeDocument/2006/math">
                    <m:sSub>
                      <m:sSubPr>
                        <m:ctrlPr>
                          <a:rPr lang="en-US" sz="1600" b="1" i="1">
                            <a:latin typeface="Cambria Math" panose="02040503050406030204" pitchFamily="18" charset="0"/>
                          </a:rPr>
                        </m:ctrlPr>
                      </m:sSub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𝑷</m:t>
                            </m:r>
                          </m:e>
                        </m:acc>
                      </m:e>
                      <m:sub>
                        <m:r>
                          <a:rPr lang="en-US" sz="1600" b="1" i="1">
                            <a:latin typeface="Cambria Math" panose="02040503050406030204" pitchFamily="18" charset="0"/>
                          </a:rPr>
                          <m:t>𝟎</m:t>
                        </m:r>
                      </m:sub>
                    </m:sSub>
                  </m:oMath>
                </a14:m>
                <a:r>
                  <a:rPr lang="en-US" sz="1600" dirty="0"/>
                  <a:t> as,</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b="0" i="1">
                                  <a:latin typeface="Cambria Math" panose="02040503050406030204" pitchFamily="18" charset="0"/>
                                </a:rPr>
                                <m:t>𝑃</m:t>
                              </m:r>
                            </m:e>
                          </m:acc>
                        </m:e>
                        <m:sub>
                          <m:r>
                            <a:rPr lang="en-US" sz="1600" b="0" i="1">
                              <a:latin typeface="Cambria Math" panose="02040503050406030204" pitchFamily="18" charset="0"/>
                            </a:rPr>
                            <m:t>0</m:t>
                          </m:r>
                        </m:sub>
                      </m:sSub>
                      <m:r>
                        <a:rPr lang="en-US" sz="1600" b="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0.1</m:t>
                                </m:r>
                              </m:e>
                              <m:e>
                                <m:r>
                                  <a:rPr lang="en-US" sz="1600" b="0" i="1">
                                    <a:latin typeface="Cambria Math" panose="02040503050406030204" pitchFamily="18" charset="0"/>
                                  </a:rPr>
                                  <m:t>0</m:t>
                                </m:r>
                              </m:e>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a:latin typeface="Cambria Math" panose="02040503050406030204" pitchFamily="18" charset="0"/>
                                        </a:rPr>
                                        <m:t>0</m:t>
                                      </m:r>
                                    </m:e>
                                  </m:mr>
                                </m:m>
                              </m:e>
                            </m:mr>
                            <m:mr>
                              <m:e>
                                <m:r>
                                  <a:rPr lang="en-US" sz="1600" b="0" i="1">
                                    <a:latin typeface="Cambria Math" panose="02040503050406030204" pitchFamily="18" charset="0"/>
                                  </a:rPr>
                                  <m:t>0</m:t>
                                </m:r>
                              </m:e>
                              <m:e>
                                <m:r>
                                  <a:rPr lang="en-US" sz="1600" b="0" i="1">
                                    <a:latin typeface="Cambria Math" panose="02040503050406030204" pitchFamily="18" charset="0"/>
                                  </a:rPr>
                                  <m:t>0.1</m:t>
                                </m:r>
                              </m:e>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a:latin typeface="Cambria Math" panose="02040503050406030204" pitchFamily="18" charset="0"/>
                                        </a:rPr>
                                        <m:t>0</m:t>
                                      </m:r>
                                    </m:e>
                                  </m:mr>
                                </m:m>
                              </m:e>
                            </m:mr>
                            <m:mr>
                              <m:e>
                                <m:m>
                                  <m:mPr>
                                    <m:mcs>
                                      <m:mc>
                                        <m:mcPr>
                                          <m:count m:val="1"/>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mr>
                                  <m:mr>
                                    <m:e>
                                      <m:r>
                                        <a:rPr lang="en-US" sz="1600" b="0" i="1">
                                          <a:latin typeface="Cambria Math" panose="02040503050406030204" pitchFamily="18" charset="0"/>
                                        </a:rPr>
                                        <m:t>0</m:t>
                                      </m:r>
                                    </m:e>
                                  </m:mr>
                                </m:m>
                              </m:e>
                              <m:e>
                                <m:m>
                                  <m:mPr>
                                    <m:mcs>
                                      <m:mc>
                                        <m:mcPr>
                                          <m:count m:val="1"/>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mr>
                                  <m:mr>
                                    <m:e>
                                      <m:r>
                                        <a:rPr lang="en-US" sz="1600" b="0" i="1">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m>
                                        <m:mPr>
                                          <m:mcs>
                                            <m:mc>
                                              <m:mcPr>
                                                <m:count m:val="1"/>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0.1</m:t>
                                            </m:r>
                                          </m:e>
                                        </m:mr>
                                        <m:mr>
                                          <m:e>
                                            <m:r>
                                              <a:rPr lang="en-US" sz="1600" b="0" i="1">
                                                <a:latin typeface="Cambria Math" panose="02040503050406030204" pitchFamily="18" charset="0"/>
                                              </a:rPr>
                                              <m:t>0</m:t>
                                            </m:r>
                                          </m:e>
                                        </m:mr>
                                      </m:m>
                                    </m:e>
                                    <m:e>
                                      <m:m>
                                        <m:mPr>
                                          <m:mcs>
                                            <m:mc>
                                              <m:mcPr>
                                                <m:count m:val="1"/>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mr>
                                        <m:mr>
                                          <m:e>
                                            <m:r>
                                              <a:rPr lang="en-US" sz="1600" b="0" i="1">
                                                <a:latin typeface="Cambria Math" panose="02040503050406030204" pitchFamily="18" charset="0"/>
                                              </a:rPr>
                                              <m:t>0.1</m:t>
                                            </m:r>
                                          </m:e>
                                        </m:mr>
                                      </m:m>
                                    </m:e>
                                  </m:mr>
                                </m:m>
                              </m:e>
                            </m:mr>
                          </m:m>
                        </m:e>
                      </m:d>
                    </m:oMath>
                  </m:oMathPara>
                </a14:m>
                <a:endParaRPr lang="en-US" sz="1600" dirty="0"/>
              </a:p>
              <a:p>
                <a:pPr marL="0" indent="0">
                  <a:buNone/>
                </a:pPr>
                <a:endParaRPr lang="en-US" sz="1600" dirty="0"/>
              </a:p>
            </p:txBody>
          </p:sp>
        </mc:Choice>
        <mc:Fallback xmlns="">
          <p:sp>
            <p:nvSpPr>
              <p:cNvPr id="3" name="Объект 2">
                <a:extLst>
                  <a:ext uri="{FF2B5EF4-FFF2-40B4-BE49-F238E27FC236}">
                    <a16:creationId xmlns:a16="http://schemas.microsoft.com/office/drawing/2014/main" id="{1CEEECF9-383F-4906-B0C9-47655AB75E1C}"/>
                  </a:ext>
                </a:extLst>
              </p:cNvPr>
              <p:cNvSpPr>
                <a:spLocks noGrp="1" noRot="1" noChangeAspect="1" noMove="1" noResize="1" noEditPoints="1" noAdjustHandles="1" noChangeArrowheads="1" noChangeShapeType="1" noTextEdit="1"/>
              </p:cNvSpPr>
              <p:nvPr>
                <p:ph idx="1"/>
              </p:nvPr>
            </p:nvSpPr>
            <p:spPr>
              <a:xfrm>
                <a:off x="821094" y="317240"/>
                <a:ext cx="10532705" cy="6167535"/>
              </a:xfrm>
              <a:blipFill>
                <a:blip r:embed="rId2"/>
                <a:stretch>
                  <a:fillRect l="-347" t="-692" r="-347"/>
                </a:stretch>
              </a:blipFill>
            </p:spPr>
            <p:txBody>
              <a:bodyPr/>
              <a:lstStyle/>
              <a:p>
                <a:r>
                  <a:rPr lang="en-US">
                    <a:noFill/>
                  </a:rPr>
                  <a:t> </a:t>
                </a:r>
              </a:p>
            </p:txBody>
          </p:sp>
        </mc:Fallback>
      </mc:AlternateContent>
    </p:spTree>
    <p:extLst>
      <p:ext uri="{BB962C8B-B14F-4D97-AF65-F5344CB8AC3E}">
        <p14:creationId xmlns:p14="http://schemas.microsoft.com/office/powerpoint/2010/main" val="314927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906DCF42-638C-4864-B1E3-74AC4A9A12B2}"/>
                  </a:ext>
                </a:extLst>
              </p:cNvPr>
              <p:cNvSpPr>
                <a:spLocks noGrp="1"/>
              </p:cNvSpPr>
              <p:nvPr>
                <p:ph idx="1"/>
              </p:nvPr>
            </p:nvSpPr>
            <p:spPr>
              <a:xfrm>
                <a:off x="727969" y="532660"/>
                <a:ext cx="10625831" cy="5617670"/>
              </a:xfrm>
            </p:spPr>
            <p:txBody>
              <a:bodyPr>
                <a:normAutofit fontScale="92500" lnSpcReduction="20000"/>
              </a:bodyPr>
              <a:lstStyle/>
              <a:p>
                <a:pPr marL="0" indent="0" algn="ctr">
                  <a:buNone/>
                </a:pPr>
                <a:endParaRPr lang="en-US" sz="1600" i="1" dirty="0">
                  <a:latin typeface="Cambria Math" panose="02040503050406030204" pitchFamily="18" charset="0"/>
                </a:endParaRPr>
              </a:p>
              <a:p>
                <a:pPr marL="0" indent="0" algn="ctr">
                  <a:buNone/>
                </a:pP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oMath>
                </a14:m>
                <a:r>
                  <a:rPr lang="en-US" sz="1600" dirty="0"/>
                  <a:t>=</a:t>
                </a:r>
                <a14:m>
                  <m:oMath xmlns:m="http://schemas.openxmlformats.org/officeDocument/2006/math">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mr>
                                <m:mr>
                                  <m:e>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3</m:t>
                                        </m:r>
                                      </m:sub>
                                    </m:sSub>
                                    <m:r>
                                      <a:rPr lang="en-US"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mr>
                              </m:m>
                            </m:e>
                            <m:e>
                              <m:m>
                                <m:mPr>
                                  <m:mcs>
                                    <m:mc>
                                      <m:mcPr>
                                        <m:count m:val="1"/>
                                        <m:mcJc m:val="center"/>
                                      </m:mcPr>
                                    </m:mc>
                                  </m:mcs>
                                  <m:ctrlPr>
                                    <a:rPr lang="en-US" sz="1600" i="1">
                                      <a:latin typeface="Cambria Math" panose="02040503050406030204" pitchFamily="18" charset="0"/>
                                    </a:rPr>
                                  </m:ctrlPr>
                                </m:mPr>
                                <m:mr>
                                  <m:e>
                                    <m:r>
                                      <a:rPr lang="ru-RU" sz="1600" i="1">
                                        <a:latin typeface="Cambria Math" panose="02040503050406030204" pitchFamily="18" charset="0"/>
                                      </a:rPr>
                                      <m:t>∆</m:t>
                                    </m:r>
                                    <m:r>
                                      <a:rPr lang="ru-RU" sz="1600" i="1">
                                        <a:latin typeface="Cambria Math" panose="02040503050406030204" pitchFamily="18" charset="0"/>
                                      </a:rPr>
                                      <m:t>𝑡</m:t>
                                    </m:r>
                                  </m:e>
                                </m:mr>
                                <m:mr>
                                  <m:e>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b="0" i="1">
                                            <a:latin typeface="Cambria Math" panose="02040503050406030204" pitchFamily="18" charset="0"/>
                                          </a:rPr>
                                          <m:t>𝑥</m:t>
                                        </m:r>
                                      </m:e>
                                      <m:sub>
                                        <m:r>
                                          <a:rPr lang="en-US" sz="1600" b="0" i="1">
                                            <a:latin typeface="Cambria Math" panose="02040503050406030204" pitchFamily="18" charset="0"/>
                                          </a:rPr>
                                          <m:t>4</m:t>
                                        </m:r>
                                      </m:sub>
                                    </m:sSub>
                                    <m:r>
                                      <a:rPr lang="en-US"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mr>
                              </m:m>
                            </m:e>
                            <m:e>
                              <m:m>
                                <m:mPr>
                                  <m:mcs>
                                    <m:mc>
                                      <m:mcPr>
                                        <m:count m:val="1"/>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a:latin typeface="Cambria Math" panose="02040503050406030204" pitchFamily="18" charset="0"/>
                                            </a:rPr>
                                            <m:t>0</m:t>
                                          </m:r>
                                        </m:e>
                                      </m:mr>
                                    </m:m>
                                  </m:e>
                                </m:mr>
                                <m:m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1</m:t>
                                              </m:r>
                                            </m:sub>
                                          </m:sSub>
                                          <m:r>
                                            <a:rPr lang="en-US"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e>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2</m:t>
                                              </m:r>
                                            </m:sub>
                                          </m:sSub>
                                          <m:r>
                                            <a:rPr lang="en-US"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mr>
                                    </m:m>
                                  </m:e>
                                </m:mr>
                              </m:m>
                            </m:e>
                          </m:mr>
                          <m:mr>
                            <m:e>
                              <m:r>
                                <a:rPr lang="en-US" sz="1600" b="0" i="1">
                                  <a:latin typeface="Cambria Math" panose="02040503050406030204" pitchFamily="18" charset="0"/>
                                </a:rPr>
                                <m:t>0</m:t>
                              </m:r>
                            </m:e>
                            <m:e>
                              <m:r>
                                <a:rPr lang="en-US" sz="1600" b="0" i="1">
                                  <a:latin typeface="Cambria Math" panose="02040503050406030204" pitchFamily="18" charset="0"/>
                                </a:rPr>
                                <m:t>0</m:t>
                              </m:r>
                            </m:e>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a:latin typeface="Cambria Math" panose="02040503050406030204" pitchFamily="18" charset="0"/>
                                      </a:rPr>
                                      <m:t>0</m:t>
                                    </m:r>
                                  </m:e>
                                </m:mr>
                              </m:m>
                            </m:e>
                          </m:mr>
                          <m:mr>
                            <m:e>
                              <m:r>
                                <a:rPr lang="en-US" sz="1600" b="0" i="1">
                                  <a:latin typeface="Cambria Math" panose="02040503050406030204" pitchFamily="18" charset="0"/>
                                </a:rPr>
                                <m:t>0</m:t>
                              </m:r>
                            </m:e>
                            <m:e>
                              <m:r>
                                <a:rPr lang="en-US" sz="1600" b="0" i="1">
                                  <a:latin typeface="Cambria Math" panose="02040503050406030204" pitchFamily="18" charset="0"/>
                                </a:rPr>
                                <m:t>0</m:t>
                              </m:r>
                            </m:e>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smtClean="0">
                                        <a:latin typeface="Cambria Math" panose="02040503050406030204" pitchFamily="18" charset="0"/>
                                      </a:rPr>
                                      <m:t>1</m:t>
                                    </m:r>
                                  </m:e>
                                </m:mr>
                              </m:m>
                            </m:e>
                          </m:mr>
                        </m:m>
                      </m:e>
                    </m:d>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0.1</m:t>
                              </m:r>
                            </m:e>
                            <m:e>
                              <m:r>
                                <a:rPr lang="en-US" sz="1600" b="0" i="1">
                                  <a:latin typeface="Cambria Math" panose="02040503050406030204" pitchFamily="18" charset="0"/>
                                </a:rPr>
                                <m:t>0</m:t>
                              </m:r>
                            </m:e>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a:latin typeface="Cambria Math" panose="02040503050406030204" pitchFamily="18" charset="0"/>
                                      </a:rPr>
                                      <m:t>0</m:t>
                                    </m:r>
                                  </m:e>
                                </m:mr>
                              </m:m>
                            </m:e>
                          </m:mr>
                          <m:mr>
                            <m:e>
                              <m:r>
                                <a:rPr lang="en-US" sz="1600" b="0" i="1">
                                  <a:latin typeface="Cambria Math" panose="02040503050406030204" pitchFamily="18" charset="0"/>
                                </a:rPr>
                                <m:t>0</m:t>
                              </m:r>
                            </m:e>
                            <m:e>
                              <m:r>
                                <a:rPr lang="en-US" sz="1600" b="0" i="1">
                                  <a:latin typeface="Cambria Math" panose="02040503050406030204" pitchFamily="18" charset="0"/>
                                </a:rPr>
                                <m:t>0.1</m:t>
                              </m:r>
                            </m:e>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a:latin typeface="Cambria Math" panose="02040503050406030204" pitchFamily="18" charset="0"/>
                                      </a:rPr>
                                      <m:t>0</m:t>
                                    </m:r>
                                  </m:e>
                                </m:mr>
                              </m:m>
                            </m:e>
                          </m:mr>
                          <m:mr>
                            <m:e>
                              <m:m>
                                <m:mPr>
                                  <m:mcs>
                                    <m:mc>
                                      <m:mcPr>
                                        <m:count m:val="1"/>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mr>
                                <m:mr>
                                  <m:e>
                                    <m:r>
                                      <a:rPr lang="en-US" sz="1600" b="0" i="1">
                                        <a:latin typeface="Cambria Math" panose="02040503050406030204" pitchFamily="18" charset="0"/>
                                      </a:rPr>
                                      <m:t>0</m:t>
                                    </m:r>
                                  </m:e>
                                </m:mr>
                              </m:m>
                            </m:e>
                            <m:e>
                              <m:m>
                                <m:mPr>
                                  <m:mcs>
                                    <m:mc>
                                      <m:mcPr>
                                        <m:count m:val="1"/>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mr>
                                <m:mr>
                                  <m:e>
                                    <m:r>
                                      <a:rPr lang="en-US" sz="1600" b="0" i="1">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m>
                                      <m:mPr>
                                        <m:mcs>
                                          <m:mc>
                                            <m:mcPr>
                                              <m:count m:val="1"/>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0.1</m:t>
                                          </m:r>
                                        </m:e>
                                      </m:mr>
                                      <m:mr>
                                        <m:e>
                                          <m:r>
                                            <a:rPr lang="en-US" sz="1600" b="0" i="1">
                                              <a:latin typeface="Cambria Math" panose="02040503050406030204" pitchFamily="18" charset="0"/>
                                            </a:rPr>
                                            <m:t>0</m:t>
                                          </m:r>
                                        </m:e>
                                      </m:mr>
                                    </m:m>
                                  </m:e>
                                  <m:e>
                                    <m:m>
                                      <m:mPr>
                                        <m:mcs>
                                          <m:mc>
                                            <m:mcPr>
                                              <m:count m:val="1"/>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mr>
                                      <m:mr>
                                        <m:e>
                                          <m:r>
                                            <a:rPr lang="en-US" sz="1600" b="0" i="1">
                                              <a:latin typeface="Cambria Math" panose="02040503050406030204" pitchFamily="18" charset="0"/>
                                            </a:rPr>
                                            <m:t>0.1</m:t>
                                          </m:r>
                                        </m:e>
                                      </m:mr>
                                    </m:m>
                                  </m:e>
                                </m:mr>
                              </m:m>
                            </m:e>
                          </m:mr>
                        </m:m>
                      </m:e>
                    </m:d>
                    <m:r>
                      <m:rPr>
                        <m:nor/>
                      </m:rPr>
                      <a:rPr lang="en-US" sz="1600" i="1"/>
                      <m:t> </m:t>
                    </m:r>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m>
                                <m:mPr>
                                  <m:mcs>
                                    <m:mc>
                                      <m:mcPr>
                                        <m:count m:val="1"/>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1</m:t>
                                    </m:r>
                                  </m:e>
                                </m:mr>
                                <m:mr>
                                  <m:e>
                                    <m:r>
                                      <a:rPr lang="en-US" sz="1600" b="0" i="1">
                                        <a:latin typeface="Cambria Math" panose="02040503050406030204" pitchFamily="18" charset="0"/>
                                      </a:rPr>
                                      <m:t>∆</m:t>
                                    </m:r>
                                    <m:r>
                                      <a:rPr lang="ru-RU" sz="1600" b="0" i="1">
                                        <a:latin typeface="Cambria Math" panose="02040503050406030204" pitchFamily="18" charset="0"/>
                                      </a:rPr>
                                      <m:t>𝑡</m:t>
                                    </m:r>
                                  </m:e>
                                </m:mr>
                              </m:m>
                            </m:e>
                            <m:e>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3</m:t>
                                        </m:r>
                                      </m:sub>
                                    </m:sSub>
                                    <m:r>
                                      <a:rPr lang="en-US"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mr>
                                <m:mr>
                                  <m:e>
                                    <m:r>
                                      <a:rPr lang="en-US" sz="1600" b="0" i="1">
                                        <a:latin typeface="Cambria Math" panose="02040503050406030204" pitchFamily="18" charset="0"/>
                                      </a:rPr>
                                      <m:t>−</m:t>
                                    </m:r>
                                    <m:sSub>
                                      <m:sSubPr>
                                        <m:ctrlPr>
                                          <a:rPr lang="en-US" sz="1600" i="1">
                                            <a:latin typeface="Cambria Math" panose="02040503050406030204" pitchFamily="18" charset="0"/>
                                          </a:rPr>
                                        </m:ctrlPr>
                                      </m:sSubPr>
                                      <m:e>
                                        <m:r>
                                          <a:rPr lang="en-US" sz="1600" b="0" i="1">
                                            <a:latin typeface="Cambria Math" panose="02040503050406030204" pitchFamily="18" charset="0"/>
                                          </a:rPr>
                                          <m:t>𝑥</m:t>
                                        </m:r>
                                      </m:e>
                                      <m:sub>
                                        <m:r>
                                          <a:rPr lang="en-US" sz="1600" b="0" i="1">
                                            <a:latin typeface="Cambria Math" panose="02040503050406030204" pitchFamily="18" charset="0"/>
                                          </a:rPr>
                                          <m:t>4</m:t>
                                        </m:r>
                                      </m:sub>
                                    </m:sSub>
                                    <m:r>
                                      <a:rPr lang="en-US"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mr>
                              </m:m>
                            </m:e>
                            <m:e>
                              <m:m>
                                <m:mPr>
                                  <m:mcs>
                                    <m:mc>
                                      <m:mcPr>
                                        <m:count m:val="1"/>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a:latin typeface="Cambria Math" panose="02040503050406030204" pitchFamily="18" charset="0"/>
                                            </a:rPr>
                                            <m:t>0</m:t>
                                          </m:r>
                                        </m:e>
                                      </m:mr>
                                    </m:m>
                                  </m:e>
                                </m:mr>
                                <m:mr>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a:latin typeface="Cambria Math" panose="02040503050406030204" pitchFamily="18" charset="0"/>
                                            </a:rPr>
                                            <m:t>0</m:t>
                                          </m:r>
                                        </m:e>
                                      </m:mr>
                                    </m:m>
                                  </m:e>
                                </m:mr>
                              </m:m>
                            </m:e>
                          </m:mr>
                          <m:mr>
                            <m:e>
                              <m:r>
                                <a:rPr lang="en-US" sz="1600" b="0" i="1">
                                  <a:latin typeface="Cambria Math" panose="02040503050406030204" pitchFamily="18" charset="0"/>
                                </a:rPr>
                                <m:t>0</m:t>
                              </m:r>
                            </m:e>
                            <m:e>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1</m:t>
                                  </m:r>
                                </m:sub>
                              </m:sSub>
                              <m:r>
                                <a:rPr lang="en-US"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1</m:t>
                                    </m:r>
                                  </m:e>
                                  <m:e>
                                    <m:r>
                                      <a:rPr lang="en-US" sz="1600" b="0" i="1">
                                        <a:latin typeface="Cambria Math" panose="02040503050406030204" pitchFamily="18" charset="0"/>
                                      </a:rPr>
                                      <m:t>0</m:t>
                                    </m:r>
                                  </m:e>
                                </m:mr>
                              </m:m>
                            </m:e>
                          </m:mr>
                          <m:mr>
                            <m:e>
                              <m:r>
                                <a:rPr lang="en-US" sz="1600" b="0" i="1">
                                  <a:latin typeface="Cambria Math" panose="02040503050406030204" pitchFamily="18" charset="0"/>
                                </a:rPr>
                                <m:t>0</m:t>
                              </m:r>
                            </m:e>
                            <m:e>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2</m:t>
                                  </m:r>
                                </m:sub>
                              </m:sSub>
                              <m:r>
                                <a:rPr lang="en-US"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a:latin typeface="Cambria Math" panose="02040503050406030204" pitchFamily="18" charset="0"/>
                                      </a:rPr>
                                      <m:t>1</m:t>
                                    </m:r>
                                  </m:e>
                                </m:mr>
                              </m:m>
                            </m:e>
                          </m:mr>
                        </m:m>
                      </m:e>
                    </m:d>
                    <m:r>
                      <a:rPr lang="en-US" sz="1600" b="0" i="1">
                        <a:latin typeface="Cambria Math" panose="02040503050406030204" pitchFamily="18" charset="0"/>
                      </a:rPr>
                      <m:t>+</m:t>
                    </m:r>
                    <m:r>
                      <a:rPr lang="en-US" sz="1600" b="0" i="1">
                        <a:latin typeface="Cambria Math" panose="02040503050406030204" pitchFamily="18" charset="0"/>
                      </a:rPr>
                      <m:t>𝑄</m:t>
                    </m:r>
                  </m:oMath>
                </a14:m>
                <a:endParaRPr lang="en-US" sz="1600" dirty="0"/>
              </a:p>
              <a:p>
                <a:pPr marL="0" indent="0">
                  <a:buNone/>
                </a:pPr>
                <a:r>
                  <a:rPr lang="en-US" sz="1600" dirty="0"/>
                  <a:t>We assume that process noise is constant, not varying during the time step ∆t and only differs across the various time steps. In this case error covariance matrix takes form </a:t>
                </a:r>
                <a:endParaRPr lang="en-US" sz="1600" i="1"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𝑄</m:t>
                      </m:r>
                      <m:r>
                        <a:rPr lang="en-US" sz="1600" i="1">
                          <a:latin typeface="Cambria Math" panose="02040503050406030204" pitchFamily="18" charset="0"/>
                        </a:rPr>
                        <m:t>=Г</m:t>
                      </m:r>
                      <m:sSub>
                        <m:sSubPr>
                          <m:ctrlPr>
                            <a:rPr lang="en-US" sz="1600" i="1" smtClean="0">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𝑘</m:t>
                          </m:r>
                        </m:sub>
                      </m:sSub>
                    </m:oMath>
                  </m:oMathPara>
                </a14:m>
                <a:endParaRPr lang="en-US" sz="1600" dirty="0"/>
              </a:p>
              <a:p>
                <a:pPr marL="0" indent="0">
                  <a:buNone/>
                </a:pPr>
                <a:r>
                  <a:rPr lang="en-US" sz="1600" dirty="0"/>
                  <a:t>where </a:t>
                </a:r>
                <a14:m>
                  <m:oMath xmlns:m="http://schemas.openxmlformats.org/officeDocument/2006/math">
                    <m:r>
                      <a:rPr lang="ru-RU" sz="1600" i="1">
                        <a:latin typeface="Cambria Math" panose="02040503050406030204" pitchFamily="18" charset="0"/>
                      </a:rPr>
                      <m:t>Г</m:t>
                    </m:r>
                  </m:oMath>
                </a14:m>
                <a:r>
                  <a:rPr lang="en-US" sz="1600" dirty="0"/>
                  <a:t> is the noise gain in the time period and</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rPr>
                          <m:t>𝑤</m:t>
                        </m:r>
                      </m:e>
                      <m:sub>
                        <m:r>
                          <a:rPr lang="en-US" sz="1600" i="1">
                            <a:latin typeface="Cambria Math" panose="02040503050406030204" pitchFamily="18" charset="0"/>
                          </a:rPr>
                          <m:t>𝑘</m:t>
                        </m:r>
                      </m:sub>
                    </m:sSub>
                  </m:oMath>
                </a14:m>
                <a:r>
                  <a:rPr lang="en-US" sz="1600" dirty="0"/>
                  <a:t>the constant piecewise noise within the time step. Thus, the change in velocity of the system in one time period will be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𝑘</m:t>
                        </m:r>
                      </m:sub>
                    </m:sSub>
                    <m:r>
                      <a:rPr lang="en-US" sz="1600" i="1">
                        <a:latin typeface="Cambria Math" panose="02040503050406030204" pitchFamily="18" charset="0"/>
                      </a:rPr>
                      <m:t>∆</m:t>
                    </m:r>
                    <m:r>
                      <a:rPr lang="en-US" sz="1600" i="1">
                        <a:latin typeface="Cambria Math" panose="02040503050406030204" pitchFamily="18" charset="0"/>
                      </a:rPr>
                      <m:t>𝑡</m:t>
                    </m:r>
                  </m:oMath>
                </a14:m>
                <a:r>
                  <a:rPr lang="en-US" sz="1600" dirty="0"/>
                  <a:t>, the change in position will be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𝑘</m:t>
                        </m:r>
                      </m:sub>
                    </m:sSub>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r>
                              <a:rPr lang="en-US" sz="1600" i="1">
                                <a:latin typeface="Cambria Math" panose="02040503050406030204" pitchFamily="18" charset="0"/>
                              </a:rPr>
                              <m:t>𝑡</m:t>
                            </m:r>
                          </m:e>
                          <m:sup>
                            <m:r>
                              <a:rPr lang="en-US" sz="1600" i="1">
                                <a:latin typeface="Cambria Math" panose="02040503050406030204" pitchFamily="18" charset="0"/>
                              </a:rPr>
                              <m:t>2</m:t>
                            </m:r>
                          </m:sup>
                        </m:sSup>
                      </m:num>
                      <m:den>
                        <m:r>
                          <a:rPr lang="en-US" sz="1600" i="1">
                            <a:latin typeface="Cambria Math" panose="02040503050406030204" pitchFamily="18" charset="0"/>
                          </a:rPr>
                          <m:t>2</m:t>
                        </m:r>
                      </m:den>
                    </m:f>
                    <m:r>
                      <a:rPr lang="en-US" sz="1600" b="0" i="0" smtClean="0">
                        <a:latin typeface="Cambria Math" panose="02040503050406030204" pitchFamily="18" charset="0"/>
                      </a:rPr>
                      <m:t> </m:t>
                    </m:r>
                    <m:r>
                      <m:rPr>
                        <m:sty m:val="p"/>
                      </m:rPr>
                      <a:rPr lang="en-US" sz="1600" b="0" i="0" smtClean="0">
                        <a:latin typeface="Cambria Math" panose="02040503050406030204" pitchFamily="18" charset="0"/>
                      </a:rPr>
                      <m:t>for</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spring</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and</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damping</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coefficient</m:t>
                    </m:r>
                    <m:r>
                      <a:rPr lang="en-US" sz="1600" b="0" i="0" smtClean="0">
                        <a:latin typeface="Cambria Math" panose="02040503050406030204" pitchFamily="18" charset="0"/>
                      </a:rPr>
                      <m:t> </m:t>
                    </m:r>
                  </m:oMath>
                </a14:m>
                <a:r>
                  <a:rPr lang="en-US" sz="1600" dirty="0"/>
                  <a:t>is 1. This results in the following matrix form for the noise gain,</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Г=</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𝑡</m:t>
                                    </m:r>
                                  </m:e>
                                  <m:sup>
                                    <m:r>
                                      <a:rPr lang="en-US" sz="1600" i="1">
                                        <a:latin typeface="Cambria Math" panose="02040503050406030204" pitchFamily="18" charset="0"/>
                                      </a:rPr>
                                      <m:t>2</m:t>
                                    </m:r>
                                  </m:sup>
                                </m:sSup>
                              </m:e>
                            </m:mr>
                            <m:mr>
                              <m:e>
                                <m:r>
                                  <a:rPr lang="en-US" sz="1600" i="1">
                                    <a:latin typeface="Cambria Math" panose="02040503050406030204" pitchFamily="18" charset="0"/>
                                  </a:rPr>
                                  <m:t>∆</m:t>
                                </m:r>
                                <m:r>
                                  <a:rPr lang="en-US" sz="1600" i="1">
                                    <a:latin typeface="Cambria Math" panose="02040503050406030204" pitchFamily="18" charset="0"/>
                                  </a:rPr>
                                  <m:t>𝑡</m:t>
                                </m:r>
                              </m:e>
                            </m:mr>
                            <m:m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mr>
                                  <m:mr>
                                    <m:e>
                                      <m:r>
                                        <a:rPr lang="en-US" sz="1600" i="1">
                                          <a:latin typeface="Cambria Math" panose="02040503050406030204" pitchFamily="18" charset="0"/>
                                        </a:rPr>
                                        <m:t>1</m:t>
                                      </m:r>
                                    </m:e>
                                  </m:mr>
                                </m:m>
                              </m:e>
                            </m:mr>
                          </m:m>
                        </m:e>
                      </m:d>
                    </m:oMath>
                  </m:oMathPara>
                </a14:m>
                <a:endParaRPr lang="en-US" sz="1600" dirty="0"/>
              </a:p>
              <a:p>
                <a:pPr marL="0" indent="0">
                  <a:buNone/>
                </a:pPr>
                <a:r>
                  <a:rPr lang="en-US" sz="1600" dirty="0"/>
                  <a:t>The resulting piecewise error covariance matrix Q is subsequently derived as,</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r>
                        <a:rPr lang="en-US" sz="1700" i="1">
                          <a:latin typeface="Cambria Math" panose="02040503050406030204" pitchFamily="18" charset="0"/>
                        </a:rPr>
                        <m:t>𝑄</m:t>
                      </m:r>
                      <m:r>
                        <a:rPr lang="en-US" sz="1700" i="1">
                          <a:latin typeface="Cambria Math" panose="02040503050406030204" pitchFamily="18" charset="0"/>
                        </a:rPr>
                        <m:t>=</m:t>
                      </m:r>
                      <m:r>
                        <a:rPr lang="en-US" sz="1700" i="1">
                          <a:latin typeface="Cambria Math" panose="02040503050406030204" pitchFamily="18" charset="0"/>
                        </a:rPr>
                        <m:t>𝐸</m:t>
                      </m:r>
                      <m:r>
                        <a:rPr lang="en-US" sz="1700" i="1">
                          <a:latin typeface="Cambria Math" panose="02040503050406030204" pitchFamily="18" charset="0"/>
                        </a:rPr>
                        <m:t>[Г</m:t>
                      </m:r>
                      <m:sSup>
                        <m:sSupPr>
                          <m:ctrlPr>
                            <a:rPr lang="en-US" sz="1700" i="1">
                              <a:latin typeface="Cambria Math" panose="02040503050406030204" pitchFamily="18" charset="0"/>
                            </a:rPr>
                          </m:ctrlPr>
                        </m:sSupPr>
                        <m:e>
                          <m:r>
                            <a:rPr lang="ru-RU" sz="1700" i="1">
                              <a:latin typeface="Cambria Math" panose="02040503050406030204" pitchFamily="18" charset="0"/>
                            </a:rPr>
                            <m:t>𝑤</m:t>
                          </m:r>
                          <m:d>
                            <m:dPr>
                              <m:ctrlPr>
                                <a:rPr lang="en-US" sz="1700" i="1">
                                  <a:latin typeface="Cambria Math" panose="02040503050406030204" pitchFamily="18" charset="0"/>
                                </a:rPr>
                              </m:ctrlPr>
                            </m:dPr>
                            <m:e>
                              <m:r>
                                <a:rPr lang="ru-RU" sz="1700" i="1">
                                  <a:latin typeface="Cambria Math" panose="02040503050406030204" pitchFamily="18" charset="0"/>
                                </a:rPr>
                                <m:t>𝑡</m:t>
                              </m:r>
                            </m:e>
                          </m:d>
                          <m:r>
                            <a:rPr lang="ru-RU" sz="1700" i="1">
                              <a:latin typeface="Cambria Math" panose="02040503050406030204" pitchFamily="18" charset="0"/>
                            </a:rPr>
                            <m:t>𝑤</m:t>
                          </m:r>
                          <m:d>
                            <m:dPr>
                              <m:ctrlPr>
                                <a:rPr lang="en-US" sz="1700" i="1">
                                  <a:latin typeface="Cambria Math" panose="02040503050406030204" pitchFamily="18" charset="0"/>
                                </a:rPr>
                              </m:ctrlPr>
                            </m:dPr>
                            <m:e>
                              <m:r>
                                <a:rPr lang="ru-RU" sz="1700" i="1">
                                  <a:latin typeface="Cambria Math" panose="02040503050406030204" pitchFamily="18" charset="0"/>
                                </a:rPr>
                                <m:t>𝑡</m:t>
                              </m:r>
                            </m:e>
                          </m:d>
                          <m:r>
                            <a:rPr lang="ru-RU" sz="1700" i="1">
                              <a:latin typeface="Cambria Math" panose="02040503050406030204" pitchFamily="18" charset="0"/>
                            </a:rPr>
                            <m:t>Г</m:t>
                          </m:r>
                        </m:e>
                        <m:sup>
                          <m:r>
                            <a:rPr lang="en-US" sz="1700" i="1">
                              <a:latin typeface="Cambria Math" panose="02040503050406030204" pitchFamily="18" charset="0"/>
                            </a:rPr>
                            <m:t>𝑇</m:t>
                          </m:r>
                        </m:sup>
                      </m:sSup>
                      <m:r>
                        <a:rPr lang="en-US" sz="1700" b="0" i="1" smtClean="0">
                          <a:latin typeface="Cambria Math" panose="02040503050406030204" pitchFamily="18" charset="0"/>
                        </a:rPr>
                        <m:t>]</m:t>
                      </m:r>
                      <m:r>
                        <a:rPr lang="ru-RU" sz="1700" i="1">
                          <a:latin typeface="Cambria Math" panose="02040503050406030204" pitchFamily="18" charset="0"/>
                        </a:rPr>
                        <m:t>=</m:t>
                      </m:r>
                      <m:d>
                        <m:dPr>
                          <m:begChr m:val="["/>
                          <m:endChr m:val="]"/>
                          <m:ctrlPr>
                            <a:rPr lang="en-US" sz="1700" i="1">
                              <a:latin typeface="Cambria Math" panose="02040503050406030204" pitchFamily="18" charset="0"/>
                            </a:rPr>
                          </m:ctrlPr>
                        </m:dPr>
                        <m:e>
                          <m:m>
                            <m:mPr>
                              <m:mcs>
                                <m:mc>
                                  <m:mcPr>
                                    <m:count m:val="3"/>
                                    <m:mcJc m:val="center"/>
                                  </m:mcPr>
                                </m:mc>
                              </m:mcs>
                              <m:ctrlPr>
                                <a:rPr lang="en-US" sz="1700" i="1">
                                  <a:latin typeface="Cambria Math" panose="02040503050406030204" pitchFamily="18" charset="0"/>
                                </a:rPr>
                              </m:ctrlPr>
                            </m:mPr>
                            <m:mr>
                              <m:e>
                                <m:f>
                                  <m:fPr>
                                    <m:ctrlPr>
                                      <a:rPr lang="en-US" sz="1700" i="1">
                                        <a:latin typeface="Cambria Math" panose="02040503050406030204" pitchFamily="18" charset="0"/>
                                      </a:rPr>
                                    </m:ctrlPr>
                                  </m:fPr>
                                  <m:num>
                                    <m:r>
                                      <a:rPr lang="en-US" sz="1700" i="1">
                                        <a:latin typeface="Cambria Math" panose="02040503050406030204" pitchFamily="18" charset="0"/>
                                      </a:rPr>
                                      <m:t>1</m:t>
                                    </m:r>
                                  </m:num>
                                  <m:den>
                                    <m:r>
                                      <a:rPr lang="en-US" sz="1700" i="1">
                                        <a:latin typeface="Cambria Math" panose="02040503050406030204" pitchFamily="18" charset="0"/>
                                      </a:rPr>
                                      <m:t>4</m:t>
                                    </m:r>
                                  </m:den>
                                </m:f>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𝑡</m:t>
                                    </m:r>
                                  </m:e>
                                  <m:sup>
                                    <m:r>
                                      <a:rPr lang="en-US" sz="1700" i="1">
                                        <a:latin typeface="Cambria Math" panose="02040503050406030204" pitchFamily="18" charset="0"/>
                                      </a:rPr>
                                      <m:t>4</m:t>
                                    </m:r>
                                  </m:sup>
                                </m:sSup>
                              </m:e>
                              <m:e>
                                <m:f>
                                  <m:fPr>
                                    <m:ctrlPr>
                                      <a:rPr lang="en-US" sz="1700" i="1">
                                        <a:latin typeface="Cambria Math" panose="02040503050406030204" pitchFamily="18" charset="0"/>
                                      </a:rPr>
                                    </m:ctrlPr>
                                  </m:fPr>
                                  <m:num>
                                    <m:r>
                                      <a:rPr lang="en-US" sz="1700" i="1">
                                        <a:latin typeface="Cambria Math" panose="02040503050406030204" pitchFamily="18" charset="0"/>
                                      </a:rPr>
                                      <m:t>1</m:t>
                                    </m:r>
                                  </m:num>
                                  <m:den>
                                    <m:r>
                                      <a:rPr lang="en-US" sz="1700" i="1">
                                        <a:latin typeface="Cambria Math" panose="02040503050406030204" pitchFamily="18" charset="0"/>
                                      </a:rPr>
                                      <m:t>2</m:t>
                                    </m:r>
                                  </m:den>
                                </m:f>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𝑡</m:t>
                                    </m:r>
                                  </m:e>
                                  <m:sup>
                                    <m:r>
                                      <a:rPr lang="en-US" sz="1700" i="1">
                                        <a:latin typeface="Cambria Math" panose="02040503050406030204" pitchFamily="18" charset="0"/>
                                      </a:rPr>
                                      <m:t>3</m:t>
                                    </m:r>
                                  </m:sup>
                                </m:sSup>
                              </m:e>
                              <m:e>
                                <m:m>
                                  <m:mPr>
                                    <m:mcs>
                                      <m:mc>
                                        <m:mcPr>
                                          <m:count m:val="2"/>
                                          <m:mcJc m:val="center"/>
                                        </m:mcPr>
                                      </m:mc>
                                    </m:mcs>
                                    <m:ctrlPr>
                                      <a:rPr lang="en-US" sz="1700" i="1">
                                        <a:latin typeface="Cambria Math" panose="02040503050406030204" pitchFamily="18" charset="0"/>
                                      </a:rPr>
                                    </m:ctrlPr>
                                  </m:mPr>
                                  <m:mr>
                                    <m:e>
                                      <m:f>
                                        <m:fPr>
                                          <m:ctrlPr>
                                            <a:rPr lang="en-US" sz="1700" i="1">
                                              <a:latin typeface="Cambria Math" panose="02040503050406030204" pitchFamily="18" charset="0"/>
                                            </a:rPr>
                                          </m:ctrlPr>
                                        </m:fPr>
                                        <m:num>
                                          <m:r>
                                            <a:rPr lang="en-US" sz="1700" i="1">
                                              <a:latin typeface="Cambria Math" panose="02040503050406030204" pitchFamily="18" charset="0"/>
                                            </a:rPr>
                                            <m:t>1</m:t>
                                          </m:r>
                                        </m:num>
                                        <m:den>
                                          <m:r>
                                            <a:rPr lang="en-US" sz="1700" i="1">
                                              <a:latin typeface="Cambria Math" panose="02040503050406030204" pitchFamily="18" charset="0"/>
                                            </a:rPr>
                                            <m:t>2</m:t>
                                          </m:r>
                                        </m:den>
                                      </m:f>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𝑡</m:t>
                                          </m:r>
                                        </m:e>
                                        <m:sup>
                                          <m:r>
                                            <a:rPr lang="en-US" sz="1700" i="1">
                                              <a:latin typeface="Cambria Math" panose="02040503050406030204" pitchFamily="18" charset="0"/>
                                            </a:rPr>
                                            <m:t>2</m:t>
                                          </m:r>
                                        </m:sup>
                                      </m:sSup>
                                    </m:e>
                                    <m:e>
                                      <m:f>
                                        <m:fPr>
                                          <m:ctrlPr>
                                            <a:rPr lang="en-US" sz="1700" i="1">
                                              <a:latin typeface="Cambria Math" panose="02040503050406030204" pitchFamily="18" charset="0"/>
                                            </a:rPr>
                                          </m:ctrlPr>
                                        </m:fPr>
                                        <m:num>
                                          <m:r>
                                            <a:rPr lang="en-US" sz="1700" i="1">
                                              <a:latin typeface="Cambria Math" panose="02040503050406030204" pitchFamily="18" charset="0"/>
                                            </a:rPr>
                                            <m:t>1</m:t>
                                          </m:r>
                                        </m:num>
                                        <m:den>
                                          <m:r>
                                            <a:rPr lang="en-US" sz="1700" i="1">
                                              <a:latin typeface="Cambria Math" panose="02040503050406030204" pitchFamily="18" charset="0"/>
                                            </a:rPr>
                                            <m:t>2</m:t>
                                          </m:r>
                                        </m:den>
                                      </m:f>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𝑡</m:t>
                                          </m:r>
                                        </m:e>
                                        <m:sup>
                                          <m:r>
                                            <a:rPr lang="en-US" sz="1700" i="1">
                                              <a:latin typeface="Cambria Math" panose="02040503050406030204" pitchFamily="18" charset="0"/>
                                            </a:rPr>
                                            <m:t>2</m:t>
                                          </m:r>
                                        </m:sup>
                                      </m:sSup>
                                    </m:e>
                                  </m:mr>
                                </m:m>
                              </m:e>
                            </m:mr>
                            <m:mr>
                              <m:e>
                                <m:f>
                                  <m:fPr>
                                    <m:ctrlPr>
                                      <a:rPr lang="en-US" sz="1700" i="1">
                                        <a:latin typeface="Cambria Math" panose="02040503050406030204" pitchFamily="18" charset="0"/>
                                      </a:rPr>
                                    </m:ctrlPr>
                                  </m:fPr>
                                  <m:num>
                                    <m:r>
                                      <a:rPr lang="en-US" sz="1700" i="1">
                                        <a:latin typeface="Cambria Math" panose="02040503050406030204" pitchFamily="18" charset="0"/>
                                      </a:rPr>
                                      <m:t>1</m:t>
                                    </m:r>
                                  </m:num>
                                  <m:den>
                                    <m:r>
                                      <a:rPr lang="en-US" sz="1700" i="1">
                                        <a:latin typeface="Cambria Math" panose="02040503050406030204" pitchFamily="18" charset="0"/>
                                      </a:rPr>
                                      <m:t>2</m:t>
                                    </m:r>
                                  </m:den>
                                </m:f>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𝑡</m:t>
                                    </m:r>
                                  </m:e>
                                  <m:sup>
                                    <m:r>
                                      <a:rPr lang="en-US" sz="1700" i="1">
                                        <a:latin typeface="Cambria Math" panose="02040503050406030204" pitchFamily="18" charset="0"/>
                                      </a:rPr>
                                      <m:t>3</m:t>
                                    </m:r>
                                  </m:sup>
                                </m:sSup>
                              </m:e>
                              <m:e>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𝑡</m:t>
                                    </m:r>
                                  </m:e>
                                  <m:sup>
                                    <m:r>
                                      <a:rPr lang="en-US" sz="1700" i="1">
                                        <a:latin typeface="Cambria Math" panose="02040503050406030204" pitchFamily="18" charset="0"/>
                                      </a:rPr>
                                      <m:t>2</m:t>
                                    </m:r>
                                  </m:sup>
                                </m:sSup>
                              </m:e>
                              <m:e>
                                <m:m>
                                  <m:mPr>
                                    <m:mcs>
                                      <m:mc>
                                        <m:mcPr>
                                          <m:count m:val="2"/>
                                          <m:mcJc m:val="center"/>
                                        </m:mcPr>
                                      </m:mc>
                                    </m:mcs>
                                    <m:ctrlPr>
                                      <a:rPr lang="en-US" sz="1700" i="1">
                                        <a:latin typeface="Cambria Math" panose="02040503050406030204" pitchFamily="18" charset="0"/>
                                      </a:rPr>
                                    </m:ctrlPr>
                                  </m:mPr>
                                  <m:mr>
                                    <m:e>
                                      <m:r>
                                        <a:rPr lang="en-US" sz="1700" i="1">
                                          <a:latin typeface="Cambria Math" panose="02040503050406030204" pitchFamily="18" charset="0"/>
                                        </a:rPr>
                                        <m:t>∆</m:t>
                                      </m:r>
                                      <m:r>
                                        <a:rPr lang="en-US" sz="1700" i="1">
                                          <a:latin typeface="Cambria Math" panose="02040503050406030204" pitchFamily="18" charset="0"/>
                                        </a:rPr>
                                        <m:t>𝑡</m:t>
                                      </m:r>
                                    </m:e>
                                    <m:e>
                                      <m:r>
                                        <a:rPr lang="en-US" sz="1700" i="1">
                                          <a:latin typeface="Cambria Math" panose="02040503050406030204" pitchFamily="18" charset="0"/>
                                        </a:rPr>
                                        <m:t>∆</m:t>
                                      </m:r>
                                      <m:r>
                                        <a:rPr lang="en-US" sz="1700" i="1">
                                          <a:latin typeface="Cambria Math" panose="02040503050406030204" pitchFamily="18" charset="0"/>
                                        </a:rPr>
                                        <m:t>𝑡</m:t>
                                      </m:r>
                                    </m:e>
                                  </m:mr>
                                </m:m>
                              </m:e>
                            </m:mr>
                            <m:mr>
                              <m:e>
                                <m:m>
                                  <m:mPr>
                                    <m:mcs>
                                      <m:mc>
                                        <m:mcPr>
                                          <m:count m:val="1"/>
                                          <m:mcJc m:val="center"/>
                                        </m:mcPr>
                                      </m:mc>
                                    </m:mcs>
                                    <m:ctrlPr>
                                      <a:rPr lang="en-US" sz="1700" i="1">
                                        <a:latin typeface="Cambria Math" panose="02040503050406030204" pitchFamily="18" charset="0"/>
                                      </a:rPr>
                                    </m:ctrlPr>
                                  </m:mPr>
                                  <m:mr>
                                    <m:e>
                                      <m:f>
                                        <m:fPr>
                                          <m:ctrlPr>
                                            <a:rPr lang="en-US" sz="1700" i="1">
                                              <a:latin typeface="Cambria Math" panose="02040503050406030204" pitchFamily="18" charset="0"/>
                                            </a:rPr>
                                          </m:ctrlPr>
                                        </m:fPr>
                                        <m:num>
                                          <m:r>
                                            <a:rPr lang="en-US" sz="1700" i="1">
                                              <a:latin typeface="Cambria Math" panose="02040503050406030204" pitchFamily="18" charset="0"/>
                                            </a:rPr>
                                            <m:t>1</m:t>
                                          </m:r>
                                        </m:num>
                                        <m:den>
                                          <m:r>
                                            <a:rPr lang="en-US" sz="1700" i="1">
                                              <a:latin typeface="Cambria Math" panose="02040503050406030204" pitchFamily="18" charset="0"/>
                                            </a:rPr>
                                            <m:t>2</m:t>
                                          </m:r>
                                        </m:den>
                                      </m:f>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𝑡</m:t>
                                          </m:r>
                                        </m:e>
                                        <m:sup>
                                          <m:r>
                                            <a:rPr lang="en-US" sz="1700" i="1">
                                              <a:latin typeface="Cambria Math" panose="02040503050406030204" pitchFamily="18" charset="0"/>
                                            </a:rPr>
                                            <m:t>2</m:t>
                                          </m:r>
                                        </m:sup>
                                      </m:sSup>
                                    </m:e>
                                  </m:mr>
                                  <m:mr>
                                    <m:e>
                                      <m:f>
                                        <m:fPr>
                                          <m:ctrlPr>
                                            <a:rPr lang="en-US" sz="1700" i="1">
                                              <a:latin typeface="Cambria Math" panose="02040503050406030204" pitchFamily="18" charset="0"/>
                                            </a:rPr>
                                          </m:ctrlPr>
                                        </m:fPr>
                                        <m:num>
                                          <m:r>
                                            <a:rPr lang="en-US" sz="1700" i="1">
                                              <a:latin typeface="Cambria Math" panose="02040503050406030204" pitchFamily="18" charset="0"/>
                                            </a:rPr>
                                            <m:t>1</m:t>
                                          </m:r>
                                        </m:num>
                                        <m:den>
                                          <m:r>
                                            <a:rPr lang="en-US" sz="1700" i="1">
                                              <a:latin typeface="Cambria Math" panose="02040503050406030204" pitchFamily="18" charset="0"/>
                                            </a:rPr>
                                            <m:t>2</m:t>
                                          </m:r>
                                        </m:den>
                                      </m:f>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𝑡</m:t>
                                          </m:r>
                                        </m:e>
                                        <m:sup>
                                          <m:r>
                                            <a:rPr lang="en-US" sz="1700" i="1">
                                              <a:latin typeface="Cambria Math" panose="02040503050406030204" pitchFamily="18" charset="0"/>
                                            </a:rPr>
                                            <m:t>2</m:t>
                                          </m:r>
                                        </m:sup>
                                      </m:sSup>
                                    </m:e>
                                  </m:mr>
                                </m:m>
                              </m:e>
                              <m:e>
                                <m:m>
                                  <m:mPr>
                                    <m:mcs>
                                      <m:mc>
                                        <m:mcPr>
                                          <m:count m:val="1"/>
                                          <m:mcJc m:val="center"/>
                                        </m:mcPr>
                                      </m:mc>
                                    </m:mcs>
                                    <m:ctrlPr>
                                      <a:rPr lang="en-US" sz="1700" i="1">
                                        <a:latin typeface="Cambria Math" panose="02040503050406030204" pitchFamily="18" charset="0"/>
                                      </a:rPr>
                                    </m:ctrlPr>
                                  </m:mPr>
                                  <m:mr>
                                    <m:e>
                                      <m:r>
                                        <a:rPr lang="en-US" sz="1700" i="1">
                                          <a:latin typeface="Cambria Math" panose="02040503050406030204" pitchFamily="18" charset="0"/>
                                        </a:rPr>
                                        <m:t>∆</m:t>
                                      </m:r>
                                      <m:r>
                                        <a:rPr lang="en-US" sz="1700" i="1">
                                          <a:latin typeface="Cambria Math" panose="02040503050406030204" pitchFamily="18" charset="0"/>
                                        </a:rPr>
                                        <m:t>𝑡</m:t>
                                      </m:r>
                                    </m:e>
                                  </m:mr>
                                  <m:mr>
                                    <m:e>
                                      <m:r>
                                        <a:rPr lang="en-US" sz="1700" i="1">
                                          <a:latin typeface="Cambria Math" panose="02040503050406030204" pitchFamily="18" charset="0"/>
                                        </a:rPr>
                                        <m:t>∆</m:t>
                                      </m:r>
                                      <m:r>
                                        <a:rPr lang="en-US" sz="1700" i="1">
                                          <a:latin typeface="Cambria Math" panose="02040503050406030204" pitchFamily="18" charset="0"/>
                                        </a:rPr>
                                        <m:t>𝑡</m:t>
                                      </m:r>
                                    </m:e>
                                  </m:mr>
                                </m:m>
                              </m:e>
                              <m:e>
                                <m:m>
                                  <m:mPr>
                                    <m:mcs>
                                      <m:mc>
                                        <m:mcPr>
                                          <m:count m:val="2"/>
                                          <m:mcJc m:val="center"/>
                                        </m:mcPr>
                                      </m:mc>
                                    </m:mcs>
                                    <m:ctrlPr>
                                      <a:rPr lang="en-US" sz="1700" i="1">
                                        <a:latin typeface="Cambria Math" panose="02040503050406030204" pitchFamily="18" charset="0"/>
                                      </a:rPr>
                                    </m:ctrlPr>
                                  </m:mPr>
                                  <m:mr>
                                    <m:e>
                                      <m:m>
                                        <m:mPr>
                                          <m:mcs>
                                            <m:mc>
                                              <m:mcPr>
                                                <m:count m:val="1"/>
                                                <m:mcJc m:val="center"/>
                                              </m:mcPr>
                                            </m:mc>
                                          </m:mcs>
                                          <m:ctrlPr>
                                            <a:rPr lang="en-US" sz="1700" i="1">
                                              <a:latin typeface="Cambria Math" panose="02040503050406030204" pitchFamily="18" charset="0"/>
                                            </a:rPr>
                                          </m:ctrlPr>
                                        </m:mPr>
                                        <m:mr>
                                          <m:e>
                                            <m:r>
                                              <a:rPr lang="ru-RU" sz="1700" i="1">
                                                <a:latin typeface="Cambria Math" panose="02040503050406030204" pitchFamily="18" charset="0"/>
                                              </a:rPr>
                                              <m:t>1</m:t>
                                            </m:r>
                                          </m:e>
                                        </m:mr>
                                        <m:mr>
                                          <m:e>
                                            <m:r>
                                              <a:rPr lang="ru-RU" sz="1700" i="1">
                                                <a:latin typeface="Cambria Math" panose="02040503050406030204" pitchFamily="18" charset="0"/>
                                              </a:rPr>
                                              <m:t>1</m:t>
                                            </m:r>
                                          </m:e>
                                        </m:mr>
                                      </m:m>
                                    </m:e>
                                    <m:e>
                                      <m:m>
                                        <m:mPr>
                                          <m:mcs>
                                            <m:mc>
                                              <m:mcPr>
                                                <m:count m:val="1"/>
                                                <m:mcJc m:val="center"/>
                                              </m:mcPr>
                                            </m:mc>
                                          </m:mcs>
                                          <m:ctrlPr>
                                            <a:rPr lang="en-US" sz="1700" i="1">
                                              <a:latin typeface="Cambria Math" panose="02040503050406030204" pitchFamily="18" charset="0"/>
                                            </a:rPr>
                                          </m:ctrlPr>
                                        </m:mPr>
                                        <m:mr>
                                          <m:e>
                                            <m:r>
                                              <a:rPr lang="ru-RU" sz="1700" i="1">
                                                <a:latin typeface="Cambria Math" panose="02040503050406030204" pitchFamily="18" charset="0"/>
                                              </a:rPr>
                                              <m:t>1</m:t>
                                            </m:r>
                                          </m:e>
                                        </m:mr>
                                        <m:mr>
                                          <m:e>
                                            <m:r>
                                              <a:rPr lang="ru-RU" sz="1700" i="1">
                                                <a:latin typeface="Cambria Math" panose="02040503050406030204" pitchFamily="18" charset="0"/>
                                              </a:rPr>
                                              <m:t>1</m:t>
                                            </m:r>
                                          </m:e>
                                        </m:mr>
                                      </m:m>
                                    </m:e>
                                  </m:mr>
                                </m:m>
                              </m:e>
                            </m:mr>
                          </m:m>
                        </m:e>
                      </m:d>
                      <m:sSup>
                        <m:sSupPr>
                          <m:ctrlPr>
                            <a:rPr lang="en-US" sz="1700" i="1">
                              <a:latin typeface="Cambria Math" panose="02040503050406030204" pitchFamily="18" charset="0"/>
                            </a:rPr>
                          </m:ctrlPr>
                        </m:sSupPr>
                        <m:e>
                          <m:sSub>
                            <m:sSubPr>
                              <m:ctrlPr>
                                <a:rPr lang="en-US" sz="1700" i="1">
                                  <a:latin typeface="Cambria Math" panose="02040503050406030204" pitchFamily="18" charset="0"/>
                                </a:rPr>
                              </m:ctrlPr>
                            </m:sSubPr>
                            <m:e>
                              <m:r>
                                <a:rPr lang="ru-RU" sz="1700" i="1">
                                  <a:latin typeface="Cambria Math" panose="02040503050406030204" pitchFamily="18" charset="0"/>
                                </a:rPr>
                                <m:t>𝜎</m:t>
                              </m:r>
                            </m:e>
                            <m:sub>
                              <m:r>
                                <a:rPr lang="ru-RU" sz="1700" i="1">
                                  <a:latin typeface="Cambria Math" panose="02040503050406030204" pitchFamily="18" charset="0"/>
                                </a:rPr>
                                <m:t>𝑣</m:t>
                              </m:r>
                            </m:sub>
                          </m:sSub>
                        </m:e>
                        <m:sup>
                          <m:r>
                            <a:rPr lang="ru-RU" sz="1700" i="1">
                              <a:latin typeface="Cambria Math" panose="02040503050406030204" pitchFamily="18" charset="0"/>
                            </a:rPr>
                            <m:t>2</m:t>
                          </m:r>
                        </m:sup>
                      </m:sSup>
                    </m:oMath>
                  </m:oMathPara>
                </a14:m>
                <a:endParaRPr lang="en-US" sz="17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mc:Choice>
        <mc:Fallback>
          <p:sp>
            <p:nvSpPr>
              <p:cNvPr id="3" name="Объект 2">
                <a:extLst>
                  <a:ext uri="{FF2B5EF4-FFF2-40B4-BE49-F238E27FC236}">
                    <a16:creationId xmlns:a16="http://schemas.microsoft.com/office/drawing/2014/main" id="{906DCF42-638C-4864-B1E3-74AC4A9A12B2}"/>
                  </a:ext>
                </a:extLst>
              </p:cNvPr>
              <p:cNvSpPr>
                <a:spLocks noGrp="1" noRot="1" noChangeAspect="1" noMove="1" noResize="1" noEditPoints="1" noAdjustHandles="1" noChangeArrowheads="1" noChangeShapeType="1" noTextEdit="1"/>
              </p:cNvSpPr>
              <p:nvPr>
                <p:ph idx="1"/>
              </p:nvPr>
            </p:nvSpPr>
            <p:spPr>
              <a:xfrm>
                <a:off x="727969" y="532660"/>
                <a:ext cx="10625831" cy="5617670"/>
              </a:xfrm>
              <a:blipFill>
                <a:blip r:embed="rId2"/>
                <a:stretch>
                  <a:fillRect l="-229"/>
                </a:stretch>
              </a:blipFill>
            </p:spPr>
            <p:txBody>
              <a:bodyPr/>
              <a:lstStyle/>
              <a:p>
                <a:r>
                  <a:rPr lang="en-US">
                    <a:noFill/>
                  </a:rPr>
                  <a:t> </a:t>
                </a:r>
              </a:p>
            </p:txBody>
          </p:sp>
        </mc:Fallback>
      </mc:AlternateContent>
    </p:spTree>
    <p:extLst>
      <p:ext uri="{BB962C8B-B14F-4D97-AF65-F5344CB8AC3E}">
        <p14:creationId xmlns:p14="http://schemas.microsoft.com/office/powerpoint/2010/main" val="131699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AF688DA3-EBCD-4E00-9A79-A4428DE3E062}"/>
                  </a:ext>
                </a:extLst>
              </p:cNvPr>
              <p:cNvSpPr>
                <a:spLocks noGrp="1"/>
              </p:cNvSpPr>
              <p:nvPr>
                <p:ph idx="1"/>
              </p:nvPr>
            </p:nvSpPr>
            <p:spPr>
              <a:xfrm>
                <a:off x="849086" y="335902"/>
                <a:ext cx="10504714" cy="6214188"/>
              </a:xfrm>
            </p:spPr>
            <p:txBody>
              <a:bodyPr>
                <a:normAutofit/>
              </a:bodyPr>
              <a:lstStyle/>
              <a:p>
                <a:pPr marL="0" indent="0">
                  <a:lnSpc>
                    <a:spcPct val="100000"/>
                  </a:lnSpc>
                  <a:buNone/>
                </a:pPr>
                <a:r>
                  <a:rPr lang="en-US" sz="1600" dirty="0"/>
                  <a:t>We inflate the process noise by altering the value of variance </a:t>
                </a:r>
                <a14:m>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ru-RU" sz="1600" i="1">
                                <a:latin typeface="Cambria Math" panose="02040503050406030204" pitchFamily="18" charset="0"/>
                              </a:rPr>
                              <m:t>𝜎</m:t>
                            </m:r>
                          </m:e>
                          <m:sub>
                            <m:r>
                              <a:rPr lang="ru-RU" sz="1600" i="1">
                                <a:latin typeface="Cambria Math" panose="02040503050406030204" pitchFamily="18" charset="0"/>
                              </a:rPr>
                              <m:t>𝑣</m:t>
                            </m:r>
                          </m:sub>
                        </m:sSub>
                      </m:e>
                      <m:sup>
                        <m:r>
                          <a:rPr lang="ru-RU" sz="1600" i="1">
                            <a:latin typeface="Cambria Math" panose="02040503050406030204" pitchFamily="18" charset="0"/>
                          </a:rPr>
                          <m:t>2</m:t>
                        </m:r>
                      </m:sup>
                    </m:sSup>
                  </m:oMath>
                </a14:m>
                <a:r>
                  <a:rPr lang="en-US" sz="1600" dirty="0"/>
                  <a:t> to tune the performance of our Kalman Filter. In our simulated application we set this value to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0.01</m:t>
                        </m:r>
                      </m:e>
                      <m:sup>
                        <m:r>
                          <a:rPr lang="en-US" sz="1600" i="1">
                            <a:latin typeface="Cambria Math" panose="02040503050406030204" pitchFamily="18" charset="0"/>
                          </a:rPr>
                          <m:t>2</m:t>
                        </m:r>
                      </m:sup>
                    </m:sSup>
                  </m:oMath>
                </a14:m>
                <a:r>
                  <a:rPr lang="en-US" sz="1600" dirty="0"/>
                  <a:t>.</a:t>
                </a:r>
              </a:p>
              <a:p>
                <a:pPr marL="0" indent="0">
                  <a:lnSpc>
                    <a:spcPct val="100000"/>
                  </a:lnSpc>
                  <a:buNone/>
                </a:pPr>
                <a:r>
                  <a:rPr lang="en-US" sz="1600" dirty="0"/>
                  <a:t>After the prediction or the time update, the measurement update equations are as follows:</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𝑒𝑒</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𝑘</m:t>
                          </m:r>
                        </m:sub>
                      </m:sSub>
                      <m:r>
                        <a:rPr lang="en-US" sz="1600" i="1">
                          <a:latin typeface="Cambria Math" panose="02040503050406030204" pitchFamily="18" charset="0"/>
                        </a:rPr>
                        <m:t>−</m:t>
                      </m:r>
                      <m:r>
                        <a:rPr lang="en-US" sz="1600" i="1">
                          <a:latin typeface="Cambria Math" panose="02040503050406030204" pitchFamily="18" charset="0"/>
                        </a:rPr>
                        <m:t>𝐻</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𝑘</m:t>
                          </m:r>
                        </m:sub>
                      </m:sSub>
                    </m:oMath>
                  </m:oMathPara>
                </a14:m>
                <a:endParaRPr lang="en-US" sz="1600" dirty="0"/>
              </a:p>
              <a:p>
                <a:pPr marL="0" indent="0">
                  <a:lnSpc>
                    <a:spcPct val="100000"/>
                  </a:lnSpc>
                  <a:buNone/>
                </a:pPr>
                <a:r>
                  <a:rPr lang="en-US" sz="1600" dirty="0"/>
                  <a:t>The MATLAB’s ODE45 solver returned us the values of the true position of the oscillator. We infested the true position with an error of 0.1 m. This constituted our noisy measurement data in variable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𝑘</m:t>
                        </m:r>
                      </m:sub>
                    </m:sSub>
                  </m:oMath>
                </a14:m>
                <a:r>
                  <a:rPr lang="en-US" sz="1600" dirty="0"/>
                  <a:t> that is accessed by the filter’s measurement update equation and compared with the predicted state at current time step to calculate the innovation </a:t>
                </a:r>
                <a14:m>
                  <m:oMath xmlns:m="http://schemas.openxmlformats.org/officeDocument/2006/math">
                    <m:r>
                      <a:rPr lang="en-US" sz="1600" i="1">
                        <a:latin typeface="Cambria Math" panose="02040503050406030204" pitchFamily="18" charset="0"/>
                      </a:rPr>
                      <m:t>𝑒𝑒</m:t>
                    </m:r>
                    <m:r>
                      <a:rPr lang="en-US" sz="1600" i="1">
                        <a:latin typeface="Cambria Math" panose="02040503050406030204" pitchFamily="18" charset="0"/>
                      </a:rPr>
                      <m:t> </m:t>
                    </m:r>
                  </m:oMath>
                </a14:m>
                <a:r>
                  <a:rPr lang="en-US" sz="1600" dirty="0"/>
                  <a:t>of the system.</a:t>
                </a:r>
              </a:p>
              <a:p>
                <a:pPr marL="0" indent="0">
                  <a:lnSpc>
                    <a:spcPct val="100000"/>
                  </a:lnSpc>
                  <a:buNone/>
                </a:pPr>
                <a:r>
                  <a:rPr lang="en-US" sz="1600" dirty="0"/>
                  <a:t> Since, </a:t>
                </a:r>
                <a14:m>
                  <m:oMath xmlns:m="http://schemas.openxmlformats.org/officeDocument/2006/math">
                    <m:r>
                      <a:rPr lang="en-US" sz="1600" i="1">
                        <a:latin typeface="Cambria Math" panose="02040503050406030204" pitchFamily="18" charset="0"/>
                      </a:rPr>
                      <m:t>𝐻</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
                            </m:e>
                          </m:mr>
                        </m:m>
                      </m:e>
                    </m:d>
                  </m:oMath>
                </a14:m>
                <a:r>
                  <a:rPr lang="en-US" sz="1600" dirty="0"/>
                  <a:t> the measurement update equation takes the following form:</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𝑒𝑒</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e>
                        <m:sub>
                          <m:r>
                            <a:rPr lang="en-US" sz="1600" i="1">
                              <a:latin typeface="Cambria Math" panose="02040503050406030204" pitchFamily="18" charset="0"/>
                            </a:rPr>
                            <m:t>𝑘</m:t>
                          </m:r>
                        </m:sub>
                      </m:sSub>
                    </m:oMath>
                  </m:oMathPara>
                </a14:m>
                <a:endParaRPr lang="en-US" sz="1600" dirty="0"/>
              </a:p>
              <a:p>
                <a:pPr marL="0" indent="0">
                  <a:lnSpc>
                    <a:spcPct val="100000"/>
                  </a:lnSpc>
                  <a:buNone/>
                </a:pPr>
                <a:r>
                  <a:rPr lang="en-US" sz="1600" dirty="0"/>
                  <a:t>Next, the Kalman Gain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𝐾</m:t>
                        </m:r>
                      </m:e>
                      <m:sub>
                        <m:r>
                          <a:rPr lang="en-US" sz="1600" i="1">
                            <a:latin typeface="Cambria Math" panose="02040503050406030204" pitchFamily="18" charset="0"/>
                          </a:rPr>
                          <m:t>𝑘</m:t>
                        </m:r>
                      </m:sub>
                    </m:sSub>
                  </m:oMath>
                </a14:m>
                <a:r>
                  <a:rPr lang="en-US" sz="1600" dirty="0"/>
                  <a:t> is calculated using </a:t>
                </a:r>
              </a:p>
              <a:p>
                <a:pPr marL="0" indent="0" algn="ctr">
                  <a:lnSpc>
                    <a:spcPct val="100000"/>
                  </a:lnSpc>
                  <a:buNone/>
                </a:pPr>
                <a:r>
                  <a:rPr lang="en-US" i="1"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𝐾</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sSup>
                      <m:sSupPr>
                        <m:ctrlPr>
                          <a:rPr lang="en-US" sz="1600" i="1">
                            <a:latin typeface="Cambria Math" panose="02040503050406030204" pitchFamily="18" charset="0"/>
                          </a:rPr>
                        </m:ctrlPr>
                      </m:sSupPr>
                      <m:e>
                        <m:r>
                          <a:rPr lang="en-US" sz="1600" i="1">
                            <a:latin typeface="Cambria Math" panose="02040503050406030204" pitchFamily="18" charset="0"/>
                          </a:rPr>
                          <m:t>𝐻</m:t>
                        </m:r>
                      </m:e>
                      <m:sup>
                        <m:r>
                          <a:rPr lang="en-US" sz="1600" i="1">
                            <a:latin typeface="Cambria Math" panose="02040503050406030204" pitchFamily="18" charset="0"/>
                          </a:rPr>
                          <m:t>𝑇</m:t>
                        </m:r>
                      </m:sup>
                    </m:sSup>
                    <m:sSup>
                      <m:sSupPr>
                        <m:ctrlPr>
                          <a:rPr lang="en-US" sz="1600" i="1">
                            <a:latin typeface="Cambria Math" panose="02040503050406030204" pitchFamily="18" charset="0"/>
                          </a:rPr>
                        </m:ctrlPr>
                      </m:sSupPr>
                      <m:e>
                        <m:r>
                          <a:rPr lang="en-US" sz="1600" i="1">
                            <a:latin typeface="Cambria Math" panose="02040503050406030204" pitchFamily="18" charset="0"/>
                          </a:rPr>
                          <m:t>(</m:t>
                        </m:r>
                        <m:r>
                          <a:rPr lang="en-US" sz="1600" i="1">
                            <a:latin typeface="Cambria Math" panose="02040503050406030204" pitchFamily="18" charset="0"/>
                          </a:rPr>
                          <m:t>𝐻</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sSup>
                          <m:sSupPr>
                            <m:ctrlPr>
                              <a:rPr lang="en-US" sz="1600" i="1">
                                <a:latin typeface="Cambria Math" panose="02040503050406030204" pitchFamily="18" charset="0"/>
                              </a:rPr>
                            </m:ctrlPr>
                          </m:sSupPr>
                          <m:e>
                            <m:r>
                              <a:rPr lang="en-US" sz="1600" i="1">
                                <a:latin typeface="Cambria Math" panose="02040503050406030204" pitchFamily="18" charset="0"/>
                              </a:rPr>
                              <m:t>𝐻</m:t>
                            </m:r>
                          </m:e>
                          <m:sup>
                            <m:r>
                              <a:rPr lang="en-US" sz="1600" i="1">
                                <a:latin typeface="Cambria Math" panose="02040503050406030204" pitchFamily="18" charset="0"/>
                              </a:rPr>
                              <m:t>𝑇</m:t>
                            </m:r>
                          </m:sup>
                        </m:sSup>
                        <m:r>
                          <a:rPr lang="en-US" sz="1600" i="1">
                            <a:latin typeface="Cambria Math" panose="02040503050406030204" pitchFamily="18" charset="0"/>
                          </a:rPr>
                          <m:t>+</m:t>
                        </m:r>
                        <m:r>
                          <a:rPr lang="en-US" sz="1600" i="1">
                            <a:latin typeface="Cambria Math" panose="02040503050406030204" pitchFamily="18" charset="0"/>
                          </a:rPr>
                          <m:t>𝑅</m:t>
                        </m:r>
                        <m:r>
                          <a:rPr lang="en-US" sz="1600" i="1">
                            <a:latin typeface="Cambria Math" panose="02040503050406030204" pitchFamily="18" charset="0"/>
                          </a:rPr>
                          <m:t>)</m:t>
                        </m:r>
                      </m:e>
                      <m:sup>
                        <m:r>
                          <a:rPr lang="en-US" sz="1600" i="1">
                            <a:latin typeface="Cambria Math" panose="02040503050406030204" pitchFamily="18" charset="0"/>
                          </a:rPr>
                          <m:t>−1</m:t>
                        </m:r>
                      </m:sup>
                    </m:sSup>
                  </m:oMath>
                </a14:m>
                <a:endParaRPr lang="en-US" sz="1600" dirty="0"/>
              </a:p>
              <a:p>
                <a:pPr marL="0" indent="0">
                  <a:lnSpc>
                    <a:spcPct val="100000"/>
                  </a:lnSpc>
                  <a:buNone/>
                </a:pPr>
                <a:r>
                  <a:rPr lang="en-US" sz="1600" dirty="0"/>
                  <a:t>The gain decides relative priority to impart to the measurement values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𝑘</m:t>
                        </m:r>
                      </m:sub>
                    </m:sSub>
                  </m:oMath>
                </a14:m>
                <a:r>
                  <a:rPr lang="en-US" sz="1600" dirty="0"/>
                  <a:t> or to use the predicted position values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𝑘</m:t>
                        </m:r>
                      </m:sub>
                    </m:sSub>
                  </m:oMath>
                </a14:m>
                <a:r>
                  <a:rPr lang="en-US" sz="1600" dirty="0"/>
                  <a:t>. Kalman Gain is dependent upon the linearized error covariance matrix which is dependent upon the linearized state transition matrix. </a:t>
                </a:r>
              </a:p>
              <a:p>
                <a:pPr marL="0" indent="0">
                  <a:buNone/>
                </a:pPr>
                <a:r>
                  <a:rPr lang="en-US" sz="1600" dirty="0"/>
                  <a:t>After incorporating the Kalman gain, the a priori prediction is corrected and we estimate the a posteriori value of the state: </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𝑋</m:t>
                              </m:r>
                            </m:e>
                          </m:acc>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𝐾</m:t>
                          </m:r>
                        </m:e>
                        <m:sub>
                          <m:r>
                            <a:rPr lang="en-US" sz="1600" i="1">
                              <a:latin typeface="Cambria Math" panose="02040503050406030204" pitchFamily="18" charset="0"/>
                            </a:rPr>
                            <m:t>𝑘</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𝑒𝑒</m:t>
                          </m:r>
                        </m:e>
                        <m:sub>
                          <m:r>
                            <a:rPr lang="en-US" sz="1600" i="1">
                              <a:latin typeface="Cambria Math" panose="02040503050406030204" pitchFamily="18" charset="0"/>
                            </a:rPr>
                            <m:t>𝑘</m:t>
                          </m:r>
                        </m:sub>
                      </m:sSub>
                    </m:oMath>
                  </m:oMathPara>
                </a14:m>
                <a:endParaRPr lang="en-US" sz="1600" dirty="0"/>
              </a:p>
              <a:p>
                <a:pPr marL="0" indent="0">
                  <a:buNone/>
                </a:pPr>
                <a:r>
                  <a:rPr lang="en-US" sz="1600" dirty="0"/>
                  <a:t>We represent this estimated state vector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𝑋</m:t>
                            </m:r>
                          </m:e>
                        </m:acc>
                      </m:e>
                      <m:sub>
                        <m:r>
                          <a:rPr lang="en-US" sz="1600" i="1">
                            <a:latin typeface="Cambria Math" panose="02040503050406030204" pitchFamily="18" charset="0"/>
                          </a:rPr>
                          <m:t>𝑘</m:t>
                        </m:r>
                      </m:sub>
                    </m:sSub>
                  </m:oMath>
                </a14:m>
                <a:r>
                  <a:rPr lang="en-US" sz="1600" dirty="0"/>
                  <a:t> with a hat and refer to it as the estimated state, or corrected state or the a posteriori estimate.</a:t>
                </a:r>
              </a:p>
              <a:p>
                <a:pPr marL="0" indent="0">
                  <a:buNone/>
                </a:pPr>
                <a:endParaRPr lang="en-US" sz="1600" dirty="0"/>
              </a:p>
              <a:p>
                <a:pPr marL="0" indent="0">
                  <a:lnSpc>
                    <a:spcPct val="100000"/>
                  </a:lnSpc>
                  <a:buNone/>
                </a:pPr>
                <a:endParaRPr lang="en-US" sz="1600" dirty="0"/>
              </a:p>
            </p:txBody>
          </p:sp>
        </mc:Choice>
        <mc:Fallback xmlns="">
          <p:sp>
            <p:nvSpPr>
              <p:cNvPr id="3" name="Объект 2">
                <a:extLst>
                  <a:ext uri="{FF2B5EF4-FFF2-40B4-BE49-F238E27FC236}">
                    <a16:creationId xmlns:a16="http://schemas.microsoft.com/office/drawing/2014/main" id="{AF688DA3-EBCD-4E00-9A79-A4428DE3E062}"/>
                  </a:ext>
                </a:extLst>
              </p:cNvPr>
              <p:cNvSpPr>
                <a:spLocks noGrp="1" noRot="1" noChangeAspect="1" noMove="1" noResize="1" noEditPoints="1" noAdjustHandles="1" noChangeArrowheads="1" noChangeShapeType="1" noTextEdit="1"/>
              </p:cNvSpPr>
              <p:nvPr>
                <p:ph idx="1"/>
              </p:nvPr>
            </p:nvSpPr>
            <p:spPr>
              <a:xfrm>
                <a:off x="849086" y="335902"/>
                <a:ext cx="10504714" cy="6214188"/>
              </a:xfrm>
              <a:blipFill>
                <a:blip r:embed="rId2"/>
                <a:stretch>
                  <a:fillRect l="-290" t="-294"/>
                </a:stretch>
              </a:blipFill>
            </p:spPr>
            <p:txBody>
              <a:bodyPr/>
              <a:lstStyle/>
              <a:p>
                <a:r>
                  <a:rPr lang="en-US">
                    <a:noFill/>
                  </a:rPr>
                  <a:t> </a:t>
                </a:r>
              </a:p>
            </p:txBody>
          </p:sp>
        </mc:Fallback>
      </mc:AlternateContent>
    </p:spTree>
    <p:extLst>
      <p:ext uri="{BB962C8B-B14F-4D97-AF65-F5344CB8AC3E}">
        <p14:creationId xmlns:p14="http://schemas.microsoft.com/office/powerpoint/2010/main" val="280591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35E9C9DA-94D8-4CD8-94E4-914391DE43C0}"/>
                  </a:ext>
                </a:extLst>
              </p:cNvPr>
              <p:cNvSpPr>
                <a:spLocks noGrp="1"/>
              </p:cNvSpPr>
              <p:nvPr>
                <p:ph idx="1"/>
              </p:nvPr>
            </p:nvSpPr>
            <p:spPr>
              <a:xfrm>
                <a:off x="867746" y="373225"/>
                <a:ext cx="10486053" cy="5757085"/>
              </a:xfrm>
            </p:spPr>
            <p:txBody>
              <a:bodyPr/>
              <a:lstStyle/>
              <a:p>
                <a:pPr marL="0" indent="0">
                  <a:buNone/>
                </a:pPr>
                <a:r>
                  <a:rPr lang="en-US" sz="1600" dirty="0"/>
                  <a:t>Last, the filter rectifies the current predicted error covariance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oMath>
                </a14:m>
                <a:r>
                  <a:rPr lang="en-US" sz="1600" dirty="0"/>
                  <a:t> using the error covariance estimate equation:</a:t>
                </a:r>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𝑃</m:t>
                              </m:r>
                            </m:e>
                          </m:acc>
                        </m:e>
                        <m:sub>
                          <m:r>
                            <a:rPr lang="en-US" sz="1600" i="1">
                              <a:latin typeface="Cambria Math" panose="02040503050406030204" pitchFamily="18" charset="0"/>
                            </a:rPr>
                            <m:t>𝑘</m:t>
                          </m:r>
                        </m:sub>
                      </m:sSub>
                      <m:r>
                        <a:rPr lang="en-US" sz="1600" i="1">
                          <a:latin typeface="Cambria Math" panose="02040503050406030204" pitchFamily="18" charset="0"/>
                        </a:rPr>
                        <m:t>=(</m:t>
                      </m:r>
                      <m:r>
                        <a:rPr lang="en-US" sz="1600" i="1">
                          <a:latin typeface="Cambria Math" panose="02040503050406030204" pitchFamily="18" charset="0"/>
                        </a:rPr>
                        <m:t>𝐼</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𝐾</m:t>
                          </m:r>
                        </m:e>
                        <m:sub>
                          <m:r>
                            <a:rPr lang="en-US" sz="1600" i="1">
                              <a:latin typeface="Cambria Math" panose="02040503050406030204" pitchFamily="18" charset="0"/>
                            </a:rPr>
                            <m:t>𝑘</m:t>
                          </m:r>
                        </m:sub>
                      </m:sSub>
                      <m:sSub>
                        <m:sSubPr>
                          <m:ctrlPr>
                            <a:rPr lang="en-US" sz="1600" i="1">
                              <a:latin typeface="Cambria Math" panose="02040503050406030204" pitchFamily="18" charset="0"/>
                            </a:rPr>
                          </m:ctrlPr>
                        </m:sSubPr>
                        <m:e>
                          <m:r>
                            <a:rPr lang="en-US" sz="1600" b="0" i="1" smtClean="0">
                              <a:latin typeface="Cambria Math" panose="02040503050406030204" pitchFamily="18" charset="0"/>
                            </a:rPr>
                            <m:t>𝐻</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oMath>
                  </m:oMathPara>
                </a14:m>
                <a:endParaRPr lang="en-US" sz="1600" dirty="0"/>
              </a:p>
              <a:p>
                <a:pPr marL="0" indent="0">
                  <a:buNone/>
                </a:pPr>
                <a:r>
                  <a:rPr lang="en-US" sz="1600" dirty="0"/>
                  <a:t>This updates the current belief which is used as input for the next iteration. </a:t>
                </a:r>
              </a:p>
              <a:p>
                <a:pPr marL="0" indent="0">
                  <a:buNone/>
                </a:pPr>
                <a:r>
                  <a:rPr lang="en-US" sz="1600" dirty="0"/>
                  <a:t>So, our state augmented nonlinear system for parameter estimation evolves with consideration of the uncertainties in the states and parameters to give us optimum estimated state outputs from the filter. </a:t>
                </a:r>
                <a:endParaRPr lang="en-US" dirty="0"/>
              </a:p>
            </p:txBody>
          </p:sp>
        </mc:Choice>
        <mc:Fallback xmlns="">
          <p:sp>
            <p:nvSpPr>
              <p:cNvPr id="3" name="Объект 2">
                <a:extLst>
                  <a:ext uri="{FF2B5EF4-FFF2-40B4-BE49-F238E27FC236}">
                    <a16:creationId xmlns:a16="http://schemas.microsoft.com/office/drawing/2014/main" id="{35E9C9DA-94D8-4CD8-94E4-914391DE43C0}"/>
                  </a:ext>
                </a:extLst>
              </p:cNvPr>
              <p:cNvSpPr>
                <a:spLocks noGrp="1" noRot="1" noChangeAspect="1" noMove="1" noResize="1" noEditPoints="1" noAdjustHandles="1" noChangeArrowheads="1" noChangeShapeType="1" noTextEdit="1"/>
              </p:cNvSpPr>
              <p:nvPr>
                <p:ph idx="1"/>
              </p:nvPr>
            </p:nvSpPr>
            <p:spPr>
              <a:xfrm>
                <a:off x="867746" y="373225"/>
                <a:ext cx="10486053" cy="5757085"/>
              </a:xfrm>
              <a:blipFill>
                <a:blip r:embed="rId2"/>
                <a:stretch>
                  <a:fillRect l="-291"/>
                </a:stretch>
              </a:blipFill>
            </p:spPr>
            <p:txBody>
              <a:bodyPr/>
              <a:lstStyle/>
              <a:p>
                <a:r>
                  <a:rPr lang="en-US">
                    <a:noFill/>
                  </a:rPr>
                  <a:t> </a:t>
                </a:r>
              </a:p>
            </p:txBody>
          </p:sp>
        </mc:Fallback>
      </mc:AlternateContent>
    </p:spTree>
    <p:extLst>
      <p:ext uri="{BB962C8B-B14F-4D97-AF65-F5344CB8AC3E}">
        <p14:creationId xmlns:p14="http://schemas.microsoft.com/office/powerpoint/2010/main" val="2139423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587CD0-1F6B-43F7-BC9C-D05DA67BAE19}"/>
              </a:ext>
            </a:extLst>
          </p:cNvPr>
          <p:cNvSpPr>
            <a:spLocks noGrp="1"/>
          </p:cNvSpPr>
          <p:nvPr>
            <p:ph type="title"/>
          </p:nvPr>
        </p:nvSpPr>
        <p:spPr>
          <a:xfrm>
            <a:off x="838200" y="365125"/>
            <a:ext cx="10515600" cy="642581"/>
          </a:xfrm>
        </p:spPr>
        <p:txBody>
          <a:bodyPr>
            <a:normAutofit fontScale="90000"/>
          </a:bodyPr>
          <a:lstStyle/>
          <a:p>
            <a:r>
              <a:rPr lang="en-US" dirty="0" err="1"/>
              <a:t>Matlab</a:t>
            </a:r>
            <a:r>
              <a:rPr lang="en-US" dirty="0"/>
              <a:t> code</a:t>
            </a:r>
          </a:p>
        </p:txBody>
      </p:sp>
      <p:sp>
        <p:nvSpPr>
          <p:cNvPr id="3" name="Объект 2">
            <a:extLst>
              <a:ext uri="{FF2B5EF4-FFF2-40B4-BE49-F238E27FC236}">
                <a16:creationId xmlns:a16="http://schemas.microsoft.com/office/drawing/2014/main" id="{512E52FD-94FE-49B3-B630-F92D2F49DF75}"/>
              </a:ext>
            </a:extLst>
          </p:cNvPr>
          <p:cNvSpPr>
            <a:spLocks noGrp="1"/>
          </p:cNvSpPr>
          <p:nvPr>
            <p:ph idx="1"/>
          </p:nvPr>
        </p:nvSpPr>
        <p:spPr>
          <a:xfrm>
            <a:off x="520960" y="1091681"/>
            <a:ext cx="10515600" cy="5169257"/>
          </a:xfrm>
        </p:spPr>
        <p:txBody>
          <a:bodyPr>
            <a:normAutofit/>
          </a:bodyPr>
          <a:lstStyle/>
          <a:p>
            <a:pPr marL="0" indent="0">
              <a:buNone/>
            </a:pPr>
            <a:endParaRPr lang="en-US" dirty="0"/>
          </a:p>
        </p:txBody>
      </p:sp>
      <p:pic>
        <p:nvPicPr>
          <p:cNvPr id="5" name="Рисунок 4">
            <a:extLst>
              <a:ext uri="{FF2B5EF4-FFF2-40B4-BE49-F238E27FC236}">
                <a16:creationId xmlns:a16="http://schemas.microsoft.com/office/drawing/2014/main" id="{FCE290CB-109B-4AAA-B40C-6B954CED5D9B}"/>
              </a:ext>
            </a:extLst>
          </p:cNvPr>
          <p:cNvPicPr>
            <a:picLocks noChangeAspect="1"/>
          </p:cNvPicPr>
          <p:nvPr/>
        </p:nvPicPr>
        <p:blipFill>
          <a:blip r:embed="rId2"/>
          <a:stretch>
            <a:fillRect/>
          </a:stretch>
        </p:blipFill>
        <p:spPr>
          <a:xfrm>
            <a:off x="520959" y="1091681"/>
            <a:ext cx="10515599" cy="5190651"/>
          </a:xfrm>
          <a:prstGeom prst="rect">
            <a:avLst/>
          </a:prstGeom>
        </p:spPr>
      </p:pic>
    </p:spTree>
    <p:extLst>
      <p:ext uri="{BB962C8B-B14F-4D97-AF65-F5344CB8AC3E}">
        <p14:creationId xmlns:p14="http://schemas.microsoft.com/office/powerpoint/2010/main" val="23134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1DEC47C-0521-4F16-B0F9-D061821ED02C}"/>
              </a:ext>
            </a:extLst>
          </p:cNvPr>
          <p:cNvPicPr>
            <a:picLocks noChangeAspect="1"/>
          </p:cNvPicPr>
          <p:nvPr/>
        </p:nvPicPr>
        <p:blipFill>
          <a:blip r:embed="rId2"/>
          <a:stretch>
            <a:fillRect/>
          </a:stretch>
        </p:blipFill>
        <p:spPr>
          <a:xfrm>
            <a:off x="710213" y="693283"/>
            <a:ext cx="10288440" cy="5471434"/>
          </a:xfrm>
          <a:prstGeom prst="rect">
            <a:avLst/>
          </a:prstGeom>
        </p:spPr>
      </p:pic>
    </p:spTree>
    <p:extLst>
      <p:ext uri="{BB962C8B-B14F-4D97-AF65-F5344CB8AC3E}">
        <p14:creationId xmlns:p14="http://schemas.microsoft.com/office/powerpoint/2010/main" val="358995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D5C0E51-776F-40A3-80D1-3491B5C790AF}"/>
              </a:ext>
            </a:extLst>
          </p:cNvPr>
          <p:cNvPicPr>
            <a:picLocks noChangeAspect="1"/>
          </p:cNvPicPr>
          <p:nvPr/>
        </p:nvPicPr>
        <p:blipFill>
          <a:blip r:embed="rId2"/>
          <a:stretch>
            <a:fillRect/>
          </a:stretch>
        </p:blipFill>
        <p:spPr>
          <a:xfrm>
            <a:off x="628806" y="517986"/>
            <a:ext cx="9394083" cy="5651549"/>
          </a:xfrm>
          <a:prstGeom prst="rect">
            <a:avLst/>
          </a:prstGeom>
        </p:spPr>
      </p:pic>
    </p:spTree>
    <p:extLst>
      <p:ext uri="{BB962C8B-B14F-4D97-AF65-F5344CB8AC3E}">
        <p14:creationId xmlns:p14="http://schemas.microsoft.com/office/powerpoint/2010/main" val="4221223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ED091E9F-8A04-4C5F-9E5E-79A3C222A584}"/>
              </a:ext>
            </a:extLst>
          </p:cNvPr>
          <p:cNvPicPr>
            <a:picLocks noChangeAspect="1"/>
          </p:cNvPicPr>
          <p:nvPr/>
        </p:nvPicPr>
        <p:blipFill rotWithShape="1">
          <a:blip r:embed="rId2"/>
          <a:srcRect l="21485" t="24814" r="37155" b="26644"/>
          <a:stretch/>
        </p:blipFill>
        <p:spPr>
          <a:xfrm>
            <a:off x="754601" y="614405"/>
            <a:ext cx="8682362" cy="5731860"/>
          </a:xfrm>
          <a:prstGeom prst="rect">
            <a:avLst/>
          </a:prstGeom>
        </p:spPr>
      </p:pic>
    </p:spTree>
    <p:extLst>
      <p:ext uri="{BB962C8B-B14F-4D97-AF65-F5344CB8AC3E}">
        <p14:creationId xmlns:p14="http://schemas.microsoft.com/office/powerpoint/2010/main" val="14128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10805-53DC-4EF6-A170-A66C09C770F8}"/>
              </a:ext>
            </a:extLst>
          </p:cNvPr>
          <p:cNvSpPr>
            <a:spLocks noGrp="1"/>
          </p:cNvSpPr>
          <p:nvPr>
            <p:ph type="ctrTitle"/>
          </p:nvPr>
        </p:nvSpPr>
        <p:spPr>
          <a:xfrm>
            <a:off x="1275182" y="98393"/>
            <a:ext cx="9268409" cy="816007"/>
          </a:xfrm>
        </p:spPr>
        <p:txBody>
          <a:bodyPr>
            <a:normAutofit/>
          </a:bodyPr>
          <a:lstStyle/>
          <a:p>
            <a:r>
              <a:rPr lang="en-US" sz="4400" dirty="0"/>
              <a:t>Description of the model</a:t>
            </a:r>
          </a:p>
        </p:txBody>
      </p:sp>
      <p:sp>
        <p:nvSpPr>
          <p:cNvPr id="3" name="Подзаголовок 2">
            <a:extLst>
              <a:ext uri="{FF2B5EF4-FFF2-40B4-BE49-F238E27FC236}">
                <a16:creationId xmlns:a16="http://schemas.microsoft.com/office/drawing/2014/main" id="{7E978EB4-1FEC-409B-A1F1-EAC91DCF9DA0}"/>
              </a:ext>
            </a:extLst>
          </p:cNvPr>
          <p:cNvSpPr>
            <a:spLocks noGrp="1"/>
          </p:cNvSpPr>
          <p:nvPr>
            <p:ph type="subTitle" idx="1"/>
          </p:nvPr>
        </p:nvSpPr>
        <p:spPr>
          <a:xfrm>
            <a:off x="905071" y="1203649"/>
            <a:ext cx="10599574" cy="5943601"/>
          </a:xfrm>
        </p:spPr>
        <p:txBody>
          <a:bodyPr>
            <a:normAutofit/>
          </a:bodyPr>
          <a:lstStyle/>
          <a:p>
            <a:pPr algn="l"/>
            <a:r>
              <a:rPr lang="en-US" sz="1600" dirty="0"/>
              <a:t>The mass-spring-damper system includes three basic elements:</a:t>
            </a:r>
          </a:p>
          <a:p>
            <a:pPr marL="285750" indent="-285750" algn="l">
              <a:buFont typeface="Arial" panose="020B0604020202020204" pitchFamily="34" charset="0"/>
              <a:buChar char="•"/>
            </a:pPr>
            <a:r>
              <a:rPr lang="en-US" sz="1600" dirty="0"/>
              <a:t>mass - inertia element</a:t>
            </a:r>
          </a:p>
          <a:p>
            <a:pPr marL="285750" indent="-285750" algn="l">
              <a:buFont typeface="Arial" panose="020B0604020202020204" pitchFamily="34" charset="0"/>
              <a:buChar char="•"/>
            </a:pPr>
            <a:r>
              <a:rPr lang="en-US" sz="1600" dirty="0"/>
              <a:t>spring - elastic element</a:t>
            </a:r>
          </a:p>
          <a:p>
            <a:pPr marL="285750" indent="-285750" algn="l">
              <a:buFont typeface="Arial" panose="020B0604020202020204" pitchFamily="34" charset="0"/>
              <a:buChar char="•"/>
            </a:pPr>
            <a:r>
              <a:rPr lang="en-US" sz="1600" dirty="0"/>
              <a:t>damper – frictional element</a:t>
            </a:r>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600" dirty="0"/>
              <a:t>Each of the elements has one of two possible energy behaviors:</a:t>
            </a:r>
          </a:p>
          <a:p>
            <a:pPr marL="285750" indent="-285750" algn="l">
              <a:buFont typeface="Arial" panose="020B0604020202020204" pitchFamily="34" charset="0"/>
              <a:buChar char="•"/>
            </a:pPr>
            <a:r>
              <a:rPr lang="en-US" sz="1600" dirty="0"/>
              <a:t>stores all the energy supplied to it</a:t>
            </a:r>
          </a:p>
          <a:p>
            <a:pPr marL="285750" indent="-285750" algn="l">
              <a:buFont typeface="Arial" panose="020B0604020202020204" pitchFamily="34" charset="0"/>
              <a:buChar char="•"/>
            </a:pPr>
            <a:r>
              <a:rPr lang="en-US" sz="1600" dirty="0"/>
              <a:t>dissipates all energy into heat by some kind of “frictional” effect</a:t>
            </a:r>
          </a:p>
          <a:p>
            <a:pPr algn="l"/>
            <a:endParaRPr lang="en-US" sz="1800" dirty="0"/>
          </a:p>
        </p:txBody>
      </p:sp>
      <p:pic>
        <p:nvPicPr>
          <p:cNvPr id="6" name="Рисунок 5">
            <a:extLst>
              <a:ext uri="{FF2B5EF4-FFF2-40B4-BE49-F238E27FC236}">
                <a16:creationId xmlns:a16="http://schemas.microsoft.com/office/drawing/2014/main" id="{00BAE30F-49A3-4C21-913C-E87981AA743D}"/>
              </a:ext>
            </a:extLst>
          </p:cNvPr>
          <p:cNvPicPr>
            <a:picLocks noChangeAspect="1"/>
          </p:cNvPicPr>
          <p:nvPr/>
        </p:nvPicPr>
        <p:blipFill>
          <a:blip r:embed="rId2"/>
          <a:stretch>
            <a:fillRect/>
          </a:stretch>
        </p:blipFill>
        <p:spPr>
          <a:xfrm>
            <a:off x="3713681" y="2262187"/>
            <a:ext cx="3495675" cy="2333625"/>
          </a:xfrm>
          <a:prstGeom prst="rect">
            <a:avLst/>
          </a:prstGeom>
        </p:spPr>
      </p:pic>
    </p:spTree>
    <p:extLst>
      <p:ext uri="{BB962C8B-B14F-4D97-AF65-F5344CB8AC3E}">
        <p14:creationId xmlns:p14="http://schemas.microsoft.com/office/powerpoint/2010/main" val="3441068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BCC69722-3C4A-4FEF-B9EC-5A97AD747AFF}"/>
              </a:ext>
            </a:extLst>
          </p:cNvPr>
          <p:cNvPicPr>
            <a:picLocks noChangeAspect="1"/>
          </p:cNvPicPr>
          <p:nvPr/>
        </p:nvPicPr>
        <p:blipFill>
          <a:blip r:embed="rId2"/>
          <a:stretch>
            <a:fillRect/>
          </a:stretch>
        </p:blipFill>
        <p:spPr>
          <a:xfrm>
            <a:off x="1218777" y="1253301"/>
            <a:ext cx="9754445" cy="4351397"/>
          </a:xfrm>
          <a:prstGeom prst="rect">
            <a:avLst/>
          </a:prstGeom>
        </p:spPr>
      </p:pic>
    </p:spTree>
    <p:extLst>
      <p:ext uri="{BB962C8B-B14F-4D97-AF65-F5344CB8AC3E}">
        <p14:creationId xmlns:p14="http://schemas.microsoft.com/office/powerpoint/2010/main" val="2445937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5C3A2735-B53A-42F9-8F72-3ACC17742155}"/>
              </a:ext>
            </a:extLst>
          </p:cNvPr>
          <p:cNvPicPr>
            <a:picLocks noChangeAspect="1"/>
          </p:cNvPicPr>
          <p:nvPr/>
        </p:nvPicPr>
        <p:blipFill>
          <a:blip r:embed="rId2"/>
          <a:stretch>
            <a:fillRect/>
          </a:stretch>
        </p:blipFill>
        <p:spPr>
          <a:xfrm>
            <a:off x="1218777" y="1260922"/>
            <a:ext cx="9754445" cy="4336156"/>
          </a:xfrm>
          <a:prstGeom prst="rect">
            <a:avLst/>
          </a:prstGeom>
        </p:spPr>
      </p:pic>
    </p:spTree>
    <p:extLst>
      <p:ext uri="{BB962C8B-B14F-4D97-AF65-F5344CB8AC3E}">
        <p14:creationId xmlns:p14="http://schemas.microsoft.com/office/powerpoint/2010/main" val="97023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AADE000-030F-41F3-957D-06586543DD53}"/>
              </a:ext>
            </a:extLst>
          </p:cNvPr>
          <p:cNvSpPr>
            <a:spLocks noGrp="1"/>
          </p:cNvSpPr>
          <p:nvPr>
            <p:ph idx="1"/>
          </p:nvPr>
        </p:nvSpPr>
        <p:spPr>
          <a:xfrm>
            <a:off x="643812" y="355922"/>
            <a:ext cx="10709988" cy="5794408"/>
          </a:xfrm>
        </p:spPr>
        <p:txBody>
          <a:bodyPr>
            <a:normAutofit/>
          </a:bodyPr>
          <a:lstStyle/>
          <a:p>
            <a:pPr marL="0" indent="0" algn="ctr">
              <a:buNone/>
            </a:pPr>
            <a:r>
              <a:rPr lang="en-US" dirty="0"/>
              <a:t>Conclusion</a:t>
            </a:r>
          </a:p>
          <a:p>
            <a:pPr marL="0" indent="0">
              <a:buNone/>
            </a:pPr>
            <a:r>
              <a:rPr lang="en-US" sz="1600" dirty="0"/>
              <a:t>The abovementioned simulation of the joint state and parameter estimation of a damped mass spring system using Extended Kalman Filter. Figure(1) shows the simulated noisy position with the output of the filter’s estimates KF Estimate. Figure (2) shows the true simulated and estimated velocity of the system through the process model of the filter. Figure (3) shows the estimated value of the spring constant, the true value was 5 N/m. Figure (4) shows the estimated value of the damping coefficient with true value 3 Ns/m. </a:t>
            </a:r>
          </a:p>
          <a:p>
            <a:pPr marL="0" indent="0">
              <a:buNone/>
            </a:pPr>
            <a:r>
              <a:rPr lang="en-US" sz="1600" dirty="0"/>
              <a:t>The filter successfully estimates the spring constant and the damping coefficient of the system. </a:t>
            </a:r>
          </a:p>
        </p:txBody>
      </p:sp>
    </p:spTree>
    <p:extLst>
      <p:ext uri="{BB962C8B-B14F-4D97-AF65-F5344CB8AC3E}">
        <p14:creationId xmlns:p14="http://schemas.microsoft.com/office/powerpoint/2010/main" val="136795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EC5CE54-52F3-4BDA-A951-0EFA3FF538EB}"/>
              </a:ext>
            </a:extLst>
          </p:cNvPr>
          <p:cNvSpPr>
            <a:spLocks noGrp="1"/>
          </p:cNvSpPr>
          <p:nvPr>
            <p:ph idx="1"/>
          </p:nvPr>
        </p:nvSpPr>
        <p:spPr>
          <a:xfrm>
            <a:off x="754602" y="470517"/>
            <a:ext cx="10599198" cy="5706446"/>
          </a:xfrm>
        </p:spPr>
        <p:txBody>
          <a:bodyPr>
            <a:normAutofit/>
          </a:bodyPr>
          <a:lstStyle/>
          <a:p>
            <a:pPr marL="0" indent="0" algn="ctr">
              <a:buNone/>
            </a:pPr>
            <a:r>
              <a:rPr lang="en-US" dirty="0"/>
              <a:t>Bibliography</a:t>
            </a:r>
          </a:p>
          <a:p>
            <a:pPr marL="514350" indent="-514350">
              <a:buAutoNum type="arabicPeriod"/>
            </a:pPr>
            <a:r>
              <a:rPr lang="en-US" sz="1800" dirty="0">
                <a:hlinkClick r:id="rId2"/>
              </a:rPr>
              <a:t>https://www.intechopen.com/chapters/63164</a:t>
            </a:r>
            <a:endParaRPr lang="en-US" sz="1800" dirty="0"/>
          </a:p>
          <a:p>
            <a:pPr marL="514350" indent="-514350">
              <a:buAutoNum type="arabicPeriod"/>
            </a:pPr>
            <a:r>
              <a:rPr lang="en-US" sz="1800" dirty="0">
                <a:hlinkClick r:id="rId3"/>
              </a:rPr>
              <a:t>https://www.kalmanfilter.net/default.aspx</a:t>
            </a:r>
            <a:endParaRPr lang="en-US" sz="1800" dirty="0"/>
          </a:p>
          <a:p>
            <a:pPr marL="514350" indent="-514350">
              <a:buAutoNum type="arabicPeriod"/>
            </a:pPr>
            <a:r>
              <a:rPr lang="en-US" sz="1800" dirty="0"/>
              <a:t>“Model identification and data analysis”, Sergio </a:t>
            </a:r>
            <a:r>
              <a:rPr lang="en-US" sz="1800" dirty="0" err="1"/>
              <a:t>Bittanti</a:t>
            </a:r>
            <a:r>
              <a:rPr lang="en-US" sz="1800" dirty="0"/>
              <a:t>.</a:t>
            </a:r>
          </a:p>
        </p:txBody>
      </p:sp>
    </p:spTree>
    <p:extLst>
      <p:ext uri="{BB962C8B-B14F-4D97-AF65-F5344CB8AC3E}">
        <p14:creationId xmlns:p14="http://schemas.microsoft.com/office/powerpoint/2010/main" val="158609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3310761-EA06-4837-AB19-848A94681B0C}"/>
              </a:ext>
            </a:extLst>
          </p:cNvPr>
          <p:cNvSpPr>
            <a:spLocks noGrp="1"/>
          </p:cNvSpPr>
          <p:nvPr>
            <p:ph idx="1"/>
          </p:nvPr>
        </p:nvSpPr>
        <p:spPr>
          <a:xfrm>
            <a:off x="838200" y="335902"/>
            <a:ext cx="10515600" cy="5803739"/>
          </a:xfrm>
        </p:spPr>
        <p:txBody>
          <a:bodyPr>
            <a:normAutofit lnSpcReduction="10000"/>
          </a:bodyPr>
          <a:lstStyle/>
          <a:p>
            <a:pPr>
              <a:lnSpc>
                <a:spcPct val="110000"/>
              </a:lnSpc>
            </a:pPr>
            <a:r>
              <a:rPr lang="en-US" sz="1600" dirty="0"/>
              <a:t>The mass stores energy as kinetic energy.</a:t>
            </a:r>
          </a:p>
          <a:p>
            <a:pPr>
              <a:lnSpc>
                <a:spcPct val="110000"/>
              </a:lnSpc>
            </a:pPr>
            <a:r>
              <a:rPr lang="en-US" sz="1600" dirty="0"/>
              <a:t>The spring stores energy as potential energy when it is compressed from its original length.</a:t>
            </a:r>
          </a:p>
          <a:p>
            <a:pPr>
              <a:lnSpc>
                <a:spcPct val="110000"/>
              </a:lnSpc>
            </a:pPr>
            <a:r>
              <a:rPr lang="en-US" sz="1600" dirty="0"/>
              <a:t>The damper dissipates energy as a heat.</a:t>
            </a:r>
          </a:p>
          <a:p>
            <a:pPr>
              <a:lnSpc>
                <a:spcPct val="110000"/>
              </a:lnSpc>
            </a:pPr>
            <a:r>
              <a:rPr lang="en-US" sz="1600" dirty="0"/>
              <a:t>These three components: mass, spring and damper, can model any dynamic response situation in a general sense.</a:t>
            </a:r>
          </a:p>
          <a:p>
            <a:pPr>
              <a:lnSpc>
                <a:spcPct val="110000"/>
              </a:lnSpc>
            </a:pPr>
            <a:r>
              <a:rPr lang="en-US" sz="1600" dirty="0"/>
              <a:t>The force diagram for this system is shown below.</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r>
              <a:rPr lang="en-US" dirty="0"/>
              <a:t>  </a:t>
            </a:r>
            <a:br>
              <a:rPr lang="en-US" dirty="0"/>
            </a:br>
            <a:endParaRPr lang="en-US" dirty="0"/>
          </a:p>
        </p:txBody>
      </p:sp>
      <mc:AlternateContent xmlns:mc="http://schemas.openxmlformats.org/markup-compatibility/2006" xmlns:a14="http://schemas.microsoft.com/office/drawing/2010/main">
        <mc:Choice Requires="a14">
          <p:sp>
            <p:nvSpPr>
              <p:cNvPr id="8" name="Rectangle 9">
                <a:extLst>
                  <a:ext uri="{FF2B5EF4-FFF2-40B4-BE49-F238E27FC236}">
                    <a16:creationId xmlns:a16="http://schemas.microsoft.com/office/drawing/2014/main" id="{8EBDE302-8862-4F66-A2DD-122FC8E4839B}"/>
                  </a:ext>
                </a:extLst>
              </p:cNvPr>
              <p:cNvSpPr>
                <a:spLocks noChangeArrowheads="1"/>
              </p:cNvSpPr>
              <p:nvPr/>
            </p:nvSpPr>
            <p:spPr bwMode="auto">
              <a:xfrm>
                <a:off x="4241360" y="2071922"/>
                <a:ext cx="7020689" cy="27611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The spring force is proportional to the position displacement</a:t>
                </a:r>
                <a:r>
                  <a:rPr lang="en-US" altLang="en-US" sz="1600" dirty="0">
                    <a:latin typeface="+mn-lt"/>
                  </a:rPr>
                  <a:t> x</a:t>
                </a:r>
                <a:r>
                  <a:rPr kumimoji="0" lang="en-US" altLang="en-US" sz="1600" b="0" i="0" u="none" strike="noStrike" cap="none" normalizeH="0" baseline="0" dirty="0">
                    <a:ln>
                      <a:noFill/>
                    </a:ln>
                    <a:effectLst/>
                    <a:latin typeface="+mn-lt"/>
                  </a:rPr>
                  <a:t> of the mass.</a:t>
                </a:r>
              </a:p>
              <a:p>
                <a:pPr lvl="0" algn="just">
                  <a:lnSpc>
                    <a:spcPct val="150000"/>
                  </a:lnSpc>
                </a:pPr>
                <a:r>
                  <a:rPr kumimoji="0" lang="en-US" altLang="en-US" sz="1600" b="0" i="0" u="none" strike="noStrike" cap="none" normalizeH="0" baseline="0" dirty="0">
                    <a:ln>
                      <a:noFill/>
                    </a:ln>
                    <a:effectLst/>
                    <a:latin typeface="+mn-lt"/>
                  </a:rPr>
                  <a:t>The viscous damping force is proportional to the velocity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oMath>
                </a14:m>
                <a:r>
                  <a:rPr kumimoji="0" lang="en-US" altLang="en-US" sz="1600" b="0" i="0" u="none" strike="noStrike" cap="none" normalizeH="0" baseline="0" dirty="0">
                    <a:ln>
                      <a:noFill/>
                    </a:ln>
                    <a:effectLst/>
                    <a:latin typeface="+mn-lt"/>
                  </a:rPr>
                  <a:t> of the mass.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Newton's second law states:</a:t>
                </a:r>
              </a:p>
              <a:p>
                <a:pPr marL="0" marR="0" lvl="0" indent="0" algn="just" defTabSz="914400" rtl="0" eaLnBrk="0" fontAlgn="base" latinLnBrk="0" hangingPunct="0">
                  <a:lnSpc>
                    <a:spcPct val="150000"/>
                  </a:lnSpc>
                  <a:spcBef>
                    <a:spcPct val="0"/>
                  </a:spcBef>
                  <a:spcAft>
                    <a:spcPct val="0"/>
                  </a:spcAft>
                  <a:buClrTx/>
                  <a:buSzTx/>
                  <a:buFontTx/>
                  <a:buNone/>
                  <a:tabLst/>
                </a:pPr>
                <a:r>
                  <a:rPr lang="en-US" sz="1600" dirty="0">
                    <a:latin typeface="+mn-lt"/>
                  </a:rPr>
                  <a:t>                                              </a:t>
                </a:r>
                <a14:m>
                  <m:oMath xmlns:m="http://schemas.openxmlformats.org/officeDocument/2006/math">
                    <m:nary>
                      <m:naryPr>
                        <m:chr m:val="∑"/>
                        <m:limLoc m:val="undOvr"/>
                        <m:subHide m:val="on"/>
                        <m:supHide m:val="on"/>
                        <m:ctrlPr>
                          <a:rPr lang="en-US" sz="1600" i="1">
                            <a:latin typeface="Cambria Math" panose="02040503050406030204" pitchFamily="18" charset="0"/>
                          </a:rPr>
                        </m:ctrlPr>
                      </m:naryPr>
                      <m:sub/>
                      <m:sup/>
                      <m:e>
                        <m:r>
                          <a:rPr lang="en-US" sz="1600" i="1">
                            <a:latin typeface="Cambria Math" panose="02040503050406030204" pitchFamily="18" charset="0"/>
                          </a:rPr>
                          <m:t>𝐹</m:t>
                        </m:r>
                      </m:e>
                    </m:nary>
                    <m:r>
                      <a:rPr lang="en-US" sz="1600" i="1">
                        <a:latin typeface="Cambria Math" panose="02040503050406030204" pitchFamily="18" charset="0"/>
                      </a:rPr>
                      <m:t>=</m:t>
                    </m:r>
                    <m:r>
                      <a:rPr lang="en-US" sz="1600" i="1">
                        <a:latin typeface="Cambria Math" panose="02040503050406030204" pitchFamily="18" charset="0"/>
                      </a:rPr>
                      <m:t>𝑚𝑎</m:t>
                    </m:r>
                    <m:r>
                      <a:rPr lang="en-US" sz="1600" i="1">
                        <a:latin typeface="Cambria Math" panose="02040503050406030204" pitchFamily="18" charset="0"/>
                      </a:rPr>
                      <m:t>=</m:t>
                    </m:r>
                    <m:r>
                      <a:rPr lang="en-US" sz="1600" i="1">
                        <a:latin typeface="Cambria Math" panose="02040503050406030204" pitchFamily="18" charset="0"/>
                      </a:rPr>
                      <m:t>𝑚</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𝑑</m:t>
                            </m:r>
                          </m:e>
                          <m:sup>
                            <m:r>
                              <a:rPr lang="en-US" sz="1600" i="1">
                                <a:latin typeface="Cambria Math" panose="02040503050406030204" pitchFamily="18" charset="0"/>
                              </a:rPr>
                              <m:t>2</m:t>
                            </m:r>
                          </m:sup>
                        </m:sSup>
                        <m:r>
                          <a:rPr lang="en-US" sz="1600" i="1">
                            <a:latin typeface="Cambria Math" panose="02040503050406030204" pitchFamily="18" charset="0"/>
                          </a:rPr>
                          <m:t>𝑥</m:t>
                        </m:r>
                      </m:num>
                      <m:den>
                        <m:r>
                          <a:rPr lang="en-US" sz="1600" i="1">
                            <a:latin typeface="Cambria Math" panose="02040503050406030204" pitchFamily="18" charset="0"/>
                          </a:rPr>
                          <m:t>𝑑</m:t>
                        </m:r>
                        <m:sSup>
                          <m:sSupPr>
                            <m:ctrlPr>
                              <a:rPr lang="en-US" sz="1600" i="1">
                                <a:latin typeface="Cambria Math" panose="02040503050406030204" pitchFamily="18" charset="0"/>
                              </a:rPr>
                            </m:ctrlPr>
                          </m:sSupPr>
                          <m:e>
                            <m:r>
                              <a:rPr lang="en-US" sz="1600" i="1">
                                <a:latin typeface="Cambria Math" panose="02040503050406030204" pitchFamily="18" charset="0"/>
                              </a:rPr>
                              <m:t>𝑡</m:t>
                            </m:r>
                          </m:e>
                          <m:sup>
                            <m:r>
                              <a:rPr lang="en-US" sz="1600" i="1">
                                <a:latin typeface="Cambria Math" panose="02040503050406030204" pitchFamily="18" charset="0"/>
                              </a:rPr>
                              <m:t>2</m:t>
                            </m:r>
                          </m:sup>
                        </m:sSup>
                      </m:den>
                    </m:f>
                    <m:r>
                      <a:rPr lang="en-US" sz="1600" i="1">
                        <a:latin typeface="Cambria Math" panose="02040503050406030204" pitchFamily="18" charset="0"/>
                      </a:rPr>
                      <m:t>=</m:t>
                    </m:r>
                    <m:r>
                      <a:rPr lang="en-US" sz="1600" i="1">
                        <a:latin typeface="Cambria Math" panose="02040503050406030204" pitchFamily="18" charset="0"/>
                      </a:rPr>
                      <m:t>𝑚</m:t>
                    </m:r>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oMath>
                </a14:m>
                <a:r>
                  <a:rPr kumimoji="0" lang="en-US" altLang="en-US" sz="1600" b="0" i="0" u="none" strike="noStrike" cap="none" normalizeH="0" baseline="0" dirty="0">
                    <a:ln>
                      <a:noFill/>
                    </a:ln>
                    <a:effectLst/>
                    <a:latin typeface="+mn-lt"/>
                  </a:rPr>
                  <a:t>                                              (1)</a:t>
                </a:r>
              </a:p>
              <a:p>
                <a:pPr lvl="0" algn="just">
                  <a:lnSpc>
                    <a:spcPct val="150000"/>
                  </a:lnSpc>
                </a:pPr>
                <a:r>
                  <a:rPr lang="en-US" sz="1600" dirty="0">
                    <a:latin typeface="+mn-lt"/>
                  </a:rPr>
                  <a:t>We proceed by summing the forces and applying Newton’s second law: </a:t>
                </a:r>
              </a:p>
              <a:p>
                <a:pPr lvl="0" algn="just">
                  <a:lnSpc>
                    <a:spcPct val="150000"/>
                  </a:lnSpc>
                </a:pPr>
                <a:r>
                  <a:rPr lang="en-US" sz="1600" dirty="0"/>
                  <a:t>                                    </a:t>
                </a:r>
                <a14:m>
                  <m:oMath xmlns:m="http://schemas.openxmlformats.org/officeDocument/2006/math">
                    <m:nary>
                      <m:naryPr>
                        <m:chr m:val="∑"/>
                        <m:limLoc m:val="undOvr"/>
                        <m:subHide m:val="on"/>
                        <m:supHide m:val="on"/>
                        <m:ctrlPr>
                          <a:rPr lang="en-US" sz="1600" i="1">
                            <a:latin typeface="Cambria Math" panose="02040503050406030204" pitchFamily="18" charset="0"/>
                          </a:rPr>
                        </m:ctrlPr>
                      </m:naryPr>
                      <m:sub/>
                      <m:sup/>
                      <m:e>
                        <m:r>
                          <a:rPr lang="en-US" sz="1600" i="1">
                            <a:latin typeface="Cambria Math" panose="02040503050406030204" pitchFamily="18" charset="0"/>
                          </a:rPr>
                          <m:t>𝐹</m:t>
                        </m:r>
                      </m:e>
                    </m:nary>
                    <m:r>
                      <a:rPr lang="en-US" sz="1600" i="1">
                        <a:latin typeface="Cambria Math" panose="02040503050406030204" pitchFamily="18" charset="0"/>
                      </a:rPr>
                      <m:t>=</m:t>
                    </m:r>
                    <m:r>
                      <a:rPr lang="en-US" sz="1600" i="1">
                        <a:latin typeface="Cambria Math" panose="02040503050406030204" pitchFamily="18" charset="0"/>
                      </a:rPr>
                      <m:t>𝐹</m:t>
                    </m:r>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i="1">
                        <a:latin typeface="Cambria Math" panose="02040503050406030204" pitchFamily="18" charset="0"/>
                      </a:rPr>
                      <m:t>−</m:t>
                    </m:r>
                    <m:r>
                      <a:rPr lang="en-US" sz="1600" i="1">
                        <a:latin typeface="Cambria Math" panose="02040503050406030204" pitchFamily="18" charset="0"/>
                      </a:rPr>
                      <m:t>𝑏</m:t>
                    </m:r>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r>
                      <a:rPr lang="en-US" sz="1600" i="1">
                        <a:latin typeface="Cambria Math" panose="02040503050406030204" pitchFamily="18" charset="0"/>
                      </a:rPr>
                      <m:t>𝑘𝑥</m:t>
                    </m:r>
                    <m:r>
                      <a:rPr lang="en-US" sz="1600" i="1">
                        <a:latin typeface="Cambria Math" panose="02040503050406030204" pitchFamily="18" charset="0"/>
                      </a:rPr>
                      <m:t>=</m:t>
                    </m:r>
                    <m:r>
                      <a:rPr lang="en-US" sz="1600" i="1">
                        <a:latin typeface="Cambria Math" panose="02040503050406030204" pitchFamily="18" charset="0"/>
                      </a:rPr>
                      <m:t>𝑚</m:t>
                    </m:r>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b="0" i="1" smtClean="0">
                        <a:latin typeface="Cambria Math" panose="02040503050406030204" pitchFamily="18" charset="0"/>
                      </a:rPr>
                      <m:t> </m:t>
                    </m:r>
                  </m:oMath>
                </a14:m>
                <a:r>
                  <a:rPr kumimoji="0" lang="en-US" altLang="en-US" sz="1600" b="0" i="0" u="none" strike="noStrike" cap="none" normalizeH="0" baseline="0" dirty="0">
                    <a:ln>
                      <a:noFill/>
                    </a:ln>
                    <a:effectLst/>
                    <a:latin typeface="+mn-lt"/>
                  </a:rPr>
                  <a:t>                                        (2)</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mn-lt"/>
                </a:endParaRPr>
              </a:p>
            </p:txBody>
          </p:sp>
        </mc:Choice>
        <mc:Fallback xmlns="">
          <p:sp>
            <p:nvSpPr>
              <p:cNvPr id="8" name="Rectangle 9">
                <a:extLst>
                  <a:ext uri="{FF2B5EF4-FFF2-40B4-BE49-F238E27FC236}">
                    <a16:creationId xmlns:a16="http://schemas.microsoft.com/office/drawing/2014/main" id="{8EBDE302-8862-4F66-A2DD-122FC8E4839B}"/>
                  </a:ext>
                </a:extLst>
              </p:cNvPr>
              <p:cNvSpPr>
                <a:spLocks noRot="1" noChangeAspect="1" noMove="1" noResize="1" noEditPoints="1" noAdjustHandles="1" noChangeArrowheads="1" noChangeShapeType="1" noTextEdit="1"/>
              </p:cNvSpPr>
              <p:nvPr/>
            </p:nvSpPr>
            <p:spPr bwMode="auto">
              <a:xfrm>
                <a:off x="4241360" y="2071922"/>
                <a:ext cx="7020689" cy="2761140"/>
              </a:xfrm>
              <a:prstGeom prst="rect">
                <a:avLst/>
              </a:prstGeom>
              <a:blipFill>
                <a:blip r:embed="rId2"/>
                <a:stretch>
                  <a:fillRect l="-521" b="-103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9" name="Рисунок 8">
            <a:extLst>
              <a:ext uri="{FF2B5EF4-FFF2-40B4-BE49-F238E27FC236}">
                <a16:creationId xmlns:a16="http://schemas.microsoft.com/office/drawing/2014/main" id="{9291CAFB-8E51-4A08-9EEA-AC54C75F319B}"/>
              </a:ext>
            </a:extLst>
          </p:cNvPr>
          <p:cNvPicPr>
            <a:picLocks noChangeAspect="1"/>
          </p:cNvPicPr>
          <p:nvPr/>
        </p:nvPicPr>
        <p:blipFill>
          <a:blip r:embed="rId3"/>
          <a:stretch>
            <a:fillRect/>
          </a:stretch>
        </p:blipFill>
        <p:spPr>
          <a:xfrm>
            <a:off x="1086957" y="2421114"/>
            <a:ext cx="3035621" cy="3419849"/>
          </a:xfrm>
          <a:prstGeom prst="rect">
            <a:avLst/>
          </a:prstGeom>
        </p:spPr>
      </p:pic>
      <p:sp>
        <p:nvSpPr>
          <p:cNvPr id="10" name="Rectangle 10">
            <a:extLst>
              <a:ext uri="{FF2B5EF4-FFF2-40B4-BE49-F238E27FC236}">
                <a16:creationId xmlns:a16="http://schemas.microsoft.com/office/drawing/2014/main" id="{AAD321E2-C0EB-43C2-8039-B1AB11DC236A}"/>
              </a:ext>
            </a:extLst>
          </p:cNvPr>
          <p:cNvSpPr>
            <a:spLocks noChangeArrowheads="1"/>
          </p:cNvSpPr>
          <p:nvPr/>
        </p:nvSpPr>
        <p:spPr bwMode="auto">
          <a:xfrm>
            <a:off x="4371335" y="4792666"/>
            <a:ext cx="518035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effectLst/>
                <a:latin typeface="+mn-lt"/>
              </a:rPr>
              <a:t>where:</a:t>
            </a:r>
          </a:p>
          <a:p>
            <a:pPr marL="0" marR="0" lvl="0" indent="0" algn="just" defTabSz="914400" rtl="0" eaLnBrk="0" fontAlgn="base" latinLnBrk="0" hangingPunct="0">
              <a:spcBef>
                <a:spcPct val="0"/>
              </a:spcBef>
              <a:spcAft>
                <a:spcPct val="0"/>
              </a:spcAft>
              <a:buClrTx/>
              <a:buSzTx/>
              <a:buFontTx/>
              <a:buNone/>
              <a:tabLst/>
            </a:pPr>
            <a:r>
              <a:rPr lang="en-US" altLang="en-US" sz="1600" dirty="0">
                <a:latin typeface="+mn-lt"/>
              </a:rPr>
              <a:t>x</a:t>
            </a:r>
            <a:r>
              <a:rPr kumimoji="0" lang="en-US" altLang="en-US" sz="1600" b="0" i="0" u="none" strike="noStrike" cap="none" normalizeH="0" baseline="0" dirty="0">
                <a:ln>
                  <a:noFill/>
                </a:ln>
                <a:effectLst/>
                <a:latin typeface="+mn-lt"/>
              </a:rPr>
              <a:t> is the body position displacement</a:t>
            </a: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effectLst/>
                <a:latin typeface="+mn-lt"/>
              </a:rPr>
              <a:t>m is the body mass</a:t>
            </a: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effectLst/>
                <a:latin typeface="+mn-lt"/>
              </a:rPr>
              <a:t>F is the external force applied to the body</a:t>
            </a: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effectLst/>
                <a:latin typeface="+mn-lt"/>
              </a:rPr>
              <a:t>k is the spring constant</a:t>
            </a:r>
          </a:p>
          <a:p>
            <a:pPr marL="0" marR="0" lvl="0" indent="0" algn="just" defTabSz="914400" rtl="0" eaLnBrk="0" fontAlgn="base" latinLnBrk="0" hangingPunct="0">
              <a:spcBef>
                <a:spcPct val="0"/>
              </a:spcBef>
              <a:spcAft>
                <a:spcPct val="0"/>
              </a:spcAft>
              <a:buClrTx/>
              <a:buSzTx/>
              <a:buFontTx/>
              <a:buNone/>
              <a:tabLst/>
            </a:pPr>
            <a:r>
              <a:rPr lang="en-US" altLang="en-US" sz="1600" dirty="0">
                <a:latin typeface="+mn-lt"/>
              </a:rPr>
              <a:t>b</a:t>
            </a:r>
            <a:r>
              <a:rPr kumimoji="0" lang="en-US" altLang="en-US" sz="1600" b="0" i="0" u="none" strike="noStrike" cap="none" normalizeH="0" baseline="0" dirty="0">
                <a:ln>
                  <a:noFill/>
                </a:ln>
                <a:effectLst/>
                <a:latin typeface="+mn-lt"/>
              </a:rPr>
              <a:t> is the damping coefficient</a:t>
            </a:r>
          </a:p>
        </p:txBody>
      </p:sp>
    </p:spTree>
    <p:extLst>
      <p:ext uri="{BB962C8B-B14F-4D97-AF65-F5344CB8AC3E}">
        <p14:creationId xmlns:p14="http://schemas.microsoft.com/office/powerpoint/2010/main" val="201935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205F273-9123-4458-83FD-DDF38AD7ACDE}"/>
                  </a:ext>
                </a:extLst>
              </p:cNvPr>
              <p:cNvSpPr>
                <a:spLocks noGrp="1"/>
              </p:cNvSpPr>
              <p:nvPr>
                <p:ph idx="1"/>
              </p:nvPr>
            </p:nvSpPr>
            <p:spPr>
              <a:xfrm>
                <a:off x="838200" y="326571"/>
                <a:ext cx="10515600" cy="5850392"/>
              </a:xfrm>
            </p:spPr>
            <p:txBody>
              <a:bodyPr>
                <a:normAutofit lnSpcReduction="10000"/>
              </a:bodyPr>
              <a:lstStyle/>
              <a:p>
                <a:pPr marL="0" indent="0">
                  <a:lnSpc>
                    <a:spcPct val="100000"/>
                  </a:lnSpc>
                  <a:buNone/>
                </a:pPr>
                <a:r>
                  <a:rPr lang="en-US" sz="1600" dirty="0"/>
                  <a:t>One of the motivations behind using the Kalman Filter is the fact that it allows not only to estimate complex dynamical states, but also helps to estimate many underlying sub-parameters which govern the properties of the system. For example, in our mass-spring damper system, spring constant </a:t>
                </a:r>
                <a:r>
                  <a:rPr lang="en-US" sz="1600" b="1" i="1" dirty="0"/>
                  <a:t>k</a:t>
                </a:r>
                <a:r>
                  <a:rPr lang="en-US" sz="1600" dirty="0"/>
                  <a:t> and the damping factor </a:t>
                </a:r>
                <a:r>
                  <a:rPr lang="en-US" sz="1600" b="1" i="1" dirty="0"/>
                  <a:t>b</a:t>
                </a:r>
                <a:r>
                  <a:rPr lang="en-US" sz="1600" dirty="0"/>
                  <a:t> are important parameters which determine the system kinematics. The Kalman Filter through state space approach with augmented parameters enables us to directly estimate these parameters by measurements of the time dynamics.</a:t>
                </a:r>
              </a:p>
              <a:p>
                <a:pPr marL="0" indent="0">
                  <a:lnSpc>
                    <a:spcPct val="100000"/>
                  </a:lnSpc>
                  <a:buNone/>
                </a:pPr>
                <a:r>
                  <a:rPr lang="en-US" sz="1600" dirty="0"/>
                  <a:t>The parameter estimation by augmenting the parameters into the state space vector X, makes the problem and the state update equations non-linear. This means that now we need to use the Extended Kalman Filter, which handles non-linear systems by linearizing around a certain point.</a:t>
                </a:r>
              </a:p>
              <a:p>
                <a:pPr marL="0" indent="0">
                  <a:lnSpc>
                    <a:spcPct val="100000"/>
                  </a:lnSpc>
                  <a:buNone/>
                </a:pPr>
                <a:r>
                  <a:rPr lang="en-US" sz="1600" dirty="0"/>
                  <a:t>A general non-linear system can be formulated as: </a:t>
                </a:r>
              </a:p>
              <a:p>
                <a:pPr marL="0" indent="0" algn="ctr">
                  <a:lnSpc>
                    <a:spcPct val="100000"/>
                  </a:lnSpc>
                  <a:buNone/>
                </a:pP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𝑘</m:t>
                        </m:r>
                      </m:sub>
                    </m:sSub>
                    <m:r>
                      <a:rPr lang="en-US" sz="1600" i="1">
                        <a:latin typeface="Cambria Math" panose="02040503050406030204" pitchFamily="18" charset="0"/>
                      </a:rPr>
                      <m:t>=</m:t>
                    </m:r>
                    <m:r>
                      <a:rPr lang="en-US" sz="1600" i="1" smtClean="0">
                        <a:latin typeface="Cambria Math" panose="02040503050406030204" pitchFamily="18" charset="0"/>
                      </a:rPr>
                      <m:t>𝑓</m:t>
                    </m:r>
                    <m:d>
                      <m:dPr>
                        <m:ctrlPr>
                          <a:rPr lang="en-US" sz="160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b="0" i="1" smtClean="0">
                                <a:latin typeface="Cambria Math" panose="02040503050406030204" pitchFamily="18" charset="0"/>
                              </a:rPr>
                              <m:t>𝑋</m:t>
                            </m:r>
                          </m:e>
                          <m:sub>
                            <m:r>
                              <a:rPr lang="en-US" sz="1600" i="1">
                                <a:latin typeface="Cambria Math" panose="02040503050406030204" pitchFamily="18" charset="0"/>
                              </a:rPr>
                              <m:t>𝑘</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𝑈</m:t>
                            </m:r>
                          </m:e>
                          <m:sub>
                            <m:r>
                              <a:rPr lang="en-US" sz="1600" i="1">
                                <a:latin typeface="Cambria Math" panose="02040503050406030204" pitchFamily="18" charset="0"/>
                              </a:rPr>
                              <m:t>𝑘</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𝑊</m:t>
                            </m:r>
                          </m:e>
                          <m:sub>
                            <m:r>
                              <a:rPr lang="en-US" sz="1600" i="1">
                                <a:latin typeface="Cambria Math" panose="02040503050406030204" pitchFamily="18" charset="0"/>
                              </a:rPr>
                              <m:t>𝑘</m:t>
                            </m:r>
                            <m:r>
                              <a:rPr lang="en-US" sz="1600" i="1">
                                <a:latin typeface="Cambria Math" panose="02040503050406030204" pitchFamily="18" charset="0"/>
                              </a:rPr>
                              <m:t>−1</m:t>
                            </m:r>
                          </m:sub>
                        </m:sSub>
                      </m:e>
                    </m:d>
                  </m:oMath>
                </a14:m>
                <a:r>
                  <a:rPr lang="en-US" sz="1600" dirty="0"/>
                  <a:t> </a:t>
                </a:r>
                <a:endParaRPr lang="en-US" sz="1600" i="1" dirty="0"/>
              </a:p>
              <a:p>
                <a:pPr marL="0" indent="0">
                  <a:lnSpc>
                    <a:spcPct val="100000"/>
                  </a:lnSpc>
                  <a:buNone/>
                </a:pPr>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𝑘</m:t>
                        </m:r>
                      </m:sub>
                    </m:sSub>
                    <m:r>
                      <a:rPr lang="en-US" sz="1600" i="1">
                        <a:latin typeface="Cambria Math" panose="02040503050406030204" pitchFamily="18" charset="0"/>
                      </a:rPr>
                      <m:t>=</m:t>
                    </m:r>
                    <m:r>
                      <a:rPr lang="en-US" sz="1600" i="1">
                        <a:latin typeface="Cambria Math" panose="02040503050406030204" pitchFamily="18" charset="0"/>
                      </a:rPr>
                      <m:t>h</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𝑋</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i="1">
                            <a:latin typeface="Cambria Math" panose="02040503050406030204" pitchFamily="18" charset="0"/>
                          </a:rPr>
                          <m:t>𝑘</m:t>
                        </m:r>
                      </m:sub>
                    </m:sSub>
                    <m:r>
                      <a:rPr lang="en-US" sz="1600" b="0" i="1" smtClean="0">
                        <a:latin typeface="Cambria Math" panose="02040503050406030204" pitchFamily="18" charset="0"/>
                      </a:rPr>
                      <m:t>)</m:t>
                    </m:r>
                  </m:oMath>
                </a14:m>
                <a:r>
                  <a:rPr lang="en-US" sz="1600" dirty="0"/>
                  <a:t>                                                                                    (3)</a:t>
                </a:r>
              </a:p>
              <a:p>
                <a:pPr marL="0" indent="0">
                  <a:lnSpc>
                    <a:spcPct val="100000"/>
                  </a:lnSpc>
                  <a:buNone/>
                </a:pPr>
                <a:r>
                  <a:rPr lang="en-US" sz="1600" dirty="0"/>
                  <a:t>where </a:t>
                </a:r>
                <a14:m>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 </m:t>
                    </m:r>
                  </m:oMath>
                </a14:m>
                <a:r>
                  <a:rPr lang="en-US" sz="1600" dirty="0"/>
                  <a:t>is a vector of state variables, </a:t>
                </a:r>
                <a14:m>
                  <m:oMath xmlns:m="http://schemas.openxmlformats.org/officeDocument/2006/math">
                    <m:r>
                      <a:rPr lang="en-US" sz="1600" b="0" i="1" smtClean="0">
                        <a:latin typeface="Cambria Math" panose="02040503050406030204" pitchFamily="18" charset="0"/>
                      </a:rPr>
                      <m:t>𝑈</m:t>
                    </m:r>
                  </m:oMath>
                </a14:m>
                <a:r>
                  <a:rPr lang="en-US" sz="1600" dirty="0"/>
                  <a:t> is a vector of inputs, </a:t>
                </a:r>
                <a14:m>
                  <m:oMath xmlns:m="http://schemas.openxmlformats.org/officeDocument/2006/math">
                    <m:r>
                      <a:rPr lang="en-US" sz="1600" b="0" i="1" smtClean="0">
                        <a:latin typeface="Cambria Math" panose="02040503050406030204" pitchFamily="18" charset="0"/>
                      </a:rPr>
                      <m:t>𝑊</m:t>
                    </m:r>
                  </m:oMath>
                </a14:m>
                <a:r>
                  <a:rPr lang="en-US" sz="1600" dirty="0"/>
                  <a:t> is the added process noise, Y is the measurements vector and V is the noise in the measurements space. </a:t>
                </a:r>
              </a:p>
              <a:p>
                <a:pPr marL="0" indent="0">
                  <a:lnSpc>
                    <a:spcPct val="100000"/>
                  </a:lnSpc>
                  <a:buNone/>
                </a:pPr>
                <a:r>
                  <a:rPr lang="en-US" sz="1600" dirty="0"/>
                  <a:t>In Extended Kalman Filter the linearized state matrix is found by calculating the partial derivative (Jacobian) of the nonlinear function </a:t>
                </a:r>
                <a14:m>
                  <m:oMath xmlns:m="http://schemas.openxmlformats.org/officeDocument/2006/math">
                    <m:r>
                      <a:rPr lang="en-US" sz="1600" i="1">
                        <a:latin typeface="Cambria Math" panose="02040503050406030204" pitchFamily="18" charset="0"/>
                      </a:rPr>
                      <m:t>𝑓</m:t>
                    </m:r>
                  </m:oMath>
                </a14:m>
                <a:r>
                  <a:rPr lang="en-US" sz="1600" dirty="0"/>
                  <a:t> with respect to the state variable </a:t>
                </a:r>
                <a14:m>
                  <m:oMath xmlns:m="http://schemas.openxmlformats.org/officeDocument/2006/math">
                    <m:r>
                      <a:rPr lang="en-US" sz="1600" b="0" i="1" smtClean="0">
                        <a:latin typeface="Cambria Math" panose="02040503050406030204" pitchFamily="18" charset="0"/>
                      </a:rPr>
                      <m:t>𝑋</m:t>
                    </m:r>
                  </m:oMath>
                </a14:m>
                <a:r>
                  <a:rPr lang="en-US" sz="1600" dirty="0"/>
                  <a:t> computed at the time step k. </a:t>
                </a:r>
                <a:endParaRPr lang="en-US" sz="1600" i="1" dirty="0">
                  <a:latin typeface="Cambria Math" panose="02040503050406030204" pitchFamily="18" charset="0"/>
                </a:endParaRPr>
              </a:p>
              <a:p>
                <a:pPr marL="0" indent="0">
                  <a:lnSpc>
                    <a:spcPct val="100000"/>
                  </a:lnSpc>
                  <a:buNone/>
                </a:pP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rPr>
                          <m:t>Ф</m:t>
                        </m:r>
                      </m:e>
                      <m:sub>
                        <m:r>
                          <a:rPr lang="en-US" sz="1600" i="1">
                            <a:latin typeface="Cambria Math" panose="02040503050406030204" pitchFamily="18" charset="0"/>
                          </a:rPr>
                          <m:t>𝑘</m:t>
                        </m:r>
                      </m:sub>
                    </m:sSub>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𝑈</m:t>
                        </m:r>
                        <m:r>
                          <a:rPr lang="en-US" sz="1600" i="1">
                            <a:latin typeface="Cambria Math" panose="02040503050406030204" pitchFamily="18" charset="0"/>
                          </a:rPr>
                          <m:t>,</m:t>
                        </m:r>
                        <m:r>
                          <a:rPr lang="en-US" sz="1600" i="1">
                            <a:latin typeface="Cambria Math" panose="02040503050406030204" pitchFamily="18" charset="0"/>
                          </a:rPr>
                          <m:t>𝑊</m:t>
                        </m:r>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𝑋</m:t>
                        </m:r>
                      </m:den>
                    </m:f>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𝑘</m:t>
                        </m:r>
                      </m:sub>
                    </m:sSub>
                  </m:oMath>
                </a14:m>
                <a:r>
                  <a:rPr lang="en-US" sz="1600" dirty="0"/>
                  <a:t>                                                                           (4)</a:t>
                </a:r>
              </a:p>
              <a:p>
                <a:pPr marL="0" indent="0">
                  <a:lnSpc>
                    <a:spcPct val="100000"/>
                  </a:lnSpc>
                  <a:buNone/>
                </a:pPr>
                <a:r>
                  <a:rPr lang="en-US" sz="1600" dirty="0"/>
                  <a:t>The linearized output matrix is found in the following form:</a:t>
                </a:r>
              </a:p>
              <a:p>
                <a:pPr marL="0" indent="0">
                  <a:lnSpc>
                    <a:spcPct val="100000"/>
                  </a:lnSpc>
                  <a:buNone/>
                </a:pPr>
                <a:r>
                  <a:rPr lang="en-US" sz="1700" dirty="0"/>
                  <a:t>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𝛴</m:t>
                        </m:r>
                      </m:e>
                      <m:sub>
                        <m:r>
                          <a:rPr lang="en-US" sz="1700" i="1">
                            <a:latin typeface="Cambria Math" panose="02040503050406030204" pitchFamily="18" charset="0"/>
                          </a:rPr>
                          <m:t>𝑘</m:t>
                        </m:r>
                      </m:sub>
                    </m:sSub>
                    <m:r>
                      <a:rPr lang="en-US" sz="1700" i="1">
                        <a:latin typeface="Cambria Math" panose="02040503050406030204" pitchFamily="18" charset="0"/>
                      </a:rPr>
                      <m:t>=</m:t>
                    </m:r>
                    <m:f>
                      <m:fPr>
                        <m:ctrlPr>
                          <a:rPr lang="en-US" sz="1700" i="1">
                            <a:latin typeface="Cambria Math" panose="02040503050406030204" pitchFamily="18" charset="0"/>
                          </a:rPr>
                        </m:ctrlPr>
                      </m:fPr>
                      <m:num>
                        <m:r>
                          <a:rPr lang="en-US" sz="1700" i="1">
                            <a:latin typeface="Cambria Math" panose="02040503050406030204" pitchFamily="18" charset="0"/>
                          </a:rPr>
                          <m:t>𝜕</m:t>
                        </m:r>
                        <m:r>
                          <a:rPr lang="en-US" sz="1700" i="1">
                            <a:latin typeface="Cambria Math" panose="02040503050406030204" pitchFamily="18" charset="0"/>
                          </a:rPr>
                          <m:t>h</m:t>
                        </m:r>
                        <m:r>
                          <a:rPr lang="en-US" sz="1700" i="1">
                            <a:latin typeface="Cambria Math" panose="02040503050406030204" pitchFamily="18" charset="0"/>
                          </a:rPr>
                          <m:t>(</m:t>
                        </m:r>
                        <m:r>
                          <a:rPr lang="en-US" sz="1700" i="1">
                            <a:latin typeface="Cambria Math" panose="02040503050406030204" pitchFamily="18" charset="0"/>
                          </a:rPr>
                          <m:t>𝑋</m:t>
                        </m:r>
                        <m:r>
                          <a:rPr lang="en-US" sz="1700" i="1">
                            <a:latin typeface="Cambria Math" panose="02040503050406030204" pitchFamily="18" charset="0"/>
                          </a:rPr>
                          <m:t>,</m:t>
                        </m:r>
                        <m:r>
                          <a:rPr lang="en-US" sz="1700" i="1">
                            <a:latin typeface="Cambria Math" panose="02040503050406030204" pitchFamily="18" charset="0"/>
                          </a:rPr>
                          <m:t>𝑉</m:t>
                        </m:r>
                        <m:r>
                          <a:rPr lang="en-US" sz="1700" i="1">
                            <a:latin typeface="Cambria Math" panose="02040503050406030204" pitchFamily="18" charset="0"/>
                          </a:rPr>
                          <m:t>)</m:t>
                        </m:r>
                      </m:num>
                      <m:den>
                        <m:r>
                          <a:rPr lang="en-US" sz="1700" i="1">
                            <a:latin typeface="Cambria Math" panose="02040503050406030204" pitchFamily="18" charset="0"/>
                          </a:rPr>
                          <m:t>𝜕</m:t>
                        </m:r>
                        <m:r>
                          <a:rPr lang="en-US" sz="1700" i="1">
                            <a:latin typeface="Cambria Math" panose="02040503050406030204" pitchFamily="18" charset="0"/>
                          </a:rPr>
                          <m:t>𝑋</m:t>
                        </m:r>
                      </m:den>
                    </m:f>
                    <m:sSub>
                      <m:sSubPr>
                        <m:ctrlPr>
                          <a:rPr lang="en-US" sz="1700" i="1">
                            <a:latin typeface="Cambria Math" panose="02040503050406030204" pitchFamily="18" charset="0"/>
                          </a:rPr>
                        </m:ctrlPr>
                      </m:sSubPr>
                      <m:e>
                        <m:r>
                          <a:rPr lang="en-US" sz="1700" i="1">
                            <a:latin typeface="Cambria Math" panose="02040503050406030204" pitchFamily="18" charset="0"/>
                          </a:rPr>
                          <m:t>|</m:t>
                        </m:r>
                      </m:e>
                      <m:sub>
                        <m:r>
                          <a:rPr lang="en-US" sz="1700" i="1">
                            <a:latin typeface="Cambria Math" panose="02040503050406030204" pitchFamily="18" charset="0"/>
                          </a:rPr>
                          <m:t>𝑘</m:t>
                        </m:r>
                      </m:sub>
                    </m:sSub>
                    <m:r>
                      <a:rPr lang="en-US" sz="1700" b="0" i="1" smtClean="0">
                        <a:latin typeface="Cambria Math" panose="02040503050406030204" pitchFamily="18" charset="0"/>
                      </a:rPr>
                      <m:t> </m:t>
                    </m:r>
                  </m:oMath>
                </a14:m>
                <a:r>
                  <a:rPr lang="en-US" sz="1700" dirty="0"/>
                  <a:t>                                                                        (5)</a:t>
                </a:r>
              </a:p>
              <a:p>
                <a:pPr marL="0" indent="0">
                  <a:lnSpc>
                    <a:spcPct val="100000"/>
                  </a:lnSpc>
                  <a:buNone/>
                </a:pPr>
                <a:endParaRPr lang="en-US" sz="1600" dirty="0"/>
              </a:p>
              <a:p>
                <a:pPr marL="0" indent="0">
                  <a:lnSpc>
                    <a:spcPct val="100000"/>
                  </a:lnSpc>
                  <a:buNone/>
                </a:pPr>
                <a:endParaRPr lang="en-US" sz="1600" dirty="0"/>
              </a:p>
              <a:p>
                <a:pPr marL="0" indent="0">
                  <a:lnSpc>
                    <a:spcPct val="100000"/>
                  </a:lnSpc>
                  <a:buNone/>
                </a:pPr>
                <a:endParaRPr lang="en-US" sz="1600" dirty="0"/>
              </a:p>
              <a:p>
                <a:pPr marL="0" indent="0" algn="ctr">
                  <a:lnSpc>
                    <a:spcPct val="100000"/>
                  </a:lnSpc>
                  <a:buNone/>
                </a:pPr>
                <a:endParaRPr lang="en-US" sz="1600" dirty="0"/>
              </a:p>
              <a:p>
                <a:pPr marL="0" indent="0">
                  <a:buNone/>
                </a:pPr>
                <a:endParaRPr lang="en-US" sz="1600" dirty="0"/>
              </a:p>
            </p:txBody>
          </p:sp>
        </mc:Choice>
        <mc:Fallback xmlns="">
          <p:sp>
            <p:nvSpPr>
              <p:cNvPr id="3" name="Объект 2">
                <a:extLst>
                  <a:ext uri="{FF2B5EF4-FFF2-40B4-BE49-F238E27FC236}">
                    <a16:creationId xmlns:a16="http://schemas.microsoft.com/office/drawing/2014/main" id="{1205F273-9123-4458-83FD-DDF38AD7ACDE}"/>
                  </a:ext>
                </a:extLst>
              </p:cNvPr>
              <p:cNvSpPr>
                <a:spLocks noGrp="1" noRot="1" noChangeAspect="1" noMove="1" noResize="1" noEditPoints="1" noAdjustHandles="1" noChangeArrowheads="1" noChangeShapeType="1" noTextEdit="1"/>
              </p:cNvSpPr>
              <p:nvPr>
                <p:ph idx="1"/>
              </p:nvPr>
            </p:nvSpPr>
            <p:spPr>
              <a:xfrm>
                <a:off x="838200" y="326571"/>
                <a:ext cx="10515600" cy="5850392"/>
              </a:xfrm>
              <a:blipFill>
                <a:blip r:embed="rId2"/>
                <a:stretch>
                  <a:fillRect l="-348" t="-730" r="-638"/>
                </a:stretch>
              </a:blipFill>
            </p:spPr>
            <p:txBody>
              <a:bodyPr/>
              <a:lstStyle/>
              <a:p>
                <a:r>
                  <a:rPr lang="en-US">
                    <a:noFill/>
                  </a:rPr>
                  <a:t> </a:t>
                </a:r>
              </a:p>
            </p:txBody>
          </p:sp>
        </mc:Fallback>
      </mc:AlternateContent>
    </p:spTree>
    <p:extLst>
      <p:ext uri="{BB962C8B-B14F-4D97-AF65-F5344CB8AC3E}">
        <p14:creationId xmlns:p14="http://schemas.microsoft.com/office/powerpoint/2010/main" val="173990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E75DF46E-5771-41E2-8E33-41C9289ABC74}"/>
                  </a:ext>
                </a:extLst>
              </p:cNvPr>
              <p:cNvSpPr>
                <a:spLocks noGrp="1"/>
              </p:cNvSpPr>
              <p:nvPr>
                <p:ph idx="1"/>
              </p:nvPr>
            </p:nvSpPr>
            <p:spPr>
              <a:xfrm>
                <a:off x="727788" y="373224"/>
                <a:ext cx="10626012" cy="6139543"/>
              </a:xfrm>
            </p:spPr>
            <p:txBody>
              <a:bodyPr>
                <a:normAutofit/>
              </a:bodyPr>
              <a:lstStyle/>
              <a:p>
                <a:pPr marL="0" indent="0">
                  <a:lnSpc>
                    <a:spcPct val="110000"/>
                  </a:lnSpc>
                  <a:buNone/>
                </a:pPr>
                <a:r>
                  <a:rPr lang="en-US" sz="1600" dirty="0"/>
                  <a:t>If non-linearity does not exist in a system, matrix of the partial derivative equals the system matrix, for example: if there is no non-linear formulation in h(x, v) then we simplify,</a:t>
                </a:r>
              </a:p>
              <a:p>
                <a:pPr marL="0" indent="0" algn="ctr">
                  <a:lnSpc>
                    <a:spcPct val="150000"/>
                  </a:lnSpc>
                  <a:buNone/>
                </a:pP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𝛴</m:t>
                        </m:r>
                      </m:e>
                      <m:sub>
                        <m:r>
                          <a:rPr lang="en-US" sz="1600" i="1">
                            <a:latin typeface="Cambria Math" panose="02040503050406030204" pitchFamily="18" charset="0"/>
                          </a:rPr>
                          <m:t>𝑘</m:t>
                        </m:r>
                      </m:sub>
                    </m:sSub>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𝑋</m:t>
                        </m:r>
                      </m:den>
                    </m:f>
                  </m:oMath>
                </a14:m>
                <a:r>
                  <a:rPr lang="en-US" sz="1600" i="1"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i="1">
                            <a:latin typeface="Cambria Math" panose="02040503050406030204" pitchFamily="18" charset="0"/>
                          </a:rPr>
                          <m:t>𝑘</m:t>
                        </m:r>
                      </m:sub>
                    </m:sSub>
                  </m:oMath>
                </a14:m>
                <a:r>
                  <a:rPr lang="en-US" sz="1600" dirty="0"/>
                  <a:t>                                                                         (6)</a:t>
                </a:r>
              </a:p>
              <a:p>
                <a:pPr marL="0" indent="0">
                  <a:lnSpc>
                    <a:spcPct val="150000"/>
                  </a:lnSpc>
                  <a:buNone/>
                </a:pPr>
                <a:r>
                  <a:rPr lang="en-US" sz="1600" dirty="0"/>
                  <a:t>The prediction step is performed using the actual nonlinear model function </a:t>
                </a:r>
                <a14:m>
                  <m:oMath xmlns:m="http://schemas.openxmlformats.org/officeDocument/2006/math">
                    <m:r>
                      <a:rPr lang="en-US" sz="1600" i="1">
                        <a:latin typeface="Cambria Math" panose="02040503050406030204" pitchFamily="18" charset="0"/>
                      </a:rPr>
                      <m:t>𝑓</m:t>
                    </m:r>
                  </m:oMath>
                </a14:m>
                <a:r>
                  <a:rPr lang="en-US" sz="1600" dirty="0"/>
                  <a:t>,</a:t>
                </a:r>
              </a:p>
              <a:p>
                <a:pPr marL="0" indent="0">
                  <a:lnSpc>
                    <a:spcPct val="150000"/>
                  </a:lnSpc>
                  <a:buNone/>
                </a:pP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𝑘</m:t>
                        </m:r>
                      </m:sub>
                    </m:sSub>
                    <m:r>
                      <a:rPr lang="en-US" sz="1600" i="1">
                        <a:latin typeface="Cambria Math" panose="02040503050406030204" pitchFamily="18" charset="0"/>
                      </a:rPr>
                      <m:t>=</m:t>
                    </m:r>
                    <m:r>
                      <a:rPr lang="en-US" sz="1600" i="1">
                        <a:latin typeface="Cambria Math" panose="02040503050406030204" pitchFamily="18" charset="0"/>
                      </a:rPr>
                      <m:t>𝑓</m:t>
                    </m:r>
                    <m:r>
                      <a:rPr lang="en-US" sz="1600" i="1">
                        <a:latin typeface="Cambria Math" panose="02040503050406030204" pitchFamily="18" charset="0"/>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𝑋</m:t>
                            </m:r>
                          </m:e>
                        </m:acc>
                      </m:e>
                      <m:sub>
                        <m:r>
                          <a:rPr lang="en-US" sz="1600" i="1">
                            <a:latin typeface="Cambria Math" panose="02040503050406030204" pitchFamily="18" charset="0"/>
                          </a:rPr>
                          <m:t>𝑘</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𝑘</m:t>
                        </m:r>
                      </m:sub>
                    </m:sSub>
                    <m:r>
                      <a:rPr lang="en-US" sz="1600" i="1">
                        <a:latin typeface="Cambria Math" panose="02040503050406030204" pitchFamily="18" charset="0"/>
                      </a:rPr>
                      <m:t>,</m:t>
                    </m:r>
                    <m:r>
                      <a:rPr lang="en-US" sz="1600" i="1">
                        <a:latin typeface="Cambria Math" panose="02040503050406030204" pitchFamily="18" charset="0"/>
                      </a:rPr>
                      <m:t>𝑊</m:t>
                    </m:r>
                    <m:r>
                      <a:rPr lang="en-US" sz="1600" i="1">
                        <a:latin typeface="Cambria Math" panose="02040503050406030204" pitchFamily="18" charset="0"/>
                      </a:rPr>
                      <m:t>)</m:t>
                    </m:r>
                  </m:oMath>
                </a14:m>
                <a:r>
                  <a:rPr lang="en-US" sz="1600" dirty="0"/>
                  <a:t>                                                                     (7)        </a:t>
                </a:r>
              </a:p>
              <a:p>
                <a:pPr marL="0" indent="0">
                  <a:lnSpc>
                    <a:spcPct val="100000"/>
                  </a:lnSpc>
                  <a:buNone/>
                </a:pPr>
                <a:r>
                  <a:rPr lang="en-US" sz="1600" dirty="0"/>
                  <a:t>The uncertainty associated with each state variable embedded in the error covariance matrix P is also updated as given below,</a:t>
                </a:r>
              </a:p>
              <a:p>
                <a:pPr marL="0" indent="0">
                  <a:lnSpc>
                    <a:spcPct val="150000"/>
                  </a:lnSpc>
                  <a:buNone/>
                </a:pP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ru-RU" sz="1600" i="1">
                            <a:latin typeface="Cambria Math" panose="02040503050406030204" pitchFamily="18" charset="0"/>
                          </a:rPr>
                          <m:t>Ф</m:t>
                        </m:r>
                      </m:e>
                      <m:sub>
                        <m:r>
                          <a:rPr lang="en-US" sz="1600" i="1">
                            <a:latin typeface="Cambria Math" panose="02040503050406030204" pitchFamily="18" charset="0"/>
                          </a:rPr>
                          <m:t>𝑘</m:t>
                        </m:r>
                      </m:sub>
                    </m:sSub>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𝑃</m:t>
                            </m:r>
                          </m:e>
                        </m:acc>
                      </m:e>
                      <m:sub>
                        <m:r>
                          <a:rPr lang="en-US" sz="1600" i="1">
                            <a:latin typeface="Cambria Math" panose="02040503050406030204" pitchFamily="18" charset="0"/>
                          </a:rPr>
                          <m:t>𝑘</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ru-RU" sz="1600" i="1">
                            <a:latin typeface="Cambria Math" panose="02040503050406030204" pitchFamily="18" charset="0"/>
                          </a:rPr>
                          <m:t>Ф</m:t>
                        </m:r>
                      </m:e>
                      <m:sub>
                        <m:r>
                          <a:rPr lang="en-US" sz="1600" i="1">
                            <a:latin typeface="Cambria Math" panose="02040503050406030204" pitchFamily="18" charset="0"/>
                          </a:rPr>
                          <m:t>𝑘</m:t>
                        </m:r>
                      </m:sub>
                    </m:sSub>
                    <m:r>
                      <a:rPr lang="en-US" sz="1600" b="0"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𝑘</m:t>
                        </m:r>
                      </m:sub>
                    </m:sSub>
                  </m:oMath>
                </a14:m>
                <a:r>
                  <a:rPr lang="en-US" sz="1600" dirty="0"/>
                  <a:t>                                                                     (8)</a:t>
                </a:r>
              </a:p>
              <a:p>
                <a:pPr marL="0" indent="0">
                  <a:lnSpc>
                    <a:spcPct val="100000"/>
                  </a:lnSpc>
                  <a:buNone/>
                </a:pPr>
                <a:r>
                  <a:rPr lang="en-US" sz="1600" dirty="0"/>
                  <a:t>where, Q is the process noise covariance matrix. This prediction is entirely based upon our belief modeled as a Gaussian distribution. The process noise Q is added to the noise covariance P such that it accounts for all the unrelated noise in the process model over time. This is the most important part of the filter as it also serves as a tuning parameter for the filter’s performance. </a:t>
                </a:r>
              </a:p>
              <a:p>
                <a:pPr marL="0" indent="0">
                  <a:lnSpc>
                    <a:spcPct val="100000"/>
                  </a:lnSpc>
                  <a:buNone/>
                </a:pPr>
                <a:r>
                  <a:rPr lang="en-US" sz="1600" dirty="0"/>
                  <a:t>It is interesting to note that the state estimate is made on the non-linear propagation function </a:t>
                </a:r>
                <a14:m>
                  <m:oMath xmlns:m="http://schemas.openxmlformats.org/officeDocument/2006/math">
                    <m:r>
                      <a:rPr lang="en-US" sz="1600" i="1">
                        <a:latin typeface="Cambria Math" panose="02040503050406030204" pitchFamily="18" charset="0"/>
                      </a:rPr>
                      <m:t>𝑓</m:t>
                    </m:r>
                  </m:oMath>
                </a14:m>
                <a:r>
                  <a:rPr lang="en-US" sz="1600" dirty="0"/>
                  <a:t>, while the covariance matrix estimate is made on the basis of linearized system matrix </a:t>
                </a:r>
                <a14:m>
                  <m:oMath xmlns:m="http://schemas.openxmlformats.org/officeDocument/2006/math">
                    <m:sSub>
                      <m:sSubPr>
                        <m:ctrlPr>
                          <a:rPr lang="en-US" sz="1600" i="1">
                            <a:latin typeface="Cambria Math" panose="02040503050406030204" pitchFamily="18" charset="0"/>
                          </a:rPr>
                        </m:ctrlPr>
                      </m:sSubPr>
                      <m:e>
                        <m:r>
                          <a:rPr lang="ru-RU" sz="1600" i="1">
                            <a:latin typeface="Cambria Math" panose="02040503050406030204" pitchFamily="18" charset="0"/>
                          </a:rPr>
                          <m:t>Ф</m:t>
                        </m:r>
                      </m:e>
                      <m:sub>
                        <m:r>
                          <a:rPr lang="en-US" sz="1600" i="1">
                            <a:latin typeface="Cambria Math" panose="02040503050406030204" pitchFamily="18" charset="0"/>
                          </a:rPr>
                          <m:t>𝑘</m:t>
                        </m:r>
                      </m:sub>
                    </m:sSub>
                  </m:oMath>
                </a14:m>
                <a:r>
                  <a:rPr lang="en-US" sz="1600" dirty="0"/>
                  <a:t>.</a:t>
                </a:r>
              </a:p>
            </p:txBody>
          </p:sp>
        </mc:Choice>
        <mc:Fallback xmlns="">
          <p:sp>
            <p:nvSpPr>
              <p:cNvPr id="3" name="Объект 2">
                <a:extLst>
                  <a:ext uri="{FF2B5EF4-FFF2-40B4-BE49-F238E27FC236}">
                    <a16:creationId xmlns:a16="http://schemas.microsoft.com/office/drawing/2014/main" id="{E75DF46E-5771-41E2-8E33-41C9289ABC74}"/>
                  </a:ext>
                </a:extLst>
              </p:cNvPr>
              <p:cNvSpPr>
                <a:spLocks noGrp="1" noRot="1" noChangeAspect="1" noMove="1" noResize="1" noEditPoints="1" noAdjustHandles="1" noChangeArrowheads="1" noChangeShapeType="1" noTextEdit="1"/>
              </p:cNvSpPr>
              <p:nvPr>
                <p:ph idx="1"/>
              </p:nvPr>
            </p:nvSpPr>
            <p:spPr>
              <a:xfrm>
                <a:off x="727788" y="373224"/>
                <a:ext cx="10626012" cy="6139543"/>
              </a:xfrm>
              <a:blipFill>
                <a:blip r:embed="rId2"/>
                <a:stretch>
                  <a:fillRect l="-287" t="-99"/>
                </a:stretch>
              </a:blipFill>
            </p:spPr>
            <p:txBody>
              <a:bodyPr/>
              <a:lstStyle/>
              <a:p>
                <a:r>
                  <a:rPr lang="en-US">
                    <a:noFill/>
                  </a:rPr>
                  <a:t> </a:t>
                </a:r>
              </a:p>
            </p:txBody>
          </p:sp>
        </mc:Fallback>
      </mc:AlternateContent>
    </p:spTree>
    <p:extLst>
      <p:ext uri="{BB962C8B-B14F-4D97-AF65-F5344CB8AC3E}">
        <p14:creationId xmlns:p14="http://schemas.microsoft.com/office/powerpoint/2010/main" val="372409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3E232799-BDFB-43CE-A583-7269FACF3FCC}"/>
                  </a:ext>
                </a:extLst>
              </p:cNvPr>
              <p:cNvSpPr>
                <a:spLocks noGrp="1"/>
              </p:cNvSpPr>
              <p:nvPr>
                <p:ph idx="1"/>
              </p:nvPr>
            </p:nvSpPr>
            <p:spPr>
              <a:xfrm>
                <a:off x="662473" y="578498"/>
                <a:ext cx="10691327" cy="5598465"/>
              </a:xfrm>
            </p:spPr>
            <p:txBody>
              <a:bodyPr>
                <a:noAutofit/>
              </a:bodyPr>
              <a:lstStyle/>
              <a:p>
                <a:pPr marL="0" indent="0">
                  <a:buNone/>
                </a:pPr>
                <a:r>
                  <a:rPr lang="en-US" sz="1600" dirty="0"/>
                  <a:t>The measurement update equations, also referred to as the correction equations, act as a feedback channel to the filter’s original prediction returned from the time update step:</a:t>
                </a:r>
              </a:p>
              <a:p>
                <a:pPr marL="0" indent="0">
                  <a:lnSpc>
                    <a:spcPct val="150000"/>
                  </a:lnSpc>
                  <a:buNone/>
                </a:pP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𝑌</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𝑍</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𝐻</m:t>
                        </m:r>
                      </m:e>
                      <m:sub>
                        <m:r>
                          <a:rPr lang="en-US" sz="1600" i="1">
                            <a:latin typeface="Cambria Math" panose="02040503050406030204" pitchFamily="18" charset="0"/>
                          </a:rPr>
                          <m:t>𝑘</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𝑘</m:t>
                        </m:r>
                      </m:sub>
                    </m:sSub>
                  </m:oMath>
                </a14:m>
                <a:r>
                  <a:rPr lang="en-US" sz="1600" dirty="0"/>
                  <a:t>                                                                         (9) </a:t>
                </a:r>
              </a:p>
              <a:p>
                <a:pPr marL="0" indent="0">
                  <a:lnSpc>
                    <a:spcPct val="150000"/>
                  </a:lnSpc>
                  <a:buNone/>
                </a:pPr>
                <a:r>
                  <a:rPr lang="en-US" sz="1600" dirty="0"/>
                  <a:t>Next, the gain factor referred to as the Kalman Gain:</a:t>
                </a:r>
              </a:p>
              <a:p>
                <a:pPr marL="0" indent="0">
                  <a:lnSpc>
                    <a:spcPct val="150000"/>
                  </a:lnSpc>
                  <a:buNone/>
                </a:pP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𝐾</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sSup>
                      <m:sSupPr>
                        <m:ctrlPr>
                          <a:rPr lang="en-US" sz="1600" i="1">
                            <a:latin typeface="Cambria Math" panose="02040503050406030204" pitchFamily="18" charset="0"/>
                          </a:rPr>
                        </m:ctrlPr>
                      </m:sSupPr>
                      <m:e>
                        <m:r>
                          <a:rPr lang="en-US" sz="1600" b="0" i="1" smtClean="0">
                            <a:latin typeface="Cambria Math" panose="02040503050406030204" pitchFamily="18" charset="0"/>
                          </a:rPr>
                          <m:t>𝐻</m:t>
                        </m:r>
                      </m:e>
                      <m:sup>
                        <m:r>
                          <a:rPr lang="en-US" sz="1600" i="1">
                            <a:latin typeface="Cambria Math" panose="02040503050406030204" pitchFamily="18" charset="0"/>
                          </a:rPr>
                          <m:t>𝑇</m:t>
                        </m:r>
                      </m:sup>
                    </m:sSup>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𝐻</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sSup>
                              <m:sSupPr>
                                <m:ctrlPr>
                                  <a:rPr lang="en-US" sz="1600" i="1">
                                    <a:latin typeface="Cambria Math" panose="02040503050406030204" pitchFamily="18" charset="0"/>
                                  </a:rPr>
                                </m:ctrlPr>
                              </m:sSupPr>
                              <m:e>
                                <m:r>
                                  <a:rPr lang="en-US" sz="1600" b="0" i="1" smtClean="0">
                                    <a:latin typeface="Cambria Math" panose="02040503050406030204" pitchFamily="18" charset="0"/>
                                  </a:rPr>
                                  <m:t>𝐻</m:t>
                                </m:r>
                              </m:e>
                              <m:sup>
                                <m:r>
                                  <a:rPr lang="en-US" sz="1600" i="1">
                                    <a:latin typeface="Cambria Math" panose="02040503050406030204" pitchFamily="18" charset="0"/>
                                  </a:rPr>
                                  <m:t>𝑇</m:t>
                                </m:r>
                              </m:sup>
                            </m:sSup>
                            <m:r>
                              <a:rPr lang="en-US" sz="1600" i="1">
                                <a:latin typeface="Cambria Math" panose="02040503050406030204" pitchFamily="18" charset="0"/>
                              </a:rPr>
                              <m:t>+</m:t>
                            </m:r>
                            <m:r>
                              <a:rPr lang="en-US" sz="1600" i="1">
                                <a:latin typeface="Cambria Math" panose="02040503050406030204" pitchFamily="18" charset="0"/>
                              </a:rPr>
                              <m:t>𝑅</m:t>
                            </m:r>
                          </m:e>
                        </m:d>
                      </m:e>
                      <m:sup>
                        <m:r>
                          <a:rPr lang="en-US" sz="1600" i="1">
                            <a:latin typeface="Cambria Math" panose="02040503050406030204" pitchFamily="18" charset="0"/>
                          </a:rPr>
                          <m:t>−1</m:t>
                        </m:r>
                      </m:sup>
                    </m:sSup>
                  </m:oMath>
                </a14:m>
                <a:r>
                  <a:rPr lang="en-US" sz="1600" dirty="0"/>
                  <a:t>                                                           (10)</a:t>
                </a:r>
              </a:p>
              <a:p>
                <a:pPr marL="0" indent="0">
                  <a:lnSpc>
                    <a:spcPct val="100000"/>
                  </a:lnSpc>
                  <a:buNone/>
                </a:pPr>
                <a:r>
                  <a:rPr lang="en-US" sz="1600" dirty="0"/>
                  <a:t>It acts as a weighing factor to correct the state. As the innovation gets minimized so is the belief on the filter’s prediction improves.</a:t>
                </a:r>
                <a:endParaRPr lang="en-US" sz="1600" i="1" dirty="0">
                  <a:latin typeface="Cambria Math" panose="02040503050406030204" pitchFamily="18" charset="0"/>
                </a:endParaRPr>
              </a:p>
              <a:p>
                <a:pPr marL="0" indent="0">
                  <a:lnSpc>
                    <a:spcPct val="150000"/>
                  </a:lnSpc>
                  <a:buNone/>
                </a:pPr>
                <a:r>
                  <a:rPr lang="en-US" sz="1600" dirty="0"/>
                  <a:t>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𝑋</m:t>
                            </m:r>
                          </m:e>
                        </m:acc>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𝐾</m:t>
                        </m:r>
                      </m:e>
                      <m:sub>
                        <m:r>
                          <a:rPr lang="en-US" sz="1600" i="1">
                            <a:latin typeface="Cambria Math" panose="02040503050406030204" pitchFamily="18" charset="0"/>
                          </a:rPr>
                          <m:t>𝑘</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𝑌</m:t>
                        </m:r>
                      </m:e>
                      <m:sub>
                        <m:r>
                          <a:rPr lang="en-US" sz="1600" i="1">
                            <a:latin typeface="Cambria Math" panose="02040503050406030204" pitchFamily="18" charset="0"/>
                          </a:rPr>
                          <m:t>𝑘</m:t>
                        </m:r>
                      </m:sub>
                    </m:sSub>
                  </m:oMath>
                </a14:m>
                <a:r>
                  <a:rPr lang="en-US" sz="1600" dirty="0"/>
                  <a:t>                                                                         (11) </a:t>
                </a:r>
              </a:p>
              <a:p>
                <a:pPr marL="0" indent="0">
                  <a:lnSpc>
                    <a:spcPct val="100000"/>
                  </a:lnSpc>
                  <a:buNone/>
                </a:pPr>
                <a:r>
                  <a:rPr lang="en-US" sz="1600" dirty="0"/>
                  <a:t>A low measurement uncertainty relative to the estimate uncertainty would result in a high Kalman Gain (close to 1). This means that the new estimate would be close to the measurement. A high measurement uncertainty relative to the estimate uncertainty would result in a low Kalman Gain (close to 0). This means that the new estimate would be close to the previous estimate.</a:t>
                </a:r>
                <a:endParaRPr lang="en-US" sz="1600" i="1" dirty="0">
                  <a:latin typeface="Cambria Math" panose="02040503050406030204" pitchFamily="18" charset="0"/>
                </a:endParaRPr>
              </a:p>
              <a:p>
                <a:pPr marL="0" indent="0">
                  <a:lnSpc>
                    <a:spcPct val="150000"/>
                  </a:lnSpc>
                  <a:buNone/>
                </a:pPr>
                <a:r>
                  <a:rPr lang="en-US" sz="1600" dirty="0"/>
                  <a:t>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𝑃</m:t>
                            </m:r>
                          </m:e>
                        </m:acc>
                      </m:e>
                      <m:sub>
                        <m:r>
                          <a:rPr lang="en-US" sz="1600" i="1">
                            <a:latin typeface="Cambria Math" panose="02040503050406030204" pitchFamily="18" charset="0"/>
                          </a:rPr>
                          <m:t>𝑘</m:t>
                        </m:r>
                      </m:sub>
                    </m:sSub>
                    <m:r>
                      <a:rPr lang="en-US" sz="1600" i="1">
                        <a:latin typeface="Cambria Math" panose="02040503050406030204" pitchFamily="18" charset="0"/>
                      </a:rPr>
                      <m:t>=(</m:t>
                    </m:r>
                    <m:r>
                      <a:rPr lang="en-US" sz="1600" i="1">
                        <a:latin typeface="Cambria Math" panose="02040503050406030204" pitchFamily="18" charset="0"/>
                      </a:rPr>
                      <m:t>𝐼</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𝐾</m:t>
                        </m:r>
                      </m:e>
                      <m:sub>
                        <m:r>
                          <a:rPr lang="en-US" sz="1600" i="1">
                            <a:latin typeface="Cambria Math" panose="02040503050406030204" pitchFamily="18" charset="0"/>
                          </a:rPr>
                          <m:t>𝑘</m:t>
                        </m:r>
                      </m:sub>
                    </m:sSub>
                    <m:sSub>
                      <m:sSubPr>
                        <m:ctrlPr>
                          <a:rPr lang="en-US" sz="1600" i="1">
                            <a:latin typeface="Cambria Math" panose="02040503050406030204" pitchFamily="18" charset="0"/>
                          </a:rPr>
                        </m:ctrlPr>
                      </m:sSubPr>
                      <m:e>
                        <m:r>
                          <a:rPr lang="en-US" sz="1600" b="0" i="1" smtClean="0">
                            <a:latin typeface="Cambria Math" panose="02040503050406030204" pitchFamily="18" charset="0"/>
                          </a:rPr>
                          <m:t>𝐻</m:t>
                        </m:r>
                      </m:e>
                      <m:sub>
                        <m:r>
                          <a:rPr lang="en-US" sz="1600" i="1">
                            <a:latin typeface="Cambria Math" panose="02040503050406030204" pitchFamily="18" charset="0"/>
                          </a:rPr>
                          <m:t>𝑘</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oMath>
                </a14:m>
                <a:r>
                  <a:rPr lang="en-US" sz="1600" dirty="0"/>
                  <a:t>                                                                    (12)</a:t>
                </a:r>
              </a:p>
              <a:p>
                <a:pPr marL="0" indent="0">
                  <a:lnSpc>
                    <a:spcPct val="100000"/>
                  </a:lnSpc>
                  <a:buNone/>
                </a:pPr>
                <a:r>
                  <a:rPr lang="en-US" sz="1600" dirty="0"/>
                  <a:t>Last, the filter rectifies the current predicted error covariance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𝑘</m:t>
                        </m:r>
                      </m:sub>
                    </m:sSub>
                  </m:oMath>
                </a14:m>
                <a:r>
                  <a:rPr lang="en-US" sz="1600" dirty="0"/>
                  <a:t> using the error covariance estimate. This updates the current belief which is used as input for the next iteration.</a:t>
                </a:r>
              </a:p>
            </p:txBody>
          </p:sp>
        </mc:Choice>
        <mc:Fallback xmlns="">
          <p:sp>
            <p:nvSpPr>
              <p:cNvPr id="3" name="Объект 2">
                <a:extLst>
                  <a:ext uri="{FF2B5EF4-FFF2-40B4-BE49-F238E27FC236}">
                    <a16:creationId xmlns:a16="http://schemas.microsoft.com/office/drawing/2014/main" id="{3E232799-BDFB-43CE-A583-7269FACF3FCC}"/>
                  </a:ext>
                </a:extLst>
              </p:cNvPr>
              <p:cNvSpPr>
                <a:spLocks noGrp="1" noRot="1" noChangeAspect="1" noMove="1" noResize="1" noEditPoints="1" noAdjustHandles="1" noChangeArrowheads="1" noChangeShapeType="1" noTextEdit="1"/>
              </p:cNvSpPr>
              <p:nvPr>
                <p:ph idx="1"/>
              </p:nvPr>
            </p:nvSpPr>
            <p:spPr>
              <a:xfrm>
                <a:off x="662473" y="578498"/>
                <a:ext cx="10691327" cy="5598465"/>
              </a:xfrm>
              <a:blipFill>
                <a:blip r:embed="rId2"/>
                <a:stretch>
                  <a:fillRect l="-342" t="-763" r="-513"/>
                </a:stretch>
              </a:blipFill>
            </p:spPr>
            <p:txBody>
              <a:bodyPr/>
              <a:lstStyle/>
              <a:p>
                <a:r>
                  <a:rPr lang="en-US">
                    <a:noFill/>
                  </a:rPr>
                  <a:t> </a:t>
                </a:r>
              </a:p>
            </p:txBody>
          </p:sp>
        </mc:Fallback>
      </mc:AlternateContent>
    </p:spTree>
    <p:extLst>
      <p:ext uri="{BB962C8B-B14F-4D97-AF65-F5344CB8AC3E}">
        <p14:creationId xmlns:p14="http://schemas.microsoft.com/office/powerpoint/2010/main" val="236936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D59CFD77-E634-48D5-922D-2C2C8A0166AC}"/>
                  </a:ext>
                </a:extLst>
              </p:cNvPr>
              <p:cNvSpPr>
                <a:spLocks noGrp="1"/>
              </p:cNvSpPr>
              <p:nvPr>
                <p:ph idx="1"/>
              </p:nvPr>
            </p:nvSpPr>
            <p:spPr>
              <a:xfrm>
                <a:off x="634483" y="466531"/>
                <a:ext cx="10719318" cy="5924938"/>
              </a:xfrm>
            </p:spPr>
            <p:txBody>
              <a:bodyPr>
                <a:normAutofit fontScale="92500"/>
              </a:bodyPr>
              <a:lstStyle/>
              <a:p>
                <a:pPr marL="0" indent="0">
                  <a:lnSpc>
                    <a:spcPct val="100000"/>
                  </a:lnSpc>
                  <a:buNone/>
                </a:pPr>
                <a:r>
                  <a:rPr lang="en-US" sz="1600" dirty="0"/>
                  <a:t>For our damped mass oscillator, the frequency is dependent upon the spring constant and mass of the hanging object. During oscillation the oscillator is subjected to a damping force which is linearly dependent upon the velocity. In this process, the oscillations of the system experience an exponential decay which depends upon the damping coefficient b. We assume there is no input force F(t) in eq.2 (F(t)=0).</a:t>
                </a:r>
              </a:p>
              <a:p>
                <a:pPr marL="0" indent="0">
                  <a:lnSpc>
                    <a:spcPct val="100000"/>
                  </a:lnSpc>
                  <a:buNone/>
                </a:pPr>
                <a:r>
                  <a:rPr lang="en-US" sz="1600" dirty="0"/>
                  <a:t>We first augment the state dynamic matrix with unknown parameters. The augmented state vector for the damped mass oscillator problem takes the following form:</a:t>
                </a:r>
              </a:p>
              <a:p>
                <a:pPr marL="0" indent="0">
                  <a:lnSpc>
                    <a:spcPct val="100000"/>
                  </a:lnSpc>
                  <a:buNone/>
                </a:pPr>
                <a14:m>
                  <m:oMathPara xmlns:m="http://schemas.openxmlformats.org/officeDocument/2006/math">
                    <m:oMathParaPr>
                      <m:jc m:val="center"/>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𝑥</m:t>
                                  </m:r>
                                </m:e>
                                <m:sub>
                                  <m:r>
                                    <a:rPr lang="en-US" sz="1600" i="1">
                                      <a:latin typeface="Cambria Math" panose="02040503050406030204" pitchFamily="18" charset="0"/>
                                    </a:rPr>
                                    <m:t>4</m:t>
                                  </m:r>
                                </m:sub>
                              </m:sSub>
                            </m:e>
                          </m:d>
                        </m:e>
                        <m:sup>
                          <m:r>
                            <a:rPr lang="en-US" sz="1600" i="1">
                              <a:latin typeface="Cambria Math" panose="02040503050406030204" pitchFamily="18" charset="0"/>
                            </a:rPr>
                            <m:t>𝑇</m:t>
                          </m:r>
                        </m:sup>
                      </m:sSup>
                    </m:oMath>
                  </m:oMathPara>
                </a14:m>
                <a:endParaRPr lang="en-US" sz="1600" dirty="0"/>
              </a:p>
              <a:p>
                <a:pPr marL="0" indent="0">
                  <a:lnSpc>
                    <a:spcPct val="100000"/>
                  </a:lnSpc>
                  <a:buNone/>
                </a:pPr>
                <a:r>
                  <a:rPr lang="en-US" sz="1600" dirty="0"/>
                  <a:t>Here,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US" sz="1600" dirty="0"/>
                  <a:t> is position,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US" sz="1600" dirty="0"/>
                  <a:t> is velocity,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oMath>
                </a14:m>
                <a:r>
                  <a:rPr lang="en-US" sz="1600" dirty="0"/>
                  <a:t> is spring constant </a:t>
                </a:r>
                <a:r>
                  <a:rPr lang="en-US" sz="1600" b="1" i="1" dirty="0"/>
                  <a:t>k </a:t>
                </a:r>
                <a:r>
                  <a:rPr lang="en-US" sz="1600" dirty="0"/>
                  <a:t>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oMath>
                </a14:m>
                <a:r>
                  <a:rPr lang="en-US" sz="1600" dirty="0"/>
                  <a:t> is the damping coefficient </a:t>
                </a:r>
                <a:r>
                  <a:rPr lang="en-US" sz="1600" b="1" i="1" dirty="0"/>
                  <a:t>b</a:t>
                </a:r>
                <a:r>
                  <a:rPr lang="en-US" sz="1600" dirty="0"/>
                  <a:t> of the system. The system dynamical equation can be rewritten state space as follows:</a:t>
                </a:r>
              </a:p>
              <a:p>
                <a:pPr marL="0" indent="0" algn="ctr">
                  <a:lnSpc>
                    <a:spcPct val="150000"/>
                  </a:lnSpc>
                  <a:buNone/>
                </a:pPr>
                <a14:m>
                  <m:oMathPara xmlns:m="http://schemas.openxmlformats.org/officeDocument/2006/math">
                    <m:oMathParaPr>
                      <m:jc m:val="center"/>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r>
                        <a:rPr lang="en-US" sz="1600" i="1">
                          <a:latin typeface="Cambria Math" panose="02040503050406030204" pitchFamily="18" charset="0"/>
                        </a:rPr>
                        <m:t>𝑓</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r>
                        <a:rPr lang="en-US" sz="1600" i="1">
                          <a:latin typeface="Cambria Math" panose="02040503050406030204" pitchFamily="18" charset="0"/>
                        </a:rPr>
                        <m:t>)</m:t>
                      </m:r>
                    </m:oMath>
                  </m:oMathPara>
                </a14:m>
                <a:endParaRPr lang="en-US" sz="1600" dirty="0"/>
              </a:p>
              <a:p>
                <a:pPr marL="0" indent="0">
                  <a:lnSpc>
                    <a:spcPct val="100000"/>
                  </a:lnSpc>
                  <a:buNone/>
                </a:pPr>
                <a:r>
                  <a:rPr lang="en-US" sz="1600" dirty="0"/>
                  <a:t>where the nonlinear function </a:t>
                </a:r>
                <a14:m>
                  <m:oMath xmlns:m="http://schemas.openxmlformats.org/officeDocument/2006/math">
                    <m:r>
                      <a:rPr lang="en-US" sz="1600" i="1">
                        <a:latin typeface="Cambria Math" panose="02040503050406030204" pitchFamily="18" charset="0"/>
                      </a:rPr>
                      <m:t>𝑓</m:t>
                    </m:r>
                  </m:oMath>
                </a14:m>
                <a:r>
                  <a:rPr lang="en-US" sz="1600" dirty="0"/>
                  <a:t> is defined as,</a:t>
                </a:r>
              </a:p>
              <a:p>
                <a:pPr marL="0" indent="0">
                  <a:lnSpc>
                    <a:spcPct val="100000"/>
                  </a:lnSpc>
                  <a:buNone/>
                </a:pPr>
                <a14:m>
                  <m:oMathPara xmlns:m="http://schemas.openxmlformats.org/officeDocument/2006/math">
                    <m:oMathParaPr>
                      <m:jc m:val="center"/>
                    </m:oMathParaPr>
                    <m:oMath xmlns:m="http://schemas.openxmlformats.org/officeDocument/2006/math">
                      <m:r>
                        <a:rPr lang="ru-RU" sz="1700" i="1">
                          <a:latin typeface="Cambria Math" panose="02040503050406030204" pitchFamily="18" charset="0"/>
                        </a:rPr>
                        <m:t>𝑓</m:t>
                      </m:r>
                      <m:d>
                        <m:dPr>
                          <m:ctrlPr>
                            <a:rPr lang="en-US" sz="1700" i="1">
                              <a:latin typeface="Cambria Math" panose="02040503050406030204" pitchFamily="18" charset="0"/>
                            </a:rPr>
                          </m:ctrlPr>
                        </m:dPr>
                        <m:e>
                          <m:r>
                            <a:rPr lang="ru-RU" sz="1700" i="1">
                              <a:latin typeface="Cambria Math" panose="02040503050406030204" pitchFamily="18" charset="0"/>
                            </a:rPr>
                            <m:t>𝑥</m:t>
                          </m:r>
                        </m:e>
                      </m:d>
                      <m:r>
                        <a:rPr lang="ru-RU" sz="1700" i="1">
                          <a:latin typeface="Cambria Math" panose="02040503050406030204" pitchFamily="18" charset="0"/>
                        </a:rPr>
                        <m:t>=</m:t>
                      </m:r>
                      <m:d>
                        <m:dPr>
                          <m:ctrlPr>
                            <a:rPr lang="en-US" sz="1700" i="1">
                              <a:latin typeface="Cambria Math" panose="02040503050406030204" pitchFamily="18" charset="0"/>
                            </a:rPr>
                          </m:ctrlPr>
                        </m:dPr>
                        <m:e>
                          <m:m>
                            <m:mPr>
                              <m:mcs>
                                <m:mc>
                                  <m:mcPr>
                                    <m:count m:val="1"/>
                                    <m:mcJc m:val="center"/>
                                  </m:mcPr>
                                </m:mc>
                              </m:mcs>
                              <m:ctrlPr>
                                <a:rPr lang="en-US" sz="1700" i="1">
                                  <a:latin typeface="Cambria Math" panose="02040503050406030204" pitchFamily="18" charset="0"/>
                                </a:rPr>
                              </m:ctrlPr>
                            </m:mPr>
                            <m:mr>
                              <m:e>
                                <m:sSub>
                                  <m:sSubPr>
                                    <m:ctrlPr>
                                      <a:rPr lang="en-US" sz="1700" i="1">
                                        <a:latin typeface="Cambria Math" panose="02040503050406030204" pitchFamily="18" charset="0"/>
                                      </a:rPr>
                                    </m:ctrlPr>
                                  </m:sSubPr>
                                  <m:e>
                                    <m:r>
                                      <a:rPr lang="en-US" sz="1700" i="1">
                                        <a:latin typeface="Cambria Math" panose="02040503050406030204" pitchFamily="18" charset="0"/>
                                      </a:rPr>
                                      <m:t>𝑥</m:t>
                                    </m:r>
                                  </m:e>
                                  <m:sub>
                                    <m:r>
                                      <a:rPr lang="en-US" sz="1700" i="1">
                                        <a:latin typeface="Cambria Math" panose="02040503050406030204" pitchFamily="18" charset="0"/>
                                      </a:rPr>
                                      <m:t>2</m:t>
                                    </m:r>
                                  </m:sub>
                                </m:sSub>
                              </m:e>
                            </m:mr>
                            <m:mr>
                              <m:e>
                                <m:f>
                                  <m:fPr>
                                    <m:ctrlPr>
                                      <a:rPr lang="en-US" sz="1700" i="1">
                                        <a:latin typeface="Cambria Math" panose="02040503050406030204" pitchFamily="18" charset="0"/>
                                      </a:rPr>
                                    </m:ctrlPr>
                                  </m:fPr>
                                  <m:num>
                                    <m:sSub>
                                      <m:sSubPr>
                                        <m:ctrlPr>
                                          <a:rPr lang="en-US" sz="1700" i="1">
                                            <a:latin typeface="Cambria Math" panose="02040503050406030204" pitchFamily="18" charset="0"/>
                                          </a:rPr>
                                        </m:ctrlPr>
                                      </m:sSubPr>
                                      <m:e>
                                        <m:r>
                                          <a:rPr lang="en-US" sz="1700" i="1">
                                            <a:latin typeface="Cambria Math" panose="02040503050406030204" pitchFamily="18" charset="0"/>
                                          </a:rPr>
                                          <m:t>−</m:t>
                                        </m:r>
                                        <m:r>
                                          <a:rPr lang="en-US" sz="1700" i="1">
                                            <a:latin typeface="Cambria Math" panose="02040503050406030204" pitchFamily="18" charset="0"/>
                                          </a:rPr>
                                          <m:t>𝑥</m:t>
                                        </m:r>
                                      </m:e>
                                      <m:sub>
                                        <m:r>
                                          <a:rPr lang="en-US" sz="1700" i="1">
                                            <a:latin typeface="Cambria Math" panose="02040503050406030204" pitchFamily="18" charset="0"/>
                                          </a:rPr>
                                          <m:t>4</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𝑥</m:t>
                                        </m:r>
                                      </m:e>
                                      <m:sub>
                                        <m:r>
                                          <a:rPr lang="en-US" sz="1700" i="1">
                                            <a:latin typeface="Cambria Math" panose="02040503050406030204" pitchFamily="18" charset="0"/>
                                          </a:rPr>
                                          <m:t>2</m:t>
                                        </m:r>
                                      </m:sub>
                                    </m:sSub>
                                    <m:sSub>
                                      <m:sSubPr>
                                        <m:ctrlPr>
                                          <a:rPr lang="en-US" sz="1700" i="1">
                                            <a:latin typeface="Cambria Math" panose="02040503050406030204" pitchFamily="18" charset="0"/>
                                          </a:rPr>
                                        </m:ctrlPr>
                                      </m:sSubPr>
                                      <m:e>
                                        <m:r>
                                          <a:rPr lang="en-US" sz="1700" i="1">
                                            <a:latin typeface="Cambria Math" panose="02040503050406030204" pitchFamily="18" charset="0"/>
                                          </a:rPr>
                                          <m:t>−</m:t>
                                        </m:r>
                                        <m:r>
                                          <a:rPr lang="en-US" sz="1700" i="1">
                                            <a:latin typeface="Cambria Math" panose="02040503050406030204" pitchFamily="18" charset="0"/>
                                          </a:rPr>
                                          <m:t>𝑥</m:t>
                                        </m:r>
                                      </m:e>
                                      <m:sub>
                                        <m:r>
                                          <a:rPr lang="en-US" sz="1700" i="1">
                                            <a:latin typeface="Cambria Math" panose="02040503050406030204" pitchFamily="18" charset="0"/>
                                          </a:rPr>
                                          <m:t>1</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𝑥</m:t>
                                        </m:r>
                                      </m:e>
                                      <m:sub>
                                        <m:r>
                                          <a:rPr lang="en-US" sz="1700" i="1">
                                            <a:latin typeface="Cambria Math" panose="02040503050406030204" pitchFamily="18" charset="0"/>
                                          </a:rPr>
                                          <m:t>3</m:t>
                                        </m:r>
                                      </m:sub>
                                    </m:sSub>
                                  </m:num>
                                  <m:den>
                                    <m:r>
                                      <a:rPr lang="ru-RU" sz="1700" i="1">
                                        <a:latin typeface="Cambria Math" panose="02040503050406030204" pitchFamily="18" charset="0"/>
                                      </a:rPr>
                                      <m:t>𝑚</m:t>
                                    </m:r>
                                  </m:den>
                                </m:f>
                              </m:e>
                            </m:mr>
                            <m:mr>
                              <m:e>
                                <m:m>
                                  <m:mPr>
                                    <m:mcs>
                                      <m:mc>
                                        <m:mcPr>
                                          <m:count m:val="1"/>
                                          <m:mcJc m:val="center"/>
                                        </m:mcPr>
                                      </m:mc>
                                    </m:mcs>
                                    <m:ctrlPr>
                                      <a:rPr lang="en-US" sz="1700" i="1">
                                        <a:latin typeface="Cambria Math" panose="02040503050406030204" pitchFamily="18" charset="0"/>
                                      </a:rPr>
                                    </m:ctrlPr>
                                  </m:mPr>
                                  <m:mr>
                                    <m:e>
                                      <m:r>
                                        <a:rPr lang="ru-RU" sz="1700" i="1">
                                          <a:latin typeface="Cambria Math" panose="02040503050406030204" pitchFamily="18" charset="0"/>
                                        </a:rPr>
                                        <m:t>0</m:t>
                                      </m:r>
                                    </m:e>
                                  </m:mr>
                                  <m:mr>
                                    <m:e>
                                      <m:r>
                                        <a:rPr lang="ru-RU" sz="1700" i="1">
                                          <a:latin typeface="Cambria Math" panose="02040503050406030204" pitchFamily="18" charset="0"/>
                                        </a:rPr>
                                        <m:t>0</m:t>
                                      </m:r>
                                    </m:e>
                                  </m:mr>
                                </m:m>
                              </m:e>
                            </m:mr>
                          </m:m>
                        </m:e>
                      </m:d>
                    </m:oMath>
                  </m:oMathPara>
                </a14:m>
                <a:endParaRPr lang="en-US" sz="1600" dirty="0"/>
              </a:p>
              <a:p>
                <a:pPr marL="0" indent="0">
                  <a:buNone/>
                </a:pPr>
                <a:r>
                  <a:rPr lang="en-US" sz="1600" dirty="0"/>
                  <a:t>Now, due to state augmentation, the system becomes a nonlinear function of the parameters. Precisely, state propagation from time step k−1 to k is nonlinear while the measurement to state space conversion is linear. So, we linearize by taking the partial derivatives of the state equations with respect to the state variables as shown . The resulting matrix is as follows:</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Ф=</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1</m:t>
                                </m:r>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
                              </m:e>
                            </m:mr>
                            <m:mr>
                              <m:e>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3</m:t>
                                    </m:r>
                                  </m:sub>
                                </m:sSub>
                                <m:r>
                                  <a:rPr lang="en-US" sz="1600" b="0" i="1" smtClean="0">
                                    <a:latin typeface="Cambria Math" panose="02040503050406030204" pitchFamily="18" charset="0"/>
                                  </a:rPr>
                                  <m:t>/</m:t>
                                </m:r>
                                <m:r>
                                  <a:rPr lang="en-US" sz="1600" b="0" i="1" smtClean="0">
                                    <a:latin typeface="Cambria Math" panose="02040503050406030204" pitchFamily="18" charset="0"/>
                                  </a:rPr>
                                  <m:t>𝑚</m:t>
                                </m:r>
                              </m:e>
                              <m:e>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4</m:t>
                                    </m:r>
                                  </m:sub>
                                </m:sSub>
                                <m:r>
                                  <a:rPr lang="en-US" sz="1600" b="0" i="1" smtClean="0">
                                    <a:latin typeface="Cambria Math" panose="02040503050406030204" pitchFamily="18" charset="0"/>
                                  </a:rPr>
                                  <m:t>/</m:t>
                                </m:r>
                                <m:r>
                                  <a:rPr lang="en-US" sz="1600" b="0" i="1" smtClean="0">
                                    <a:latin typeface="Cambria Math" panose="02040503050406030204" pitchFamily="18" charset="0"/>
                                  </a:rPr>
                                  <m:t>𝑚</m:t>
                                </m:r>
                              </m:e>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𝑚</m:t>
                                      </m:r>
                                    </m:e>
                                    <m:e>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m:t>
                                      </m:r>
                                      <m:r>
                                        <a:rPr lang="en-US" sz="1600" b="0" i="1" smtClean="0">
                                          <a:latin typeface="Cambria Math" panose="02040503050406030204" pitchFamily="18" charset="0"/>
                                        </a:rPr>
                                        <m:t>𝑚</m:t>
                                      </m:r>
                                    </m:e>
                                  </m:mr>
                                </m:m>
                              </m:e>
                            </m:mr>
                            <m:m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mr>
                                  <m:mr>
                                    <m:e>
                                      <m:r>
                                        <a:rPr lang="en-US" sz="1600" i="1">
                                          <a:latin typeface="Cambria Math" panose="02040503050406030204" pitchFamily="18" charset="0"/>
                                        </a:rPr>
                                        <m:t>0</m:t>
                                      </m:r>
                                    </m:e>
                                  </m:mr>
                                </m:m>
                              </m:e>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mr>
                                  <m:mr>
                                    <m:e>
                                      <m:r>
                                        <a:rPr lang="en-US" sz="1600" i="1">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mr>
                                        <m:mr>
                                          <m:e>
                                            <m:r>
                                              <a:rPr lang="en-US" sz="1600" i="1">
                                                <a:latin typeface="Cambria Math" panose="02040503050406030204" pitchFamily="18" charset="0"/>
                                              </a:rPr>
                                              <m:t>0</m:t>
                                            </m:r>
                                          </m:e>
                                        </m:mr>
                                      </m:m>
                                    </m:e>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mr>
                                        <m:mr>
                                          <m:e>
                                            <m:r>
                                              <a:rPr lang="en-US" sz="1600" i="1">
                                                <a:latin typeface="Cambria Math" panose="02040503050406030204" pitchFamily="18" charset="0"/>
                                              </a:rPr>
                                              <m:t>0</m:t>
                                            </m:r>
                                          </m:e>
                                        </m:mr>
                                      </m:m>
                                    </m:e>
                                  </m:mr>
                                </m:m>
                              </m:e>
                            </m:mr>
                          </m:m>
                        </m:e>
                      </m:d>
                    </m:oMath>
                  </m:oMathPara>
                </a14:m>
                <a:endParaRPr lang="en-US" sz="1600" dirty="0"/>
              </a:p>
              <a:p>
                <a:pPr marL="0" indent="0">
                  <a:buNone/>
                </a:pPr>
                <a:endParaRPr lang="en-US" dirty="0"/>
              </a:p>
            </p:txBody>
          </p:sp>
        </mc:Choice>
        <mc:Fallback xmlns="">
          <p:sp>
            <p:nvSpPr>
              <p:cNvPr id="3" name="Объект 2">
                <a:extLst>
                  <a:ext uri="{FF2B5EF4-FFF2-40B4-BE49-F238E27FC236}">
                    <a16:creationId xmlns:a16="http://schemas.microsoft.com/office/drawing/2014/main" id="{D59CFD77-E634-48D5-922D-2C2C8A0166AC}"/>
                  </a:ext>
                </a:extLst>
              </p:cNvPr>
              <p:cNvSpPr>
                <a:spLocks noGrp="1" noRot="1" noChangeAspect="1" noMove="1" noResize="1" noEditPoints="1" noAdjustHandles="1" noChangeArrowheads="1" noChangeShapeType="1" noTextEdit="1"/>
              </p:cNvSpPr>
              <p:nvPr>
                <p:ph idx="1"/>
              </p:nvPr>
            </p:nvSpPr>
            <p:spPr>
              <a:xfrm>
                <a:off x="634483" y="466531"/>
                <a:ext cx="10719318" cy="5924938"/>
              </a:xfrm>
              <a:blipFill>
                <a:blip r:embed="rId2"/>
                <a:stretch>
                  <a:fillRect l="-227" t="-309" r="-569"/>
                </a:stretch>
              </a:blipFill>
            </p:spPr>
            <p:txBody>
              <a:bodyPr/>
              <a:lstStyle/>
              <a:p>
                <a:r>
                  <a:rPr lang="en-US">
                    <a:noFill/>
                  </a:rPr>
                  <a:t> </a:t>
                </a:r>
              </a:p>
            </p:txBody>
          </p:sp>
        </mc:Fallback>
      </mc:AlternateContent>
    </p:spTree>
    <p:extLst>
      <p:ext uri="{BB962C8B-B14F-4D97-AF65-F5344CB8AC3E}">
        <p14:creationId xmlns:p14="http://schemas.microsoft.com/office/powerpoint/2010/main" val="195705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CFF6F08-E7C3-49CA-AD07-E3891D28BFC4}"/>
                  </a:ext>
                </a:extLst>
              </p:cNvPr>
              <p:cNvSpPr>
                <a:spLocks noGrp="1"/>
              </p:cNvSpPr>
              <p:nvPr>
                <p:ph idx="1"/>
              </p:nvPr>
            </p:nvSpPr>
            <p:spPr>
              <a:xfrm>
                <a:off x="722345" y="559837"/>
                <a:ext cx="10747310" cy="5589134"/>
              </a:xfrm>
            </p:spPr>
            <p:txBody>
              <a:bodyPr>
                <a:normAutofit/>
              </a:bodyPr>
              <a:lstStyle/>
              <a:p>
                <a:pPr marL="0" indent="0">
                  <a:buNone/>
                </a:pPr>
                <a:endParaRPr lang="en-US" sz="1600" dirty="0"/>
              </a:p>
              <a:p>
                <a:pPr marL="0" indent="0">
                  <a:buNone/>
                </a:pPr>
                <a:r>
                  <a:rPr lang="en-US" sz="1600" dirty="0"/>
                  <a:t>From </a:t>
                </a:r>
                <a14:m>
                  <m:oMath xmlns:m="http://schemas.openxmlformats.org/officeDocument/2006/math">
                    <m:r>
                      <a:rPr lang="en-US" sz="1600" i="1">
                        <a:latin typeface="Cambria Math" panose="02040503050406030204" pitchFamily="18" charset="0"/>
                      </a:rPr>
                      <m:t>Ф</m:t>
                    </m:r>
                  </m:oMath>
                </a14:m>
                <a:r>
                  <a:rPr lang="en-US" sz="1600" dirty="0"/>
                  <a:t> we derive the discretized state transfer matrix :</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b="0" i="1">
                          <a:latin typeface="Cambria Math" panose="02040503050406030204" pitchFamily="18" charset="0"/>
                        </a:rPr>
                        <m:t>𝐹</m:t>
                      </m:r>
                      <m:r>
                        <a:rPr lang="en-US" sz="1600" b="0" i="1">
                          <a:latin typeface="Cambria Math" panose="02040503050406030204" pitchFamily="18" charset="0"/>
                        </a:rPr>
                        <m:t>=</m:t>
                      </m:r>
                      <m:sSup>
                        <m:sSupPr>
                          <m:ctrlPr>
                            <a:rPr lang="en-US" sz="1600" i="1">
                              <a:latin typeface="Cambria Math" panose="02040503050406030204" pitchFamily="18" charset="0"/>
                            </a:rPr>
                          </m:ctrlPr>
                        </m:sSupPr>
                        <m:e>
                          <m:r>
                            <a:rPr lang="en-US" sz="1600" b="0" i="1">
                              <a:latin typeface="Cambria Math" panose="02040503050406030204" pitchFamily="18" charset="0"/>
                            </a:rPr>
                            <m:t>𝑒</m:t>
                          </m:r>
                        </m:e>
                        <m:sup>
                          <m:r>
                            <a:rPr lang="ru-RU" sz="1600" b="0" i="1">
                              <a:latin typeface="Cambria Math" panose="02040503050406030204" pitchFamily="18" charset="0"/>
                            </a:rPr>
                            <m:t>Ф∆</m:t>
                          </m:r>
                          <m:r>
                            <a:rPr lang="ru-RU" sz="1600" b="0" i="1">
                              <a:latin typeface="Cambria Math" panose="02040503050406030204" pitchFamily="18" charset="0"/>
                            </a:rPr>
                            <m:t>𝑡</m:t>
                          </m:r>
                        </m:sup>
                      </m:sSup>
                      <m:r>
                        <a:rPr lang="en-US" sz="1600" b="0" i="1">
                          <a:latin typeface="Cambria Math" panose="02040503050406030204" pitchFamily="18" charset="0"/>
                        </a:rPr>
                        <m:t>≈</m:t>
                      </m:r>
                      <m:r>
                        <a:rPr lang="en-US" sz="1600" b="0" i="1" smtClean="0">
                          <a:latin typeface="Cambria Math" panose="02040503050406030204" pitchFamily="18" charset="0"/>
                        </a:rPr>
                        <m:t>𝐼</m:t>
                      </m:r>
                      <m:r>
                        <a:rPr lang="en-US" sz="1600" b="0" i="1" smtClean="0">
                          <a:latin typeface="Cambria Math" panose="02040503050406030204" pitchFamily="18" charset="0"/>
                        </a:rPr>
                        <m:t>+Ф∆</m:t>
                      </m:r>
                      <m:r>
                        <a:rPr lang="ru-RU" sz="1600" i="1">
                          <a:latin typeface="Cambria Math" panose="02040503050406030204" pitchFamily="18" charset="0"/>
                        </a:rPr>
                        <m:t>𝑡</m:t>
                      </m:r>
                      <m:r>
                        <a:rPr lang="en-US" sz="1600" i="1">
                          <a:latin typeface="Cambria Math" panose="02040503050406030204" pitchFamily="18" charset="0"/>
                        </a:rPr>
                        <m:t>≈</m:t>
                      </m:r>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mr>
                                  <m:mr>
                                    <m:e>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3</m:t>
                                          </m:r>
                                        </m:sub>
                                      </m:sSub>
                                      <m:r>
                                        <a:rPr lang="ru-RU"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mr>
                                </m:m>
                              </m:e>
                              <m:e>
                                <m:m>
                                  <m:mPr>
                                    <m:mcs>
                                      <m:mc>
                                        <m:mcPr>
                                          <m:count m:val="1"/>
                                          <m:mcJc m:val="center"/>
                                        </m:mcPr>
                                      </m:mc>
                                    </m:mcs>
                                    <m:ctrlPr>
                                      <a:rPr lang="en-US" sz="1600" i="1">
                                        <a:latin typeface="Cambria Math" panose="02040503050406030204" pitchFamily="18" charset="0"/>
                                      </a:rPr>
                                    </m:ctrlPr>
                                  </m:mPr>
                                  <m:mr>
                                    <m:e>
                                      <m:r>
                                        <a:rPr lang="ru-RU" sz="1600" i="1">
                                          <a:latin typeface="Cambria Math" panose="02040503050406030204" pitchFamily="18" charset="0"/>
                                        </a:rPr>
                                        <m:t>∆</m:t>
                                      </m:r>
                                      <m:r>
                                        <a:rPr lang="ru-RU" sz="1600" i="1">
                                          <a:latin typeface="Cambria Math" panose="02040503050406030204" pitchFamily="18" charset="0"/>
                                        </a:rPr>
                                        <m:t>𝑡</m:t>
                                      </m:r>
                                    </m:e>
                                  </m:mr>
                                  <m:mr>
                                    <m:e>
                                      <m:r>
                                        <a:rPr lang="en-US" sz="1600" b="0" i="1" smtClean="0">
                                          <a:latin typeface="Cambria Math" panose="02040503050406030204" pitchFamily="18" charset="0"/>
                                        </a:rPr>
                                        <m:t>(</m:t>
                                      </m:r>
                                      <m:r>
                                        <a:rPr lang="en-US" sz="1600" b="0" i="1">
                                          <a:latin typeface="Cambria Math" panose="02040503050406030204" pitchFamily="18" charset="0"/>
                                        </a:rPr>
                                        <m:t>1</m:t>
                                      </m:r>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4</m:t>
                                          </m:r>
                                        </m:sub>
                                      </m:sSub>
                                      <m:r>
                                        <a:rPr lang="ru-RU"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mr>
                                </m:m>
                              </m:e>
                              <m:e>
                                <m:m>
                                  <m:mPr>
                                    <m:mcs>
                                      <m:mc>
                                        <m:mcPr>
                                          <m:count m:val="1"/>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b="0" i="1">
                                                <a:latin typeface="Cambria Math" panose="02040503050406030204" pitchFamily="18" charset="0"/>
                                              </a:rPr>
                                              <m:t>0</m:t>
                                            </m:r>
                                          </m:e>
                                          <m:e>
                                            <m:r>
                                              <a:rPr lang="en-US" sz="1600" b="0" i="1">
                                                <a:latin typeface="Cambria Math" panose="02040503050406030204" pitchFamily="18" charset="0"/>
                                              </a:rPr>
                                              <m:t>0</m:t>
                                            </m:r>
                                          </m:e>
                                        </m:mr>
                                      </m:m>
                                    </m:e>
                                  </m:mr>
                                  <m:m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1</m:t>
                                                </m:r>
                                              </m:sub>
                                            </m:sSub>
                                            <m:r>
                                              <a:rPr lang="ru-RU"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e>
                                            <m:sSub>
                                              <m:sSubPr>
                                                <m:ctrlPr>
                                                  <a:rPr lang="en-US" sz="1600" i="1">
                                                    <a:latin typeface="Cambria Math" panose="02040503050406030204" pitchFamily="18" charset="0"/>
                                                  </a:rPr>
                                                </m:ctrlPr>
                                              </m:sSubPr>
                                              <m:e>
                                                <m:r>
                                                  <a:rPr lang="en-US" sz="1600" b="0" i="1">
                                                    <a:latin typeface="Cambria Math" panose="02040503050406030204" pitchFamily="18" charset="0"/>
                                                  </a:rPr>
                                                  <m:t>−</m:t>
                                                </m:r>
                                                <m:r>
                                                  <a:rPr lang="en-US" sz="1600" b="0" i="1">
                                                    <a:latin typeface="Cambria Math" panose="02040503050406030204" pitchFamily="18" charset="0"/>
                                                  </a:rPr>
                                                  <m:t>𝑥</m:t>
                                                </m:r>
                                              </m:e>
                                              <m:sub>
                                                <m:r>
                                                  <a:rPr lang="en-US" sz="1600" b="0" i="1">
                                                    <a:latin typeface="Cambria Math" panose="02040503050406030204" pitchFamily="18" charset="0"/>
                                                  </a:rPr>
                                                  <m:t>2</m:t>
                                                </m:r>
                                              </m:sub>
                                            </m:sSub>
                                            <m:r>
                                              <a:rPr lang="ru-RU" sz="1600" b="0" i="1">
                                                <a:latin typeface="Cambria Math" panose="02040503050406030204" pitchFamily="18" charset="0"/>
                                              </a:rPr>
                                              <m:t>∆</m:t>
                                            </m:r>
                                            <m:r>
                                              <a:rPr lang="ru-RU" sz="1600" b="0" i="1">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𝑚</m:t>
                                            </m:r>
                                          </m:e>
                                        </m:mr>
                                      </m:m>
                                    </m:e>
                                  </m:mr>
                                </m:m>
                              </m:e>
                            </m:mr>
                            <m:mr>
                              <m:e>
                                <m:r>
                                  <a:rPr lang="en-US" sz="1600" b="0" i="1">
                                    <a:latin typeface="Cambria Math" panose="02040503050406030204" pitchFamily="18" charset="0"/>
                                  </a:rPr>
                                  <m:t>0</m:t>
                                </m:r>
                              </m:e>
                              <m:e>
                                <m:r>
                                  <a:rPr lang="en-US" sz="1600" b="0" i="1">
                                    <a:latin typeface="Cambria Math" panose="02040503050406030204" pitchFamily="18" charset="0"/>
                                  </a:rPr>
                                  <m:t>0</m:t>
                                </m:r>
                              </m:e>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a:latin typeface="Cambria Math" panose="02040503050406030204" pitchFamily="18" charset="0"/>
                                        </a:rPr>
                                        <m:t>0</m:t>
                                      </m:r>
                                    </m:e>
                                  </m:mr>
                                </m:m>
                              </m:e>
                            </m:mr>
                            <m:mr>
                              <m:e>
                                <m:r>
                                  <a:rPr lang="en-US" sz="1600" b="0" i="1">
                                    <a:latin typeface="Cambria Math" panose="02040503050406030204" pitchFamily="18" charset="0"/>
                                  </a:rPr>
                                  <m:t>0</m:t>
                                </m:r>
                              </m:e>
                              <m:e>
                                <m:r>
                                  <a:rPr lang="en-US" sz="1600" b="0" i="1">
                                    <a:latin typeface="Cambria Math" panose="02040503050406030204" pitchFamily="18" charset="0"/>
                                  </a:rPr>
                                  <m:t>0</m:t>
                                </m:r>
                              </m:e>
                              <m:e>
                                <m:m>
                                  <m:mPr>
                                    <m:mcs>
                                      <m:mc>
                                        <m:mcPr>
                                          <m:count m:val="2"/>
                                          <m:mcJc m:val="center"/>
                                        </m:mcPr>
                                      </m:mc>
                                    </m:mcs>
                                    <m:ctrlPr>
                                      <a:rPr lang="en-US" sz="1600" i="1" smtClean="0">
                                        <a:latin typeface="Cambria Math" panose="02040503050406030204" pitchFamily="18" charset="0"/>
                                      </a:rPr>
                                    </m:ctrlPr>
                                  </m:mPr>
                                  <m:mr>
                                    <m:e>
                                      <m:r>
                                        <a:rPr lang="en-US" sz="1600" b="0" i="1">
                                          <a:latin typeface="Cambria Math" panose="02040503050406030204" pitchFamily="18" charset="0"/>
                                        </a:rPr>
                                        <m:t>0</m:t>
                                      </m:r>
                                    </m:e>
                                    <m:e>
                                      <m:r>
                                        <a:rPr lang="en-US" sz="1600" b="0" i="1" smtClean="0">
                                          <a:latin typeface="Cambria Math" panose="02040503050406030204" pitchFamily="18" charset="0"/>
                                        </a:rPr>
                                        <m:t>1</m:t>
                                      </m:r>
                                    </m:e>
                                  </m:mr>
                                </m:m>
                              </m:e>
                            </m:mr>
                          </m:m>
                        </m:e>
                      </m:d>
                    </m:oMath>
                  </m:oMathPara>
                </a14:m>
                <a:endParaRPr lang="en-US" sz="1600" dirty="0"/>
              </a:p>
              <a:p>
                <a:pPr marL="0" indent="0">
                  <a:buNone/>
                </a:pPr>
                <a:endParaRPr lang="en-US" sz="1600" dirty="0"/>
              </a:p>
              <a:p>
                <a:pPr marL="0" indent="0">
                  <a:buNone/>
                </a:pPr>
                <a:r>
                  <a:rPr lang="en-US" sz="1600" dirty="0"/>
                  <a:t>If only the position is being measured, the measurement matrix is</a:t>
                </a:r>
              </a:p>
              <a:p>
                <a:pPr marL="0" indent="0">
                  <a:lnSpc>
                    <a:spcPct val="150000"/>
                  </a:lnSpc>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𝐻</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
                              </m:e>
                            </m:mr>
                          </m:m>
                        </m:e>
                      </m:d>
                    </m:oMath>
                  </m:oMathPara>
                </a14:m>
                <a:endParaRPr lang="en-US" sz="1600" dirty="0"/>
              </a:p>
              <a:p>
                <a:pPr marL="0" indent="0">
                  <a:buNone/>
                </a:pPr>
                <a:endParaRPr lang="en-US" sz="1600" dirty="0"/>
              </a:p>
            </p:txBody>
          </p:sp>
        </mc:Choice>
        <mc:Fallback xmlns="">
          <p:sp>
            <p:nvSpPr>
              <p:cNvPr id="3" name="Объект 2">
                <a:extLst>
                  <a:ext uri="{FF2B5EF4-FFF2-40B4-BE49-F238E27FC236}">
                    <a16:creationId xmlns:a16="http://schemas.microsoft.com/office/drawing/2014/main" id="{2CFF6F08-E7C3-49CA-AD07-E3891D28BFC4}"/>
                  </a:ext>
                </a:extLst>
              </p:cNvPr>
              <p:cNvSpPr>
                <a:spLocks noGrp="1" noRot="1" noChangeAspect="1" noMove="1" noResize="1" noEditPoints="1" noAdjustHandles="1" noChangeArrowheads="1" noChangeShapeType="1" noTextEdit="1"/>
              </p:cNvSpPr>
              <p:nvPr>
                <p:ph idx="1"/>
              </p:nvPr>
            </p:nvSpPr>
            <p:spPr>
              <a:xfrm>
                <a:off x="722345" y="559837"/>
                <a:ext cx="10747310" cy="5589134"/>
              </a:xfrm>
              <a:blipFill>
                <a:blip r:embed="rId2"/>
                <a:stretch>
                  <a:fillRect l="-283"/>
                </a:stretch>
              </a:blipFill>
            </p:spPr>
            <p:txBody>
              <a:bodyPr/>
              <a:lstStyle/>
              <a:p>
                <a:r>
                  <a:rPr lang="en-US">
                    <a:noFill/>
                  </a:rPr>
                  <a:t> </a:t>
                </a:r>
              </a:p>
            </p:txBody>
          </p:sp>
        </mc:Fallback>
      </mc:AlternateContent>
    </p:spTree>
    <p:extLst>
      <p:ext uri="{BB962C8B-B14F-4D97-AF65-F5344CB8AC3E}">
        <p14:creationId xmlns:p14="http://schemas.microsoft.com/office/powerpoint/2010/main" val="183758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6D21A059-74F6-4912-8746-D6122410F253}"/>
                  </a:ext>
                </a:extLst>
              </p:cNvPr>
              <p:cNvSpPr>
                <a:spLocks noGrp="1"/>
              </p:cNvSpPr>
              <p:nvPr>
                <p:ph idx="1"/>
              </p:nvPr>
            </p:nvSpPr>
            <p:spPr>
              <a:xfrm>
                <a:off x="932154" y="479394"/>
                <a:ext cx="10421645" cy="5697569"/>
              </a:xfrm>
            </p:spPr>
            <p:txBody>
              <a:bodyPr>
                <a:normAutofit/>
              </a:bodyPr>
              <a:lstStyle/>
              <a:p>
                <a:pPr marL="0" indent="0" algn="ctr">
                  <a:buNone/>
                </a:pPr>
                <a:r>
                  <a:rPr lang="en-US" dirty="0"/>
                  <a:t>Nonlinear observability test</a:t>
                </a:r>
              </a:p>
              <a:p>
                <a:pPr marL="0" indent="0">
                  <a:buNone/>
                </a:pPr>
                <a:r>
                  <a:rPr lang="en-US" sz="1600" dirty="0"/>
                  <a:t>The observability test is an important tool to know if it would be possible to estimate the state using a particular set of sensors at the output. Since, our system is non-linear we have to use observability test for non-linear system. The nonlinear observability is represented by the measurement function and its high ordered Lie derivatives with respect to the state. The basic idea is to compose the mapping matrix </a:t>
                </a:r>
                <a14:m>
                  <m:oMath xmlns:m="http://schemas.openxmlformats.org/officeDocument/2006/math">
                    <m:r>
                      <a:rPr lang="en-US" sz="1600" i="1">
                        <a:latin typeface="Cambria Math" panose="02040503050406030204" pitchFamily="18" charset="0"/>
                      </a:rPr>
                      <m:t>𝜙</m:t>
                    </m:r>
                  </m:oMath>
                </a14:m>
                <a:r>
                  <a:rPr lang="en-US" sz="1600" dirty="0"/>
                  <a:t>:</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𝜙</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sSubSup>
                                  <m:sSubSupPr>
                                    <m:ctrlPr>
                                      <a:rPr lang="en-US" sz="1600" i="1">
                                        <a:latin typeface="Cambria Math" panose="02040503050406030204" pitchFamily="18" charset="0"/>
                                      </a:rPr>
                                    </m:ctrlPr>
                                  </m:sSubSupPr>
                                  <m:e>
                                    <m:r>
                                      <a:rPr lang="en-US" sz="1600" i="1">
                                        <a:latin typeface="Cambria Math" panose="02040503050406030204" pitchFamily="18" charset="0"/>
                                      </a:rPr>
                                      <m:t>ℒ</m:t>
                                    </m:r>
                                  </m:e>
                                  <m:sub>
                                    <m:r>
                                      <a:rPr lang="en-US" sz="1600" i="1">
                                        <a:latin typeface="Cambria Math" panose="02040503050406030204" pitchFamily="18" charset="0"/>
                                      </a:rPr>
                                      <m:t> </m:t>
                                    </m:r>
                                    <m:r>
                                      <a:rPr lang="en-US" sz="1600" i="1">
                                        <a:latin typeface="Cambria Math" panose="02040503050406030204" pitchFamily="18" charset="0"/>
                                      </a:rPr>
                                      <m:t>𝑓</m:t>
                                    </m:r>
                                  </m:sub>
                                  <m:sup>
                                    <m:r>
                                      <a:rPr lang="en-US" sz="1600" i="1">
                                        <a:latin typeface="Cambria Math" panose="02040503050406030204" pitchFamily="18" charset="0"/>
                                      </a:rPr>
                                      <m:t>0</m:t>
                                    </m:r>
                                  </m:sup>
                                </m:sSubSup>
                                <m:r>
                                  <a:rPr lang="en-US" sz="1600" i="1">
                                    <a:latin typeface="Cambria Math" panose="02040503050406030204" pitchFamily="18" charset="0"/>
                                  </a:rPr>
                                  <m:t>(</m:t>
                                </m:r>
                                <m:r>
                                  <a:rPr lang="en-US" sz="1600" i="1">
                                    <a:latin typeface="Cambria Math" panose="02040503050406030204" pitchFamily="18" charset="0"/>
                                  </a:rPr>
                                  <m:t>𝑦</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e>
                            </m:mr>
                            <m:mr>
                              <m:e>
                                <m:sSubSup>
                                  <m:sSubSupPr>
                                    <m:ctrlPr>
                                      <a:rPr lang="en-US" sz="1600" i="1">
                                        <a:latin typeface="Cambria Math" panose="02040503050406030204" pitchFamily="18" charset="0"/>
                                      </a:rPr>
                                    </m:ctrlPr>
                                  </m:sSubSupPr>
                                  <m:e>
                                    <m:r>
                                      <a:rPr lang="en-US" sz="1600" i="1">
                                        <a:latin typeface="Cambria Math" panose="02040503050406030204" pitchFamily="18" charset="0"/>
                                      </a:rPr>
                                      <m:t>ℒ</m:t>
                                    </m:r>
                                  </m:e>
                                  <m:sub>
                                    <m:r>
                                      <a:rPr lang="en-US" sz="1600" i="1">
                                        <a:latin typeface="Cambria Math" panose="02040503050406030204" pitchFamily="18" charset="0"/>
                                      </a:rPr>
                                      <m:t>𝑓</m:t>
                                    </m:r>
                                  </m:sub>
                                  <m:sup>
                                    <m:r>
                                      <a:rPr lang="en-US" sz="1600" i="1">
                                        <a:latin typeface="Cambria Math" panose="02040503050406030204" pitchFamily="18" charset="0"/>
                                      </a:rPr>
                                      <m:t>1</m:t>
                                    </m:r>
                                  </m:sup>
                                </m:sSubSup>
                                <m:r>
                                  <a:rPr lang="en-US" sz="1600" i="1">
                                    <a:latin typeface="Cambria Math" panose="02040503050406030204" pitchFamily="18" charset="0"/>
                                  </a:rPr>
                                  <m:t>(</m:t>
                                </m:r>
                                <m:r>
                                  <a:rPr lang="en-US" sz="1600" i="1">
                                    <a:latin typeface="Cambria Math" panose="02040503050406030204" pitchFamily="18" charset="0"/>
                                  </a:rPr>
                                  <m:t>𝑦</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e>
                            </m:mr>
                            <m:mr>
                              <m:e>
                                <m:m>
                                  <m:mPr>
                                    <m:mcs>
                                      <m:mc>
                                        <m:mcPr>
                                          <m:count m:val="1"/>
                                          <m:mcJc m:val="center"/>
                                        </m:mcPr>
                                      </m:mc>
                                    </m:mcs>
                                    <m:ctrlPr>
                                      <a:rPr lang="en-US" sz="1600" i="1">
                                        <a:latin typeface="Cambria Math" panose="02040503050406030204" pitchFamily="18" charset="0"/>
                                      </a:rPr>
                                    </m:ctrlPr>
                                  </m:mPr>
                                  <m:mr>
                                    <m:e>
                                      <m:r>
                                        <a:rPr lang="en-US" sz="1600">
                                          <a:latin typeface="Cambria Math" panose="02040503050406030204" pitchFamily="18" charset="0"/>
                                        </a:rPr>
                                        <m:t>…</m:t>
                                      </m:r>
                                    </m:e>
                                  </m:mr>
                                  <m:mr>
                                    <m:e>
                                      <m:sSubSup>
                                        <m:sSubSupPr>
                                          <m:ctrlPr>
                                            <a:rPr lang="en-US" sz="1600" i="1">
                                              <a:latin typeface="Cambria Math" panose="02040503050406030204" pitchFamily="18" charset="0"/>
                                            </a:rPr>
                                          </m:ctrlPr>
                                        </m:sSubSupPr>
                                        <m:e>
                                          <m:r>
                                            <a:rPr lang="en-US" sz="1600" i="1">
                                              <a:latin typeface="Cambria Math" panose="02040503050406030204" pitchFamily="18" charset="0"/>
                                            </a:rPr>
                                            <m:t>ℒ</m:t>
                                          </m:r>
                                        </m:e>
                                        <m:sub>
                                          <m:r>
                                            <a:rPr lang="en-US" sz="1600" i="1">
                                              <a:latin typeface="Cambria Math" panose="02040503050406030204" pitchFamily="18" charset="0"/>
                                            </a:rPr>
                                            <m:t>𝑓</m:t>
                                          </m:r>
                                        </m:sub>
                                        <m:sup>
                                          <m:r>
                                            <a:rPr lang="en-US" sz="1600" i="1">
                                              <a:latin typeface="Cambria Math" panose="02040503050406030204" pitchFamily="18" charset="0"/>
                                            </a:rPr>
                                            <m:t>𝑛</m:t>
                                          </m:r>
                                          <m:r>
                                            <a:rPr lang="en-US" sz="1600" i="1">
                                              <a:latin typeface="Cambria Math" panose="02040503050406030204" pitchFamily="18" charset="0"/>
                                            </a:rPr>
                                            <m:t>−1</m:t>
                                          </m:r>
                                        </m:sup>
                                      </m:sSubSup>
                                      <m:r>
                                        <a:rPr lang="en-US" sz="1600" i="1">
                                          <a:latin typeface="Cambria Math" panose="02040503050406030204" pitchFamily="18" charset="0"/>
                                        </a:rPr>
                                        <m:t>(</m:t>
                                      </m:r>
                                      <m:r>
                                        <a:rPr lang="en-US" sz="1600" i="1">
                                          <a:latin typeface="Cambria Math" panose="02040503050406030204" pitchFamily="18" charset="0"/>
                                        </a:rPr>
                                        <m:t>𝑦</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e>
                                  </m:mr>
                                </m:m>
                              </m:e>
                            </m:mr>
                          </m:m>
                        </m:e>
                      </m:d>
                    </m:oMath>
                  </m:oMathPara>
                </a14:m>
                <a:endParaRPr lang="en-US" sz="1600" dirty="0"/>
              </a:p>
              <a:p>
                <a:pPr marL="0" indent="0">
                  <a:buNone/>
                </a:pPr>
                <a:r>
                  <a:rPr lang="en-US" sz="1600" dirty="0"/>
                  <a:t>where</a:t>
                </a:r>
                <a14:m>
                  <m:oMath xmlns:m="http://schemas.openxmlformats.org/officeDocument/2006/math">
                    <m:r>
                      <a:rPr lang="en-US" sz="1600" b="0" i="0" smtClean="0">
                        <a:latin typeface="Cambria Math" panose="02040503050406030204" pitchFamily="18" charset="0"/>
                      </a:rPr>
                      <m:t> </m:t>
                    </m:r>
                    <m:r>
                      <a:rPr lang="en-US" sz="1600" i="1">
                        <a:latin typeface="Cambria Math" panose="02040503050406030204" pitchFamily="18" charset="0"/>
                      </a:rPr>
                      <m:t>ℒ</m:t>
                    </m:r>
                  </m:oMath>
                </a14:m>
                <a:r>
                  <a:rPr lang="en-US" sz="1600" dirty="0"/>
                  <a:t> high ordered Lie derivatives. Taking Lie derivatives of the measurement function yields:</a:t>
                </a:r>
              </a:p>
              <a:p>
                <a:pPr marL="0" indent="0" algn="ctr">
                  <a:buNone/>
                </a:pPr>
                <a14:m>
                  <m:oMath xmlns:m="http://schemas.openxmlformats.org/officeDocument/2006/math">
                    <m:r>
                      <a:rPr lang="en-US" sz="1700" i="1">
                        <a:latin typeface="Cambria Math" panose="02040503050406030204" pitchFamily="18" charset="0"/>
                      </a:rPr>
                      <m:t>𝑦</m:t>
                    </m:r>
                    <m:d>
                      <m:dPr>
                        <m:ctrlPr>
                          <a:rPr lang="en-US" sz="1700" i="1">
                            <a:latin typeface="Cambria Math" panose="02040503050406030204" pitchFamily="18" charset="0"/>
                          </a:rPr>
                        </m:ctrlPr>
                      </m:dPr>
                      <m:e>
                        <m:r>
                          <a:rPr lang="en-US" sz="1700" i="1">
                            <a:latin typeface="Cambria Math" panose="02040503050406030204" pitchFamily="18" charset="0"/>
                          </a:rPr>
                          <m:t>𝑥</m:t>
                        </m:r>
                      </m:e>
                    </m:d>
                    <m:r>
                      <a:rPr lang="en-US" sz="1700" i="1">
                        <a:latin typeface="Cambria Math" panose="02040503050406030204" pitchFamily="18" charset="0"/>
                      </a:rPr>
                      <m:t>=</m:t>
                    </m:r>
                    <m:r>
                      <a:rPr lang="en-US" sz="1700" i="1">
                        <a:latin typeface="Cambria Math" panose="02040503050406030204" pitchFamily="18" charset="0"/>
                      </a:rPr>
                      <m:t>𝐻𝑥</m:t>
                    </m:r>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𝑥</m:t>
                        </m:r>
                      </m:e>
                      <m:sub>
                        <m:r>
                          <a:rPr lang="en-US" sz="1700" i="1">
                            <a:latin typeface="Cambria Math" panose="02040503050406030204" pitchFamily="18" charset="0"/>
                          </a:rPr>
                          <m:t>1</m:t>
                        </m:r>
                      </m:sub>
                    </m:sSub>
                  </m:oMath>
                </a14:m>
                <a:r>
                  <a:rPr lang="en-US" sz="1600" dirty="0"/>
                  <a:t>,</a:t>
                </a:r>
              </a:p>
              <a:p>
                <a:pPr marL="0" indent="0" algn="ctr">
                  <a:buNone/>
                </a:pP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ℒ</m:t>
                        </m:r>
                      </m:e>
                      <m:sub>
                        <m:r>
                          <a:rPr lang="en-US" sz="1600" i="1">
                            <a:latin typeface="Cambria Math" panose="02040503050406030204" pitchFamily="18" charset="0"/>
                          </a:rPr>
                          <m:t> </m:t>
                        </m:r>
                        <m:r>
                          <a:rPr lang="en-US" sz="1600" i="1">
                            <a:latin typeface="Cambria Math" panose="02040503050406030204" pitchFamily="18" charset="0"/>
                          </a:rPr>
                          <m:t>𝑓</m:t>
                        </m:r>
                      </m:sub>
                      <m:sup>
                        <m:r>
                          <a:rPr lang="en-US" sz="1600" i="1">
                            <a:latin typeface="Cambria Math" panose="02040503050406030204" pitchFamily="18" charset="0"/>
                          </a:rPr>
                          <m:t>0</m:t>
                        </m:r>
                      </m:sup>
                    </m:sSubSup>
                    <m:d>
                      <m:dPr>
                        <m:ctrlPr>
                          <a:rPr lang="en-US" sz="1600" i="1">
                            <a:latin typeface="Cambria Math" panose="02040503050406030204" pitchFamily="18" charset="0"/>
                          </a:rPr>
                        </m:ctrlPr>
                      </m:dPr>
                      <m:e>
                        <m:r>
                          <a:rPr lang="en-US" sz="1600" i="1">
                            <a:latin typeface="Cambria Math" panose="02040503050406030204" pitchFamily="18" charset="0"/>
                          </a:rPr>
                          <m:t>𝑦</m:t>
                        </m:r>
                        <m:d>
                          <m:dPr>
                            <m:ctrlPr>
                              <a:rPr lang="en-US" sz="1600" i="1">
                                <a:latin typeface="Cambria Math" panose="02040503050406030204" pitchFamily="18" charset="0"/>
                              </a:rPr>
                            </m:ctrlPr>
                          </m:dPr>
                          <m:e>
                            <m:r>
                              <a:rPr lang="en-US" sz="1600" i="1">
                                <a:latin typeface="Cambria Math" panose="02040503050406030204" pitchFamily="18" charset="0"/>
                              </a:rPr>
                              <m:t>𝑥</m:t>
                            </m:r>
                          </m:e>
                        </m:d>
                      </m:e>
                    </m:d>
                    <m:r>
                      <a:rPr lang="en-US" sz="1600" i="1">
                        <a:latin typeface="Cambria Math" panose="02040503050406030204" pitchFamily="18" charset="0"/>
                      </a:rPr>
                      <m:t>=</m:t>
                    </m:r>
                    <m:r>
                      <a:rPr lang="en-US" sz="1600" i="1">
                        <a:latin typeface="Cambria Math" panose="02040503050406030204" pitchFamily="18" charset="0"/>
                      </a:rPr>
                      <m:t>𝑦</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US" sz="1600" dirty="0"/>
                  <a:t> </a:t>
                </a:r>
                <a:endParaRPr lang="en-US" sz="1600" i="1" dirty="0"/>
              </a:p>
              <a:p>
                <a:pPr marL="0" indent="0">
                  <a:buNone/>
                </a:pPr>
                <a14:m>
                  <m:oMathPara xmlns:m="http://schemas.openxmlformats.org/officeDocument/2006/math">
                    <m:oMathParaPr>
                      <m:jc m:val="center"/>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ℒ</m:t>
                          </m:r>
                        </m:e>
                        <m:sub>
                          <m:r>
                            <a:rPr lang="en-US" sz="1600" i="1">
                              <a:latin typeface="Cambria Math" panose="02040503050406030204" pitchFamily="18" charset="0"/>
                            </a:rPr>
                            <m:t>𝑓</m:t>
                          </m:r>
                        </m:sub>
                        <m:sup>
                          <m:r>
                            <a:rPr lang="en-US" sz="1600" i="1">
                              <a:latin typeface="Cambria Math" panose="02040503050406030204" pitchFamily="18" charset="0"/>
                            </a:rPr>
                            <m:t>1</m:t>
                          </m:r>
                        </m:sup>
                      </m:sSubSup>
                      <m:d>
                        <m:dPr>
                          <m:ctrlPr>
                            <a:rPr lang="en-US" sz="1600" i="1">
                              <a:latin typeface="Cambria Math" panose="02040503050406030204" pitchFamily="18" charset="0"/>
                            </a:rPr>
                          </m:ctrlPr>
                        </m:dPr>
                        <m:e>
                          <m:r>
                            <a:rPr lang="en-US" sz="1600" i="1">
                              <a:latin typeface="Cambria Math" panose="02040503050406030204" pitchFamily="18" charset="0"/>
                            </a:rPr>
                            <m:t>𝑦</m:t>
                          </m:r>
                          <m:d>
                            <m:dPr>
                              <m:ctrlPr>
                                <a:rPr lang="en-US" sz="1600" i="1">
                                  <a:latin typeface="Cambria Math" panose="02040503050406030204" pitchFamily="18" charset="0"/>
                                </a:rPr>
                              </m:ctrlPr>
                            </m:dPr>
                            <m:e>
                              <m:r>
                                <a:rPr lang="en-US" sz="1600" i="1">
                                  <a:latin typeface="Cambria Math" panose="02040503050406030204" pitchFamily="18" charset="0"/>
                                </a:rPr>
                                <m:t>𝑥</m:t>
                              </m:r>
                            </m:e>
                          </m:d>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𝑦</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box>
                                  <m:boxPr>
                                    <m:ctrlPr>
                                      <a:rPr lang="en-US" sz="1600" i="1">
                                        <a:latin typeface="Cambria Math" panose="02040503050406030204" pitchFamily="18" charset="0"/>
                                      </a:rPr>
                                    </m:ctrlPr>
                                  </m:boxPr>
                                  <m:e>
                                    <m:argPr>
                                      <m:argSz m:val="-1"/>
                                    </m:argPr>
                                    <m:f>
                                      <m:fPr>
                                        <m:ctrlPr>
                                          <a:rPr lang="en-US" sz="1600" i="1">
                                            <a:latin typeface="Cambria Math" panose="02040503050406030204" pitchFamily="18" charset="0"/>
                                          </a:rPr>
                                        </m:ctrlPr>
                                      </m:fPr>
                                      <m:num>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den>
                                    </m:f>
                                  </m:e>
                                </m:box>
                              </m:e>
                              <m:e>
                                <m:box>
                                  <m:boxPr>
                                    <m:ctrlPr>
                                      <a:rPr lang="en-US" sz="1600" i="1">
                                        <a:latin typeface="Cambria Math" panose="02040503050406030204" pitchFamily="18" charset="0"/>
                                      </a:rPr>
                                    </m:ctrlPr>
                                  </m:boxPr>
                                  <m:e>
                                    <m:argPr>
                                      <m:argSz m:val="-1"/>
                                    </m:argPr>
                                    <m:f>
                                      <m:fPr>
                                        <m:ctrlPr>
                                          <a:rPr lang="en-US" sz="1600" i="1">
                                            <a:latin typeface="Cambria Math" panose="02040503050406030204" pitchFamily="18" charset="0"/>
                                          </a:rPr>
                                        </m:ctrlPr>
                                      </m:fPr>
                                      <m:num>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den>
                                    </m:f>
                                  </m:e>
                                </m:box>
                              </m:e>
                              <m:e>
                                <m:m>
                                  <m:mPr>
                                    <m:mcs>
                                      <m:mc>
                                        <m:mcPr>
                                          <m:count m:val="2"/>
                                          <m:mcJc m:val="center"/>
                                        </m:mcPr>
                                      </m:mc>
                                    </m:mcs>
                                    <m:ctrlPr>
                                      <a:rPr lang="en-US" sz="1600" i="1">
                                        <a:latin typeface="Cambria Math" panose="02040503050406030204" pitchFamily="18" charset="0"/>
                                      </a:rPr>
                                    </m:ctrlPr>
                                  </m:mPr>
                                  <m:mr>
                                    <m:e>
                                      <m:box>
                                        <m:boxPr>
                                          <m:ctrlPr>
                                            <a:rPr lang="en-US" sz="1600" i="1">
                                              <a:latin typeface="Cambria Math" panose="02040503050406030204" pitchFamily="18" charset="0"/>
                                            </a:rPr>
                                          </m:ctrlPr>
                                        </m:boxPr>
                                        <m:e>
                                          <m:argPr>
                                            <m:argSz m:val="-1"/>
                                          </m:argPr>
                                          <m:f>
                                            <m:fPr>
                                              <m:ctrlPr>
                                                <a:rPr lang="en-US" sz="1600" i="1">
                                                  <a:latin typeface="Cambria Math" panose="02040503050406030204" pitchFamily="18" charset="0"/>
                                                </a:rPr>
                                              </m:ctrlPr>
                                            </m:fPr>
                                            <m:num>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den>
                                          </m:f>
                                        </m:e>
                                      </m:box>
                                    </m:e>
                                    <m:e>
                                      <m:box>
                                        <m:boxPr>
                                          <m:ctrlPr>
                                            <a:rPr lang="en-US" sz="1600" i="1">
                                              <a:latin typeface="Cambria Math" panose="02040503050406030204" pitchFamily="18" charset="0"/>
                                            </a:rPr>
                                          </m:ctrlPr>
                                        </m:boxPr>
                                        <m:e>
                                          <m:argPr>
                                            <m:argSz m:val="-1"/>
                                          </m:argPr>
                                          <m:f>
                                            <m:fPr>
                                              <m:ctrlPr>
                                                <a:rPr lang="en-US" sz="1600" i="1">
                                                  <a:latin typeface="Cambria Math" panose="02040503050406030204" pitchFamily="18" charset="0"/>
                                                </a:rPr>
                                              </m:ctrlPr>
                                            </m:fPr>
                                            <m:num>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den>
                                          </m:f>
                                        </m:e>
                                      </m:box>
                                    </m:e>
                                  </m:mr>
                                </m:m>
                              </m:e>
                            </m:mr>
                          </m:m>
                        </m:e>
                      </m:d>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4</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num>
                                  <m:den>
                                    <m:r>
                                      <a:rPr lang="ru-RU" sz="1600" i="1">
                                        <a:latin typeface="Cambria Math" panose="02040503050406030204" pitchFamily="18" charset="0"/>
                                      </a:rPr>
                                      <m:t>𝑚</m:t>
                                    </m:r>
                                  </m:den>
                                </m:f>
                              </m:e>
                            </m:mr>
                            <m:mr>
                              <m:e>
                                <m:m>
                                  <m:mPr>
                                    <m:mcs>
                                      <m:mc>
                                        <m:mcPr>
                                          <m:count m:val="1"/>
                                          <m:mcJc m:val="center"/>
                                        </m:mcPr>
                                      </m:mc>
                                    </m:mcs>
                                    <m:ctrlPr>
                                      <a:rPr lang="en-US" sz="1600" i="1">
                                        <a:latin typeface="Cambria Math" panose="02040503050406030204" pitchFamily="18" charset="0"/>
                                      </a:rPr>
                                    </m:ctrlPr>
                                  </m:mPr>
                                  <m:mr>
                                    <m:e>
                                      <m:r>
                                        <a:rPr lang="ru-RU" sz="1600" i="1">
                                          <a:latin typeface="Cambria Math" panose="02040503050406030204" pitchFamily="18" charset="0"/>
                                        </a:rPr>
                                        <m:t>0</m:t>
                                      </m:r>
                                    </m:e>
                                  </m:mr>
                                  <m:mr>
                                    <m:e>
                                      <m:r>
                                        <a:rPr lang="ru-RU" sz="1600" i="1">
                                          <a:latin typeface="Cambria Math" panose="02040503050406030204" pitchFamily="18" charset="0"/>
                                        </a:rPr>
                                        <m:t>0</m:t>
                                      </m:r>
                                    </m:e>
                                  </m:mr>
                                </m:m>
                              </m:e>
                            </m:mr>
                          </m:m>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m:oMathPara>
                </a14:m>
                <a:endParaRPr lang="en-US" sz="1600" dirty="0"/>
              </a:p>
              <a:p>
                <a:pPr marL="0" indent="0">
                  <a:buNone/>
                </a:pPr>
                <a14:m>
                  <m:oMathPara xmlns:m="http://schemas.openxmlformats.org/officeDocument/2006/math">
                    <m:oMathParaPr>
                      <m:jc m:val="center"/>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ℒ</m:t>
                          </m:r>
                        </m:e>
                        <m:sub>
                          <m:r>
                            <a:rPr lang="en-US" sz="1600" i="1">
                              <a:latin typeface="Cambria Math" panose="02040503050406030204" pitchFamily="18" charset="0"/>
                            </a:rPr>
                            <m:t>𝑓</m:t>
                          </m:r>
                        </m:sub>
                        <m:sup>
                          <m:r>
                            <a:rPr lang="en-US" sz="1600" i="1">
                              <a:latin typeface="Cambria Math" panose="02040503050406030204" pitchFamily="18" charset="0"/>
                            </a:rPr>
                            <m:t>2</m:t>
                          </m:r>
                        </m:sup>
                      </m:sSubSup>
                      <m:d>
                        <m:dPr>
                          <m:ctrlPr>
                            <a:rPr lang="en-US" sz="1600" i="1">
                              <a:latin typeface="Cambria Math" panose="02040503050406030204" pitchFamily="18" charset="0"/>
                            </a:rPr>
                          </m:ctrlPr>
                        </m:dPr>
                        <m:e>
                          <m:r>
                            <a:rPr lang="en-US" sz="1600" i="1">
                              <a:latin typeface="Cambria Math" panose="02040503050406030204" pitchFamily="18" charset="0"/>
                            </a:rPr>
                            <m:t>𝑦</m:t>
                          </m:r>
                          <m:d>
                            <m:dPr>
                              <m:ctrlPr>
                                <a:rPr lang="en-US" sz="1600" i="1">
                                  <a:latin typeface="Cambria Math" panose="02040503050406030204" pitchFamily="18" charset="0"/>
                                </a:rPr>
                              </m:ctrlPr>
                            </m:dPr>
                            <m:e>
                              <m:r>
                                <a:rPr lang="en-US" sz="1600" i="1">
                                  <a:latin typeface="Cambria Math" panose="02040503050406030204" pitchFamily="18" charset="0"/>
                                </a:rPr>
                                <m:t>𝑥</m:t>
                              </m:r>
                            </m:e>
                          </m:d>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ℒ</m:t>
                              </m:r>
                            </m:e>
                            <m:sub>
                              <m:r>
                                <a:rPr lang="en-US" sz="1600" i="1">
                                  <a:latin typeface="Cambria Math" panose="02040503050406030204" pitchFamily="18" charset="0"/>
                                </a:rPr>
                                <m:t>𝑓</m:t>
                              </m:r>
                            </m:sub>
                            <m:sup>
                              <m:r>
                                <a:rPr lang="en-US" sz="1600" i="1">
                                  <a:latin typeface="Cambria Math" panose="02040503050406030204" pitchFamily="18" charset="0"/>
                                </a:rPr>
                                <m:t>1</m:t>
                              </m:r>
                            </m:sup>
                          </m:sSubSup>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box>
                                  <m:boxPr>
                                    <m:ctrlPr>
                                      <a:rPr lang="en-US" sz="1600" i="1">
                                        <a:latin typeface="Cambria Math" panose="02040503050406030204" pitchFamily="18" charset="0"/>
                                      </a:rPr>
                                    </m:ctrlPr>
                                  </m:boxPr>
                                  <m:e>
                                    <m:argPr>
                                      <m:argSz m:val="-1"/>
                                    </m:argPr>
                                    <m:f>
                                      <m:fPr>
                                        <m:ctrlPr>
                                          <a:rPr lang="en-US" sz="1600" i="1">
                                            <a:latin typeface="Cambria Math" panose="02040503050406030204" pitchFamily="18" charset="0"/>
                                          </a:rPr>
                                        </m:ctrlPr>
                                      </m:fPr>
                                      <m:num>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den>
                                    </m:f>
                                  </m:e>
                                </m:box>
                              </m:e>
                              <m:e>
                                <m:box>
                                  <m:boxPr>
                                    <m:ctrlPr>
                                      <a:rPr lang="en-US" sz="1600" i="1">
                                        <a:latin typeface="Cambria Math" panose="02040503050406030204" pitchFamily="18" charset="0"/>
                                      </a:rPr>
                                    </m:ctrlPr>
                                  </m:boxPr>
                                  <m:e>
                                    <m:argPr>
                                      <m:argSz m:val="-1"/>
                                    </m:argPr>
                                    <m:f>
                                      <m:fPr>
                                        <m:ctrlPr>
                                          <a:rPr lang="en-US" sz="1600" i="1">
                                            <a:latin typeface="Cambria Math" panose="02040503050406030204" pitchFamily="18" charset="0"/>
                                          </a:rPr>
                                        </m:ctrlPr>
                                      </m:fPr>
                                      <m:num>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den>
                                    </m:f>
                                  </m:e>
                                </m:box>
                              </m:e>
                              <m:e>
                                <m:m>
                                  <m:mPr>
                                    <m:mcs>
                                      <m:mc>
                                        <m:mcPr>
                                          <m:count m:val="2"/>
                                          <m:mcJc m:val="center"/>
                                        </m:mcPr>
                                      </m:mc>
                                    </m:mcs>
                                    <m:ctrlPr>
                                      <a:rPr lang="en-US" sz="1600" i="1">
                                        <a:latin typeface="Cambria Math" panose="02040503050406030204" pitchFamily="18" charset="0"/>
                                      </a:rPr>
                                    </m:ctrlPr>
                                  </m:mPr>
                                  <m:mr>
                                    <m:e>
                                      <m:box>
                                        <m:boxPr>
                                          <m:ctrlPr>
                                            <a:rPr lang="en-US" sz="1600" i="1">
                                              <a:latin typeface="Cambria Math" panose="02040503050406030204" pitchFamily="18" charset="0"/>
                                            </a:rPr>
                                          </m:ctrlPr>
                                        </m:boxPr>
                                        <m:e>
                                          <m:argPr>
                                            <m:argSz m:val="-1"/>
                                          </m:argPr>
                                          <m:f>
                                            <m:fPr>
                                              <m:ctrlPr>
                                                <a:rPr lang="en-US" sz="1600" i="1">
                                                  <a:latin typeface="Cambria Math" panose="02040503050406030204" pitchFamily="18" charset="0"/>
                                                </a:rPr>
                                              </m:ctrlPr>
                                            </m:fPr>
                                            <m:num>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den>
                                          </m:f>
                                        </m:e>
                                      </m:box>
                                    </m:e>
                                    <m:e>
                                      <m:box>
                                        <m:boxPr>
                                          <m:ctrlPr>
                                            <a:rPr lang="en-US" sz="1600" i="1">
                                              <a:latin typeface="Cambria Math" panose="02040503050406030204" pitchFamily="18" charset="0"/>
                                            </a:rPr>
                                          </m:ctrlPr>
                                        </m:boxPr>
                                        <m:e>
                                          <m:argPr>
                                            <m:argSz m:val="-1"/>
                                          </m:argPr>
                                          <m:f>
                                            <m:fPr>
                                              <m:ctrlPr>
                                                <a:rPr lang="en-US" sz="1600" i="1">
                                                  <a:latin typeface="Cambria Math" panose="02040503050406030204" pitchFamily="18" charset="0"/>
                                                </a:rPr>
                                              </m:ctrlPr>
                                            </m:fPr>
                                            <m:num>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den>
                                          </m:f>
                                        </m:e>
                                      </m:box>
                                    </m:e>
                                  </m:mr>
                                </m:m>
                              </m:e>
                            </m:mr>
                          </m:m>
                        </m:e>
                      </m:d>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4</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num>
                                  <m:den>
                                    <m:r>
                                      <a:rPr lang="ru-RU" sz="1600" i="1">
                                        <a:latin typeface="Cambria Math" panose="02040503050406030204" pitchFamily="18" charset="0"/>
                                      </a:rPr>
                                      <m:t>𝑚</m:t>
                                    </m:r>
                                  </m:den>
                                </m:f>
                              </m:e>
                            </m:mr>
                            <m:mr>
                              <m:e>
                                <m:m>
                                  <m:mPr>
                                    <m:mcs>
                                      <m:mc>
                                        <m:mcPr>
                                          <m:count m:val="1"/>
                                          <m:mcJc m:val="center"/>
                                        </m:mcPr>
                                      </m:mc>
                                    </m:mcs>
                                    <m:ctrlPr>
                                      <a:rPr lang="en-US" sz="1600" i="1">
                                        <a:latin typeface="Cambria Math" panose="02040503050406030204" pitchFamily="18" charset="0"/>
                                      </a:rPr>
                                    </m:ctrlPr>
                                  </m:mPr>
                                  <m:mr>
                                    <m:e>
                                      <m:r>
                                        <a:rPr lang="ru-RU" sz="1600" i="1">
                                          <a:latin typeface="Cambria Math" panose="02040503050406030204" pitchFamily="18" charset="0"/>
                                        </a:rPr>
                                        <m:t>0</m:t>
                                      </m:r>
                                    </m:e>
                                  </m:mr>
                                  <m:mr>
                                    <m:e>
                                      <m:r>
                                        <a:rPr lang="ru-RU" sz="1600" i="1">
                                          <a:latin typeface="Cambria Math" panose="02040503050406030204" pitchFamily="18" charset="0"/>
                                        </a:rPr>
                                        <m:t>0</m:t>
                                      </m:r>
                                    </m:e>
                                  </m:mr>
                                </m:m>
                              </m:e>
                            </m:mr>
                          </m:m>
                        </m:e>
                      </m:d>
                      <m:r>
                        <a:rPr lang="en-US" sz="1600" i="1">
                          <a:latin typeface="Cambria Math" panose="02040503050406030204" pitchFamily="18"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r>
                                <a:rPr lang="en-US" sz="1600" i="1">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4</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num>
                        <m:den>
                          <m:r>
                            <a:rPr lang="ru-RU" sz="1600" i="1">
                              <a:latin typeface="Cambria Math" panose="02040503050406030204" pitchFamily="18" charset="0"/>
                            </a:rPr>
                            <m:t>𝑚</m:t>
                          </m:r>
                        </m:den>
                      </m:f>
                    </m:oMath>
                  </m:oMathPara>
                </a14:m>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mc:Choice>
        <mc:Fallback xmlns="">
          <p:sp>
            <p:nvSpPr>
              <p:cNvPr id="3" name="Объект 2">
                <a:extLst>
                  <a:ext uri="{FF2B5EF4-FFF2-40B4-BE49-F238E27FC236}">
                    <a16:creationId xmlns:a16="http://schemas.microsoft.com/office/drawing/2014/main" id="{6D21A059-74F6-4912-8746-D6122410F253}"/>
                  </a:ext>
                </a:extLst>
              </p:cNvPr>
              <p:cNvSpPr>
                <a:spLocks noGrp="1" noRot="1" noChangeAspect="1" noMove="1" noResize="1" noEditPoints="1" noAdjustHandles="1" noChangeArrowheads="1" noChangeShapeType="1" noTextEdit="1"/>
              </p:cNvSpPr>
              <p:nvPr>
                <p:ph idx="1"/>
              </p:nvPr>
            </p:nvSpPr>
            <p:spPr>
              <a:xfrm>
                <a:off x="932154" y="479394"/>
                <a:ext cx="10421645" cy="5697569"/>
              </a:xfrm>
              <a:blipFill>
                <a:blip r:embed="rId2"/>
                <a:stretch>
                  <a:fillRect l="-351" t="-1820" r="-117"/>
                </a:stretch>
              </a:blipFill>
            </p:spPr>
            <p:txBody>
              <a:bodyPr/>
              <a:lstStyle/>
              <a:p>
                <a:r>
                  <a:rPr lang="en-US">
                    <a:noFill/>
                  </a:rPr>
                  <a:t> </a:t>
                </a:r>
              </a:p>
            </p:txBody>
          </p:sp>
        </mc:Fallback>
      </mc:AlternateContent>
    </p:spTree>
    <p:extLst>
      <p:ext uri="{BB962C8B-B14F-4D97-AF65-F5344CB8AC3E}">
        <p14:creationId xmlns:p14="http://schemas.microsoft.com/office/powerpoint/2010/main" val="139792947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1208</TotalTime>
  <Words>2169</Words>
  <Application>Microsoft Office PowerPoint</Application>
  <PresentationFormat>Широкоэкранный</PresentationFormat>
  <Paragraphs>164</Paragraphs>
  <Slides>23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Calibri Light</vt:lpstr>
      <vt:lpstr>Cambria Math</vt:lpstr>
      <vt:lpstr>Тема Office</vt:lpstr>
      <vt:lpstr>Parameter estimation of damped harmonic oscillator </vt:lpstr>
      <vt:lpstr>Description of the model</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Matlab code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estimation of damped harmonic oscillator</dc:title>
  <dc:creator>Rustemova Aynura</dc:creator>
  <cp:lastModifiedBy>Rustemova Aynura</cp:lastModifiedBy>
  <cp:revision>76</cp:revision>
  <dcterms:created xsi:type="dcterms:W3CDTF">2022-05-16T11:54:15Z</dcterms:created>
  <dcterms:modified xsi:type="dcterms:W3CDTF">2022-06-06T08:29:03Z</dcterms:modified>
</cp:coreProperties>
</file>