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Analysis of COVID-19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Ayorinde Ayomide David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Statistical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Two-sample t-test</a:t>
                </a:r>
              </a:p>
              <a:p>
                <a:pPr lvl="0" indent="0" marL="0">
                  <a:buNone/>
                </a:pPr>
                <a:r>
                  <a:rPr/>
                  <a:t>H</a:t>
                </a:r>
                <a:r>
                  <a:rPr baseline="-25000"/>
                  <a:t>0</a:t>
                </a:r>
                <a:r>
                  <a:rPr/>
                  <a:t>: There is no significant difference between the age of those alive and dead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</a:t>
                </a:r>
                <a:r>
                  <a:rPr baseline="-25000"/>
                  <a:t>1</a:t>
                </a:r>
                <a:r>
                  <a:rPr/>
                  <a:t>: There is a significant difference between the age of those alive and dead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≠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covid_selected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group_by</a:t>
                </a:r>
                <a:r>
                  <a:rPr>
                    <a:latin typeface="Courier"/>
                  </a:rPr>
                  <a:t>(death)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summarise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gender_death_mean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(age,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na.rm =</a:t>
                </a:r>
                <a:r>
                  <a:rPr>
                    <a:latin typeface="Courier"/>
                  </a:rPr>
                  <a:t> T))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# A tibble: 2 × 2
##   death gender_death_mean
##   &lt;int&gt;             &lt;dbl&gt;
## 1     0              48.1
## 2     1              68.6</a:t>
                </a:r>
              </a:p>
              <a:p>
                <a:pPr lvl="0" indent="0" marL="0">
                  <a:buNone/>
                </a:pPr>
                <a:r>
                  <a:rPr/>
                  <a:t>We can see that there is a difference of about 20(in years) between the ages of those that are dead and alive. Now, the question:</a:t>
                </a:r>
              </a:p>
              <a:p>
                <a:pPr lvl="0" indent="0" marL="0">
                  <a:buNone/>
                </a:pPr>
                <a:r>
                  <a:rPr/>
                  <a:t>Is this really significant?</a:t>
                </a:r>
              </a:p>
              <a:p>
                <a:pPr lvl="0" indent="0" marL="0">
                  <a:buNone/>
                </a:pPr>
                <a:r>
                  <a:rPr/>
                  <a:t>Let’s confirm using </a:t>
                </a:r>
                <a:r>
                  <a:rPr b="1"/>
                  <a:t>t.test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dead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covid_selected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filter</a:t>
                </a:r>
                <a:r>
                  <a:rPr>
                    <a:latin typeface="Courier"/>
                  </a:rPr>
                  <a:t>(death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==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alive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covid_selected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filter</a:t>
                </a:r>
                <a:r>
                  <a:rPr>
                    <a:latin typeface="Courier"/>
                  </a:rPr>
                  <a:t>(death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==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)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t.test</a:t>
                </a:r>
                <a:r>
                  <a:rPr>
                    <a:latin typeface="Courier"/>
                  </a:rPr>
                  <a:t>(alive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age,</a:t>
                </a:r>
                <a:br/>
                <a:r>
                  <a:rPr>
                    <a:latin typeface="Courier"/>
                  </a:rPr>
                  <a:t>       dead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$</a:t>
                </a:r>
                <a:r>
                  <a:rPr>
                    <a:latin typeface="Courier"/>
                  </a:rPr>
                  <a:t>age,</a:t>
                </a:r>
                <a:br/>
                <a:r>
                  <a:rPr>
                    <a:latin typeface="Courier"/>
                  </a:rPr>
                  <a:t>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conf.level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0.95</a:t>
                </a:r>
                <a:r>
                  <a:rPr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alternative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"two.sided"</a:t>
                </a:r>
                <a:r>
                  <a:rPr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
##  Welch Two Sample t-test
## 
## data:  alive$age and dead$age
## t = -10.839, df = 72.234, p-value &lt; 2.2e-16
## alternative hypothesis: true difference in means is not equal to 0
## 95 percent confidence interval:
##  -24.28669 -16.74114
## sample estimates:
## mean of x mean of y 
##  48.07229  68.58621</a:t>
                </a:r>
              </a:p>
              <a:p>
                <a:pPr lvl="0" indent="0" marL="0">
                  <a:buNone/>
                </a:pPr>
                <a:r>
                  <a:rPr b="1"/>
                  <a:t>Decision rule</a:t>
                </a:r>
                <a:r>
                  <a:rPr/>
                  <a:t>: If p-value is &lt; 0.05, we reject null hypothesis, otherwise, we fail to reject null hypothesis</a:t>
                </a:r>
              </a:p>
              <a:p>
                <a:pPr lvl="0" indent="0" marL="0">
                  <a:buNone/>
                </a:pPr>
                <a:r>
                  <a:rPr b="1"/>
                  <a:t>Conclusion</a:t>
                </a:r>
                <a:r>
                  <a:rPr/>
                  <a:t>: Since the p-value is &lt; 0.05, we reject null hypothesis and conclude that there is a significant difference between the age of those that are dead and those that are alive. In order words, older people are more likely/prone to death if tested positive for COVID-19</a:t>
                </a:r>
              </a:p>
              <a:p>
                <a:pPr lvl="0" indent="0" marL="0">
                  <a:buNone/>
                </a:pPr>
                <a:r>
                  <a:rPr b="1"/>
                  <a:t>Test of Independence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covid_selected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covid_selected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drop_na</a:t>
                </a:r>
                <a:r>
                  <a:rPr>
                    <a:latin typeface="Courier"/>
                  </a:rPr>
                  <a:t>(gender)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%&gt;%</a:t>
                </a:r>
                <a:r>
                  <a:rPr>
                    <a:latin typeface="Courier"/>
                  </a:rPr>
                  <a:t> 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mutate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gender_cov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factor</a:t>
                </a:r>
                <a:r>
                  <a:rPr>
                    <a:latin typeface="Courier"/>
                  </a:rPr>
                  <a:t>(gender),</a:t>
                </a:r>
                <a:br/>
                <a:r>
                  <a:rPr>
                    <a:latin typeface="Courier"/>
                  </a:rPr>
                  <a:t>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death_cov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factor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case_when</a:t>
                </a:r>
                <a:r>
                  <a:rPr>
                    <a:latin typeface="Courier"/>
                  </a:rPr>
                  <a:t>(death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==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"Alive"</a:t>
                </a:r>
                <a:r>
                  <a:rPr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                             death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==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0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~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"Dead"</a:t>
                </a:r>
                <a:r>
                  <a:rPr>
                    <a:latin typeface="Courier"/>
                  </a:rPr>
                  <a:t>)))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ggplot</a:t>
                </a:r>
                <a:r>
                  <a:rPr>
                    <a:latin typeface="Courier"/>
                  </a:rPr>
                  <a:t>(covid_selected,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mapping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aes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x =</a:t>
                </a:r>
                <a:r>
                  <a:rPr>
                    <a:latin typeface="Courier"/>
                  </a:rPr>
                  <a:t> gender_cov,</a:t>
                </a:r>
                <a:br/>
                <a:r>
                  <a:rPr>
                    <a:latin typeface="Courier"/>
                  </a:rPr>
                  <a:t>                     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fill =</a:t>
                </a:r>
                <a:r>
                  <a:rPr>
                    <a:latin typeface="Courier"/>
                  </a:rPr>
                  <a:t> death_cov))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geom_bar</a:t>
                </a:r>
                <a:r>
                  <a:rPr>
                    <a:latin typeface="Courier"/>
                  </a:rPr>
                  <a:t>()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+</a:t>
                </a:r>
                <a:br/>
                <a:r>
                  <a:rPr>
                    <a:latin typeface="Courier"/>
                  </a:rPr>
                  <a:t> 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labs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title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"Chi-Square Test of Independence Bar Chart"</a:t>
                </a:r>
                <a:r>
                  <a:rPr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subtitle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"Gender and Death"</a:t>
                </a:r>
                <a:r>
                  <a:rPr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x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"Gender"</a:t>
                </a:r>
                <a:r>
                  <a:rPr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caption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"Analyst: Ayorinde Ayomide David"</a:t>
                </a:r>
                <a:r>
                  <a:rPr>
                    <a:latin typeface="Courier"/>
                  </a:rPr>
                  <a:t>,</a:t>
                </a:r>
                <a:br/>
                <a:r>
                  <a:rPr>
                    <a:latin typeface="Courier"/>
                  </a:rPr>
                  <a:t>   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fill =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"Life status"</a:t>
                </a:r>
                <a:r>
                  <a:rPr>
                    <a:latin typeface="Courier"/>
                  </a:rPr>
                  <a:t>)</a:t>
                </a:r>
              </a:p>
            </p:txBody>
          </p:sp>
        </mc:Choice>
      </mc:AlternateContent>
      <p:pic>
        <p:nvPicPr>
          <p:cNvPr descr="Analysi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Are the proportions of gender independent of life status?</a:t>
            </a:r>
          </a:p>
          <a:p>
            <a:pPr lvl="0" indent="0" marL="0">
              <a:buNone/>
            </a:pPr>
            <a:r>
              <a:rPr/>
              <a:t>The question above leads us to the hypothesis below</a:t>
            </a:r>
          </a:p>
          <a:p>
            <a:pPr lvl="0" indent="0" marL="0">
              <a:buNone/>
            </a:pPr>
            <a:r>
              <a:rPr/>
              <a:t>H</a:t>
            </a:r>
            <a:r>
              <a:rPr baseline="-25000"/>
              <a:t>0</a:t>
            </a:r>
            <a:r>
              <a:rPr/>
              <a:t>: The variables are independent i.e There is no relationship between the variables</a:t>
            </a:r>
          </a:p>
          <a:p>
            <a:pPr lvl="0" indent="0" marL="0">
              <a:buNone/>
            </a:pPr>
            <a:r>
              <a:rPr/>
              <a:t>H</a:t>
            </a:r>
            <a:r>
              <a:rPr baseline="-25000"/>
              <a:t>1</a:t>
            </a:r>
            <a:r>
              <a:rPr/>
              <a:t>: The variables are not independent i.e There is a relationship between the variables</a:t>
            </a:r>
          </a:p>
          <a:p>
            <a:pPr lvl="0" indent="0">
              <a:buNone/>
            </a:pPr>
            <a:r>
              <a:rPr>
                <a:latin typeface="Courier"/>
              </a:rPr>
              <a:t>covid_selected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(gender_cov,</a:t>
            </a:r>
            <a:br/>
            <a:r>
              <a:rPr>
                <a:latin typeface="Courier"/>
              </a:rPr>
              <a:t>         death_cov)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chisq.test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Pearson's Chi-squared test with Yates' continuity correction
## 
## data:  .
## X-squared = 7.6428, df = 1, p-value = 0.0057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If p-value is &lt; 0.05, we reject null hypothesis, otherwise, we fail to reject null hypothesis</a:t>
            </a:r>
          </a:p>
          <a:p>
            <a:pPr lvl="0" indent="0" marL="0">
              <a:buNone/>
            </a:pPr>
            <a:r>
              <a:rPr b="1"/>
              <a:t>Conclusion</a:t>
            </a:r>
            <a:r>
              <a:rPr/>
              <a:t>: Since the p-value is &lt; 0.05, we reject null hypothesis and conclude that there is a relationship between the death and gender variable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Importing the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require</a:t>
            </a:r>
            <a:r>
              <a:rPr>
                <a:latin typeface="Courier"/>
              </a:rPr>
              <a:t>(pacman)) </a:t>
            </a:r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"pacman"</a:t>
            </a:r>
            <a:r>
              <a:rPr>
                <a:latin typeface="Courier"/>
              </a:rPr>
              <a:t>)  </a:t>
            </a:r>
            <a:r>
              <a:rPr i="1">
                <a:solidFill>
                  <a:srgbClr val="60A0B0"/>
                </a:solidFill>
                <a:latin typeface="Courier"/>
              </a:rPr>
              <a:t># Installing the package manager</a:t>
            </a:r>
            <a:br/>
            <a:br/>
            <a:r>
              <a:rPr>
                <a:latin typeface="Courier"/>
              </a:rPr>
              <a:t>pacman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p_load</a:t>
            </a:r>
            <a:r>
              <a:rPr>
                <a:latin typeface="Courier"/>
              </a:rPr>
              <a:t>(tidyverse, </a:t>
            </a:r>
            <a:r>
              <a:rPr i="1">
                <a:solidFill>
                  <a:srgbClr val="60A0B0"/>
                </a:solidFill>
                <a:latin typeface="Courier"/>
              </a:rPr>
              <a:t># Metapackage</a:t>
            </a:r>
            <a:br/>
            <a:r>
              <a:rPr>
                <a:latin typeface="Courier"/>
              </a:rPr>
              <a:t>               here, </a:t>
            </a:r>
            <a:r>
              <a:rPr i="1">
                <a:solidFill>
                  <a:srgbClr val="60A0B0"/>
                </a:solidFill>
                <a:latin typeface="Courier"/>
              </a:rPr>
              <a:t># R library for coercing Rmarkdown into reading dataset from a seperate folder</a:t>
            </a:r>
            <a:br/>
            <a:r>
              <a:rPr>
                <a:latin typeface="Courier"/>
              </a:rPr>
              <a:t>               visdat, </a:t>
            </a:r>
            <a:r>
              <a:rPr i="1">
                <a:solidFill>
                  <a:srgbClr val="60A0B0"/>
                </a:solidFill>
                <a:latin typeface="Courier"/>
              </a:rPr>
              <a:t># R library for graphical inspection of dataset</a:t>
            </a:r>
            <a:br/>
            <a:r>
              <a:rPr>
                <a:latin typeface="Courier"/>
              </a:rPr>
              <a:t>               inspectdf, </a:t>
            </a:r>
            <a:r>
              <a:rPr i="1">
                <a:solidFill>
                  <a:srgbClr val="60A0B0"/>
                </a:solidFill>
                <a:latin typeface="Courier"/>
              </a:rPr>
              <a:t># R library for the distribution of variables </a:t>
            </a:r>
            <a:br/>
            <a:r>
              <a:rPr>
                <a:latin typeface="Courier"/>
              </a:rPr>
              <a:t>               gtsummary,</a:t>
            </a:r>
            <a:br/>
            <a:r>
              <a:rPr>
                <a:latin typeface="Courier"/>
              </a:rPr>
              <a:t>               ggplot2</a:t>
            </a:r>
            <a:br/>
            <a:r>
              <a:rPr>
                <a:latin typeface="Courier"/>
              </a:rPr>
              <a:t>               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Loading the COVID-19 dataset into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covid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here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"Data/COVID19_line_list_data.csv"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Exploring and inspecting the dataset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Exploring the dataset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dim</a:t>
            </a:r>
            <a:r>
              <a:rPr>
                <a:latin typeface="Courier"/>
              </a:rPr>
              <a:t>(covid)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1085   27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(covid,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10 × 27
##       id case_in_country `reporting date` ...4  summary  location country gender
##    &lt;dbl&gt;           &lt;dbl&gt; &lt;chr&gt;            &lt;lgl&gt; &lt;chr&gt;    &lt;chr&gt;    &lt;chr&gt;   &lt;chr&gt; 
##  1     1              NA 1/20/2020        NA    First c… Shenzhe… China   male  
##  2     2              NA 1/20/2020        NA    First c… Shanghai China   female
##  3     3              NA 1/21/2020        NA    First c… Zhejiang China   male  
##  4     4              NA 1/21/2020        NA    new con… Tianjin  China   female
##  5     5              NA 1/21/2020        NA    new con… Tianjin  China   male  
##  6     6              NA 1/21/2020        NA    First c… Chongqi… China   female
##  7     7              NA 1/21/2020        NA    First c… Sichuan  China   male  
##  8     8              NA 1/21/2020        NA    new con… Beijing  China   male  
##  9     9              NA 1/21/2020        NA    new con… Beijing  China   male  
## 10    10              NA 1/21/2020        NA    new con… Beijing  China   male  
## # ℹ 19 more variables: age &lt;dbl&gt;, symptom_onset &lt;chr&gt;,
## #   If_onset_approximated &lt;dbl&gt;, hosp_visit_date &lt;chr&gt;, exposure_start &lt;chr&gt;,
## #   exposure_end &lt;chr&gt;, `visiting Wuhan` &lt;dbl&gt;, `from Wuhan` &lt;dbl&gt;,
## #   death &lt;chr&gt;, recovered &lt;chr&gt;, symptom &lt;chr&gt;, source &lt;chr&gt;, link &lt;chr&gt;,
## #   ...22 &lt;lgl&gt;, ...23 &lt;lgl&gt;, ...24 &lt;lgl&gt;, ...25 &lt;lgl&gt;, ...26 &lt;lgl&gt;,
## #   ...27 &lt;lgl&gt;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tail</a:t>
            </a:r>
            <a:r>
              <a:rPr>
                <a:latin typeface="Courier"/>
              </a:rPr>
              <a:t>(covid,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10 × 27
##       id case_in_country `reporting date` ...4  summary  location country gender
##    &lt;dbl&gt;           &lt;dbl&gt; &lt;chr&gt;            &lt;lgl&gt; &lt;chr&gt;    &lt;chr&gt;    &lt;chr&gt;   &lt;chr&gt; 
##  1  1076              14 2/25/2020        NA    new COV… Bahrain  Bahrain male  
##  2  1077              15 2/25/2020        NA    new COV… Bahrain  Bahrain male  
##  3  1078              16 2/25/2020        NA    new COV… Bahrain  Bahrain female
##  4  1079              17 2/25/2020        NA    new COV… Bahrain  Bahrain female
##  5  1080               1 2/25/2020        NA    new COV… Innsbru… Austria &lt;NA&gt;  
##  6  1081               2 2/25/2020        NA    new COV… Innsbru… Austria &lt;NA&gt;  
##  7  1082               1 2/24/2020        NA    new COV… Afghani… Afghan… &lt;NA&gt;  
##  8  1083               1 2/26/2020        NA    new COV… Algeria  Algeria male  
##  9  1084               1 2/25/2020        NA    new COV… Croatia  Croatia male  
## 10  1085               1 2/25/2020        NA    new COV… Bern     Switze… male  
## # ℹ 19 more variables: age &lt;dbl&gt;, symptom_onset &lt;chr&gt;,
## #   If_onset_approximated &lt;dbl&gt;, hosp_visit_date &lt;chr&gt;, exposure_start &lt;chr&gt;,
## #   exposure_end &lt;chr&gt;, `visiting Wuhan` &lt;dbl&gt;, `from Wuhan` &lt;dbl&gt;,
## #   death &lt;chr&gt;, recovered &lt;chr&gt;, symptom &lt;chr&gt;, source &lt;chr&gt;, link &lt;chr&gt;,
## #   ...22 &lt;lgl&gt;, ...23 &lt;lgl&gt;, ...24 &lt;lgl&gt;, ...25 &lt;lgl&gt;, ...26 &lt;lgl&gt;,
## #   ...27 &lt;lgl&gt;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Inspecting the dataset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vis_dat</a:t>
            </a:r>
            <a:r>
              <a:rPr>
                <a:latin typeface="Courier"/>
              </a:rPr>
              <a:t>(covid)</a:t>
            </a:r>
          </a:p>
        </p:txBody>
      </p:sp>
      <p:pic>
        <p:nvPicPr>
          <p:cNvPr descr="Analysi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inspect_cat</a:t>
            </a:r>
            <a:r>
              <a:rPr>
                <a:latin typeface="Courier"/>
              </a:rPr>
              <a:t>(covid)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show_plot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Analysis_files/figure-pptx/unnamed-chunk-2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inspect_num</a:t>
            </a:r>
            <a:r>
              <a:rPr>
                <a:latin typeface="Courier"/>
              </a:rPr>
              <a:t>(covid)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show_plot</a:t>
            </a:r>
            <a:r>
              <a:rPr>
                <a:latin typeface="Courier"/>
              </a:rPr>
              <a:t>()</a:t>
            </a:r>
          </a:p>
        </p:txBody>
      </p:sp>
      <p:pic>
        <p:nvPicPr>
          <p:cNvPr descr="Analysis_files/figure-pptx/unnamed-chunk-2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Selecting, cleaning, transformation and manipulation of the variables of interest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covid_selected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covid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(id,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reporting_date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'reporting date'</a:t>
            </a:r>
            <a:r>
              <a:rPr>
                <a:latin typeface="Courier"/>
              </a:rPr>
              <a:t>, </a:t>
            </a:r>
            <a:r>
              <a:rPr i="1">
                <a:solidFill>
                  <a:srgbClr val="60A0B0"/>
                </a:solidFill>
                <a:latin typeface="Courier"/>
              </a:rPr>
              <a:t># The initial variable name has to go into quote because it has a whitespace which is unconventional for variable name in R</a:t>
            </a:r>
            <a:br/>
            <a:r>
              <a:rPr>
                <a:latin typeface="Courier"/>
              </a:rPr>
              <a:t>         gender, </a:t>
            </a:r>
            <a:br/>
            <a:r>
              <a:rPr>
                <a:latin typeface="Courier"/>
              </a:rPr>
              <a:t>         death,</a:t>
            </a:r>
            <a:br/>
            <a:r>
              <a:rPr>
                <a:latin typeface="Courier"/>
              </a:rPr>
              <a:t>         age,</a:t>
            </a:r>
            <a:br/>
            <a:r>
              <a:rPr>
                <a:latin typeface="Courier"/>
              </a:rPr>
              <a:t>         country)</a:t>
            </a:r>
          </a:p>
          <a:p>
            <a:pPr lvl="0" indent="0">
              <a:buNone/>
            </a:pPr>
            <a:r>
              <a:rPr>
                <a:latin typeface="Courier"/>
              </a:rPr>
              <a:t>covid_selected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(death)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14 × 1
##    death    
##    &lt;chr&gt;    
##  1 0        
##  2 1        
##  3 2/14/2020
##  4 2/26/2020
##  5 2/13/2020
##  6 2/28/2020
##  7 2/27/2020
##  8 2/25/2020
##  9 2/23/2020
## 10 2/24/2020
## 11 2/22/2020
## 12 02/01/20 
## 13 2/19/2020
## 14 2/21/2020</a:t>
            </a:r>
          </a:p>
          <a:p>
            <a:pPr lvl="0" indent="0">
              <a:buNone/>
            </a:pPr>
            <a:r>
              <a:rPr>
                <a:latin typeface="Courier"/>
              </a:rPr>
              <a:t>covid_selected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covid_selected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death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as.integer</a:t>
            </a:r>
            <a:r>
              <a:rPr>
                <a:latin typeface="Courier"/>
              </a:rPr>
              <a:t>(covid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death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)) </a:t>
            </a:r>
            <a:r>
              <a:rPr i="1">
                <a:solidFill>
                  <a:srgbClr val="60A0B0"/>
                </a:solidFill>
                <a:latin typeface="Courier"/>
              </a:rPr>
              <a:t># This overwrite the initial death column by leaving entries as 0 or converting not zero entries to 1</a:t>
            </a:r>
            <a:br/>
            <a:br/>
            <a:r>
              <a:rPr>
                <a:latin typeface="Courier"/>
              </a:rPr>
              <a:t>covid_selected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checking to confirm if the changes has been effected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(death)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2 × 1
##   death
##   &lt;int&gt;
## 1     0
## 2     1</a:t>
            </a:r>
          </a:p>
          <a:p>
            <a:pPr lvl="0" indent="0">
              <a:buNone/>
            </a:pPr>
            <a:r>
              <a:rPr>
                <a:latin typeface="Courier"/>
              </a:rPr>
              <a:t>covid_selected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covid_selected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reporting_date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mdy</a:t>
            </a:r>
            <a:r>
              <a:rPr>
                <a:latin typeface="Courier"/>
              </a:rPr>
              <a:t>(reporting_date)) </a:t>
            </a:r>
            <a:r>
              <a:rPr i="1">
                <a:solidFill>
                  <a:srgbClr val="60A0B0"/>
                </a:solidFill>
                <a:latin typeface="Courier"/>
              </a:rPr>
              <a:t># This overwrite the initial reporting date by converting the variable class to Date</a:t>
            </a:r>
          </a:p>
          <a:p>
            <a:pPr lvl="0" indent="0">
              <a:buNone/>
            </a:pPr>
            <a:r>
              <a:rPr>
                <a:latin typeface="Courier"/>
              </a:rPr>
              <a:t>covid_selected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covid_selected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month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month</a:t>
            </a:r>
            <a:r>
              <a:rPr>
                <a:latin typeface="Courier"/>
              </a:rPr>
              <a:t>(reporting_date, </a:t>
            </a:r>
            <a:r>
              <a:rPr>
                <a:solidFill>
                  <a:srgbClr val="7D9029"/>
                </a:solidFill>
                <a:latin typeface="Courier"/>
              </a:rPr>
              <a:t>label =</a:t>
            </a:r>
            <a:r>
              <a:rPr>
                <a:latin typeface="Courier"/>
              </a:rPr>
              <a:t> T),</a:t>
            </a:r>
            <a:br/>
            <a:r>
              <a:rPr>
                <a:latin typeface="Courier"/>
              </a:rPr>
              <a:t>         </a:t>
            </a:r>
            <a:r>
              <a:rPr>
                <a:solidFill>
                  <a:srgbClr val="7D9029"/>
                </a:solidFill>
                <a:latin typeface="Courier"/>
              </a:rPr>
              <a:t>month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replace_na</a:t>
            </a:r>
            <a:r>
              <a:rPr>
                <a:latin typeface="Courier"/>
              </a:rPr>
              <a:t>(month,</a:t>
            </a:r>
            <a:r>
              <a:rPr>
                <a:solidFill>
                  <a:srgbClr val="4070A0"/>
                </a:solidFill>
                <a:latin typeface="Courier"/>
              </a:rPr>
              <a:t>"Feb"</a:t>
            </a:r>
            <a:r>
              <a:rPr>
                <a:latin typeface="Courier"/>
              </a:rPr>
              <a:t>)) </a:t>
            </a:r>
            <a:r>
              <a:rPr i="1">
                <a:solidFill>
                  <a:srgbClr val="60A0B0"/>
                </a:solidFill>
                <a:latin typeface="Courier"/>
              </a:rPr>
              <a:t># The first mutate chunk create a new column for month and the second replaces na in the month variable with Feb</a:t>
            </a:r>
          </a:p>
          <a:p>
            <a:pPr lvl="0" indent="0">
              <a:buNone/>
            </a:pPr>
            <a:r>
              <a:rPr>
                <a:latin typeface="Courier"/>
              </a:rPr>
              <a:t>covid_selected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covid_selected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Creating a column for continent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continent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country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"USA"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"Canada"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"North America"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country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"France"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"Germany"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"Italy"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"Russia"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"Finland"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"Spain"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"Sweden"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"Belgium"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"Austria"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"Croatia"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"Switzerland"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"Europe"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country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"China"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"Japan"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"Malaysia"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"Nepal"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"Singapore"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"South Korea"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"Taiwan"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"Thailand"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"Vietnam"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"Cambodia"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"Sri Lanka"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"UAE"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"Hong Kong"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"India"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"Phillipines"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"Iran"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"Israel"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"Lebanon"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</a:t>
            </a:r>
            <a:r>
              <a:rPr>
                <a:solidFill>
                  <a:srgbClr val="4070A0"/>
                </a:solidFill>
                <a:latin typeface="Courier"/>
              </a:rPr>
              <a:t>"Kuwait"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"Bahrain"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"Afghanistan"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"Asia"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country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"Australia"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"Oceania"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country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"Egypt"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"Algeria"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"Africa"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"Other"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Visualizing some of the variables of interest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(covid_selected, 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month))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"Distribution of Cases Reported by Month"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"Jan 2020 - Feb, 2020"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"Month"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"Analyst: Ayorinde Ayomide David"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Analysi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(covid_selected,</a:t>
            </a:r>
            <a:r>
              <a:rPr>
                <a:solidFill>
                  <a:srgbClr val="7D9029"/>
                </a:solidFill>
                <a:latin typeface="Courier"/>
              </a:rPr>
              <a:t>mapping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continent,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continent))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"Distribution of COVID-19 Cases by Country"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subtitle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"Jan 2020 - Feb 2020"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"Country"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caption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"Analyst: Ayorinde Ayomide David"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"Country"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Analysi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Analysis of COVID-19 Dataset</dc:title>
  <dc:creator>Ayorinde Ayomide David</dc:creator>
  <cp:keywords/>
  <dcterms:created xsi:type="dcterms:W3CDTF">2025-07-26T20:39:49Z</dcterms:created>
  <dcterms:modified xsi:type="dcterms:W3CDTF">2025-07-26T20:39:49Z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2025-07-26</vt:lpwstr>
  </property>
  <property fmtid="{D5CDD505-2E9C-101B-9397-08002B2CF9AE}" pid="3" name="editor_options">
    <vt:lpwstr/>
  </property>
  <property fmtid="{D5CDD505-2E9C-101B-9397-08002B2CF9AE}" pid="4" name="output">
    <vt:lpwstr>powerpoint_presentation</vt:lpwstr>
  </property>
</Properties>
</file>