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58" r:id="rId1"/>
  </p:sldMasterIdLst>
  <p:notesMasterIdLst>
    <p:notesMasterId r:id="rId16"/>
  </p:notesMasterIdLst>
  <p:sldIdLst>
    <p:sldId id="256" r:id="rId2"/>
    <p:sldId id="257" r:id="rId3"/>
    <p:sldId id="258" r:id="rId4"/>
    <p:sldId id="261" r:id="rId5"/>
    <p:sldId id="268" r:id="rId6"/>
    <p:sldId id="260" r:id="rId7"/>
    <p:sldId id="262" r:id="rId8"/>
    <p:sldId id="263" r:id="rId9"/>
    <p:sldId id="269" r:id="rId10"/>
    <p:sldId id="270" r:id="rId11"/>
    <p:sldId id="271" r:id="rId12"/>
    <p:sldId id="272" r:id="rId13"/>
    <p:sldId id="266" r:id="rId14"/>
    <p:sldId id="26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F24FAE-2DD3-3A47-109C-294EF5C84A76}" v="2" dt="2024-12-02T21:01:35.7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267" autoAdjust="0"/>
    <p:restoredTop sz="94660"/>
  </p:normalViewPr>
  <p:slideViewPr>
    <p:cSldViewPr snapToGrid="0" snapToObjects="1">
      <p:cViewPr varScale="1">
        <p:scale>
          <a:sx n="79" d="100"/>
          <a:sy n="79" d="100"/>
        </p:scale>
        <p:origin x="714" y="8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80CFEF-48CE-4492-A5B0-200836379394}" type="datetimeFigureOut">
              <a:rPr lang="en-GB" smtClean="0"/>
              <a:t>05/12/2024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4FB96-3491-4B0F-ADB2-82DAD83DD258}" type="slidenum">
              <a:rPr lang="en-GB" smtClean="0"/>
              <a:t>‹#›</a:t>
            </a:fld>
            <a:endParaRPr lang="en-GB"/>
          </a:p>
        </p:txBody>
      </p:sp>
    </p:spTree>
    <p:extLst>
      <p:ext uri="{BB962C8B-B14F-4D97-AF65-F5344CB8AC3E}">
        <p14:creationId xmlns:p14="http://schemas.microsoft.com/office/powerpoint/2010/main" val="1219088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8E4FB96-3491-4B0F-ADB2-82DAD83DD258}" type="slidenum">
              <a:rPr lang="en-GB" smtClean="0"/>
              <a:t>11</a:t>
            </a:fld>
            <a:endParaRPr lang="en-GB"/>
          </a:p>
        </p:txBody>
      </p:sp>
    </p:spTree>
    <p:extLst>
      <p:ext uri="{BB962C8B-B14F-4D97-AF65-F5344CB8AC3E}">
        <p14:creationId xmlns:p14="http://schemas.microsoft.com/office/powerpoint/2010/main" val="2142374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31183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0191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8456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902840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79120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359326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4517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8928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55129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7299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626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7090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2284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5961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398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393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4448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12/5/2024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690981942"/>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9.JPG"/><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Team Report for Excelerate Dashboard</a:t>
            </a:r>
          </a:p>
        </p:txBody>
      </p:sp>
      <p:sp>
        <p:nvSpPr>
          <p:cNvPr id="3" name="Subtitle 2"/>
          <p:cNvSpPr>
            <a:spLocks noGrp="1"/>
          </p:cNvSpPr>
          <p:nvPr>
            <p:ph type="subTitle" idx="1"/>
          </p:nvPr>
        </p:nvSpPr>
        <p:spPr/>
        <p:txBody>
          <a:bodyPr/>
          <a:lstStyle/>
          <a:p>
            <a:r>
              <a:t>Empowering Learners Through Data-Driven Insights</a:t>
            </a:r>
          </a:p>
        </p:txBody>
      </p:sp>
      <p:pic>
        <p:nvPicPr>
          <p:cNvPr id="5" name="Picture 4">
            <a:extLst>
              <a:ext uri="{FF2B5EF4-FFF2-40B4-BE49-F238E27FC236}">
                <a16:creationId xmlns:a16="http://schemas.microsoft.com/office/drawing/2014/main" id="{F6B9F571-DBBD-3C9B-4EEF-2C170D558A94}"/>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a:extLst>
            <a:ext uri="{FF2B5EF4-FFF2-40B4-BE49-F238E27FC236}">
              <a16:creationId xmlns:a16="http://schemas.microsoft.com/office/drawing/2014/main" id="{7C1B61BD-3D7E-DA04-1731-6C83DB595E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D1DA4-06BF-B68B-2A3B-445AFD2FE60A}"/>
              </a:ext>
            </a:extLst>
          </p:cNvPr>
          <p:cNvSpPr>
            <a:spLocks noGrp="1"/>
          </p:cNvSpPr>
          <p:nvPr>
            <p:ph type="title"/>
          </p:nvPr>
        </p:nvSpPr>
        <p:spPr>
          <a:xfrm>
            <a:off x="3120482" y="798654"/>
            <a:ext cx="3458619" cy="598990"/>
          </a:xfrm>
        </p:spPr>
        <p:txBody>
          <a:bodyPr>
            <a:normAutofit fontScale="90000"/>
          </a:bodyPr>
          <a:lstStyle/>
          <a:p>
            <a:r>
              <a:rPr lang="en-US" dirty="0"/>
              <a:t>Platform Activity</a:t>
            </a:r>
            <a:endParaRPr lang="en-GB" dirty="0"/>
          </a:p>
        </p:txBody>
      </p:sp>
      <p:pic>
        <p:nvPicPr>
          <p:cNvPr id="5" name="Content Placeholder 4">
            <a:extLst>
              <a:ext uri="{FF2B5EF4-FFF2-40B4-BE49-F238E27FC236}">
                <a16:creationId xmlns:a16="http://schemas.microsoft.com/office/drawing/2014/main" id="{EA18D2D7-37ED-8044-BE86-0E3AD3689171}"/>
              </a:ext>
            </a:extLst>
          </p:cNvPr>
          <p:cNvPicPr>
            <a:picLocks noGrp="1" noChangeAspect="1"/>
          </p:cNvPicPr>
          <p:nvPr>
            <p:ph idx="1"/>
          </p:nvPr>
        </p:nvPicPr>
        <p:blipFill>
          <a:blip r:embed="rId3"/>
          <a:stretch>
            <a:fillRect/>
          </a:stretch>
        </p:blipFill>
        <p:spPr>
          <a:xfrm>
            <a:off x="6863299" y="4553491"/>
            <a:ext cx="4514615" cy="1531938"/>
          </a:xfrm>
        </p:spPr>
      </p:pic>
      <p:pic>
        <p:nvPicPr>
          <p:cNvPr id="7" name="Picture 6">
            <a:extLst>
              <a:ext uri="{FF2B5EF4-FFF2-40B4-BE49-F238E27FC236}">
                <a16:creationId xmlns:a16="http://schemas.microsoft.com/office/drawing/2014/main" id="{D733BAA3-2CDF-CECA-D43B-E08F07F6680B}"/>
              </a:ext>
            </a:extLst>
          </p:cNvPr>
          <p:cNvPicPr>
            <a:picLocks noChangeAspect="1"/>
          </p:cNvPicPr>
          <p:nvPr/>
        </p:nvPicPr>
        <p:blipFill>
          <a:blip r:embed="rId4"/>
          <a:stretch>
            <a:fillRect/>
          </a:stretch>
        </p:blipFill>
        <p:spPr>
          <a:xfrm>
            <a:off x="1388962" y="1538540"/>
            <a:ext cx="6921661" cy="1595346"/>
          </a:xfrm>
          <a:prstGeom prst="rect">
            <a:avLst/>
          </a:prstGeom>
        </p:spPr>
      </p:pic>
      <p:sp>
        <p:nvSpPr>
          <p:cNvPr id="8" name="Title 1">
            <a:extLst>
              <a:ext uri="{FF2B5EF4-FFF2-40B4-BE49-F238E27FC236}">
                <a16:creationId xmlns:a16="http://schemas.microsoft.com/office/drawing/2014/main" id="{68C9C329-4A98-9716-BED2-55D7C258D00C}"/>
              </a:ext>
            </a:extLst>
          </p:cNvPr>
          <p:cNvSpPr txBox="1">
            <a:spLocks/>
          </p:cNvSpPr>
          <p:nvPr/>
        </p:nvSpPr>
        <p:spPr>
          <a:xfrm>
            <a:off x="7562705" y="3944666"/>
            <a:ext cx="3458619" cy="598990"/>
          </a:xfrm>
          <a:prstGeom prst="rect">
            <a:avLst/>
          </a:prstGeom>
          <a:effectLst/>
        </p:spPr>
        <p:txBody>
          <a:bodyPr vert="horz" lIns="91440" tIns="45720" rIns="91440" bIns="45720" rtlCol="0" anchor="ctr">
            <a:normAutofit fontScale="90000" lnSpcReduction="10000"/>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Skills Awarded</a:t>
            </a:r>
            <a:endParaRPr lang="en-GB" dirty="0"/>
          </a:p>
        </p:txBody>
      </p:sp>
      <p:sp>
        <p:nvSpPr>
          <p:cNvPr id="10" name="TextBox 9">
            <a:extLst>
              <a:ext uri="{FF2B5EF4-FFF2-40B4-BE49-F238E27FC236}">
                <a16:creationId xmlns:a16="http://schemas.microsoft.com/office/drawing/2014/main" id="{D12FBC7A-4926-EE89-C593-4F5F74A02E5E}"/>
              </a:ext>
            </a:extLst>
          </p:cNvPr>
          <p:cNvSpPr txBox="1"/>
          <p:nvPr/>
        </p:nvSpPr>
        <p:spPr>
          <a:xfrm>
            <a:off x="8287474" y="1538540"/>
            <a:ext cx="3368233" cy="1342675"/>
          </a:xfrm>
          <a:prstGeom prst="rect">
            <a:avLst/>
          </a:prstGeom>
          <a:noFill/>
        </p:spPr>
        <p:txBody>
          <a:bodyPr wrap="square" rtlCol="0">
            <a:spAutoFit/>
          </a:bodyPr>
          <a:lstStyle/>
          <a:p>
            <a:endParaRPr lang="en-GB" dirty="0">
              <a:effectLst/>
            </a:endParaRPr>
          </a:p>
          <a:p>
            <a:pPr lvl="1">
              <a:lnSpc>
                <a:spcPct val="107000"/>
              </a:lnSpc>
              <a:spcAft>
                <a:spcPts val="800"/>
              </a:spcAft>
              <a:buSzPts val="1000"/>
              <a:tabLst>
                <a:tab pos="914400" algn="l"/>
              </a:tabLst>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At least 1,000 profiles, with 3 opportunities per user on average.</a:t>
            </a:r>
          </a:p>
        </p:txBody>
      </p:sp>
      <p:sp>
        <p:nvSpPr>
          <p:cNvPr id="11" name="TextBox 10">
            <a:extLst>
              <a:ext uri="{FF2B5EF4-FFF2-40B4-BE49-F238E27FC236}">
                <a16:creationId xmlns:a16="http://schemas.microsoft.com/office/drawing/2014/main" id="{9A7391E2-2689-0728-64FD-7C22EC1E828C}"/>
              </a:ext>
            </a:extLst>
          </p:cNvPr>
          <p:cNvSpPr txBox="1"/>
          <p:nvPr/>
        </p:nvSpPr>
        <p:spPr>
          <a:xfrm>
            <a:off x="2945179" y="4442297"/>
            <a:ext cx="3368233" cy="1754326"/>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Communication, critical thinking, and technology literacy are the most gained skills</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dirty="0">
                <a:latin typeface="Calibri" panose="020F0502020204030204" pitchFamily="34" charset="0"/>
                <a:ea typeface="Calibri" panose="020F0502020204030204" pitchFamily="34" charset="0"/>
                <a:cs typeface="Times New Roman" panose="02020603050405020304" pitchFamily="18" charset="0"/>
              </a:rPr>
              <a:t>The highest </a:t>
            </a:r>
            <a:r>
              <a:rPr lang="en-US" dirty="0"/>
              <a:t>awarded was in Creative thinking, with Career readiness being the lowest.</a:t>
            </a:r>
            <a:endParaRPr lang="en-GB" dirty="0"/>
          </a:p>
        </p:txBody>
      </p:sp>
      <p:pic>
        <p:nvPicPr>
          <p:cNvPr id="12" name="Picture 11">
            <a:extLst>
              <a:ext uri="{FF2B5EF4-FFF2-40B4-BE49-F238E27FC236}">
                <a16:creationId xmlns:a16="http://schemas.microsoft.com/office/drawing/2014/main" id="{CD5F8096-F0F8-DA6D-8C8B-BF7F543E01E7}"/>
              </a:ext>
            </a:extLst>
          </p:cNvPr>
          <p:cNvPicPr>
            <a:picLocks noChangeAspect="1"/>
          </p:cNvPicPr>
          <p:nvPr/>
        </p:nvPicPr>
        <p:blipFill>
          <a:blip r:embed="rId5"/>
          <a:stretch>
            <a:fillRect/>
          </a:stretch>
        </p:blipFill>
        <p:spPr>
          <a:xfrm>
            <a:off x="10294620" y="6476640"/>
            <a:ext cx="1714500" cy="257175"/>
          </a:xfrm>
          <a:prstGeom prst="rect">
            <a:avLst/>
          </a:prstGeom>
        </p:spPr>
      </p:pic>
    </p:spTree>
    <p:extLst>
      <p:ext uri="{BB962C8B-B14F-4D97-AF65-F5344CB8AC3E}">
        <p14:creationId xmlns:p14="http://schemas.microsoft.com/office/powerpoint/2010/main" val="51426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a:extLst>
            <a:ext uri="{FF2B5EF4-FFF2-40B4-BE49-F238E27FC236}">
              <a16:creationId xmlns:a16="http://schemas.microsoft.com/office/drawing/2014/main" id="{FC3BE33A-299B-E62C-165F-B93EF2969C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6DB0F-0DC8-49AB-F5CC-2466FD19C301}"/>
              </a:ext>
            </a:extLst>
          </p:cNvPr>
          <p:cNvSpPr>
            <a:spLocks noGrp="1"/>
          </p:cNvSpPr>
          <p:nvPr>
            <p:ph type="title"/>
          </p:nvPr>
        </p:nvSpPr>
        <p:spPr>
          <a:xfrm>
            <a:off x="1588745" y="407283"/>
            <a:ext cx="10018713" cy="557033"/>
          </a:xfrm>
        </p:spPr>
        <p:txBody>
          <a:bodyPr>
            <a:normAutofit fontScale="90000"/>
          </a:bodyPr>
          <a:lstStyle/>
          <a:p>
            <a:r>
              <a:rPr lang="en-US" dirty="0"/>
              <a:t>Opportunity popularity</a:t>
            </a:r>
            <a:endParaRPr lang="en-GB" dirty="0"/>
          </a:p>
        </p:txBody>
      </p:sp>
      <p:pic>
        <p:nvPicPr>
          <p:cNvPr id="5" name="Content Placeholder 4">
            <a:extLst>
              <a:ext uri="{FF2B5EF4-FFF2-40B4-BE49-F238E27FC236}">
                <a16:creationId xmlns:a16="http://schemas.microsoft.com/office/drawing/2014/main" id="{E2810CB2-663F-12C0-5D22-A453CF5D79F6}"/>
              </a:ext>
            </a:extLst>
          </p:cNvPr>
          <p:cNvPicPr>
            <a:picLocks noGrp="1" noChangeAspect="1"/>
          </p:cNvPicPr>
          <p:nvPr>
            <p:ph idx="1"/>
          </p:nvPr>
        </p:nvPicPr>
        <p:blipFill>
          <a:blip r:embed="rId4"/>
          <a:stretch>
            <a:fillRect/>
          </a:stretch>
        </p:blipFill>
        <p:spPr>
          <a:xfrm>
            <a:off x="1859895" y="1111289"/>
            <a:ext cx="4505325" cy="2324100"/>
          </a:xfrm>
        </p:spPr>
      </p:pic>
      <p:pic>
        <p:nvPicPr>
          <p:cNvPr id="7" name="Picture 6">
            <a:extLst>
              <a:ext uri="{FF2B5EF4-FFF2-40B4-BE49-F238E27FC236}">
                <a16:creationId xmlns:a16="http://schemas.microsoft.com/office/drawing/2014/main" id="{087AFA61-30DF-DE98-DD51-EF950BA942D8}"/>
              </a:ext>
            </a:extLst>
          </p:cNvPr>
          <p:cNvPicPr>
            <a:picLocks noChangeAspect="1"/>
          </p:cNvPicPr>
          <p:nvPr/>
        </p:nvPicPr>
        <p:blipFill>
          <a:blip r:embed="rId5"/>
          <a:stretch>
            <a:fillRect/>
          </a:stretch>
        </p:blipFill>
        <p:spPr>
          <a:xfrm>
            <a:off x="6890265" y="3648075"/>
            <a:ext cx="3829050" cy="2718001"/>
          </a:xfrm>
          <a:prstGeom prst="rect">
            <a:avLst/>
          </a:prstGeom>
        </p:spPr>
      </p:pic>
      <p:sp>
        <p:nvSpPr>
          <p:cNvPr id="11" name="TextBox 10">
            <a:extLst>
              <a:ext uri="{FF2B5EF4-FFF2-40B4-BE49-F238E27FC236}">
                <a16:creationId xmlns:a16="http://schemas.microsoft.com/office/drawing/2014/main" id="{389E6A71-F2BA-CC93-6F1D-9F339B56D252}"/>
              </a:ext>
            </a:extLst>
          </p:cNvPr>
          <p:cNvSpPr txBox="1"/>
          <p:nvPr/>
        </p:nvSpPr>
        <p:spPr>
          <a:xfrm>
            <a:off x="2175185" y="4688839"/>
            <a:ext cx="4190035" cy="923330"/>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Over $21,600 in scholarships was awarded, with significant allocation to Career Essentials ($19000).</a:t>
            </a:r>
            <a:endParaRPr lang="en-GB" dirty="0"/>
          </a:p>
        </p:txBody>
      </p:sp>
      <p:sp>
        <p:nvSpPr>
          <p:cNvPr id="12" name="TextBox 11">
            <a:extLst>
              <a:ext uri="{FF2B5EF4-FFF2-40B4-BE49-F238E27FC236}">
                <a16:creationId xmlns:a16="http://schemas.microsoft.com/office/drawing/2014/main" id="{CA21A119-91F0-86F8-DCE9-E32C140F78F8}"/>
              </a:ext>
            </a:extLst>
          </p:cNvPr>
          <p:cNvSpPr txBox="1"/>
          <p:nvPr/>
        </p:nvSpPr>
        <p:spPr>
          <a:xfrm>
            <a:off x="6795498" y="1349249"/>
            <a:ext cx="4190035" cy="1477328"/>
          </a:xfrm>
          <a:prstGeom prst="rect">
            <a:avLst/>
          </a:prstGeom>
          <a:noFill/>
        </p:spPr>
        <p:txBody>
          <a:bodyPr wrap="square" rtlCol="0">
            <a:spAutoFit/>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Career Essentials is the most popular program, indicating high interest in career readiness. This is followed by Life Beyond St. Louis and Statement of Purpose programs.</a:t>
            </a:r>
            <a:endParaRPr lang="en-GB" dirty="0"/>
          </a:p>
        </p:txBody>
      </p:sp>
      <p:pic>
        <p:nvPicPr>
          <p:cNvPr id="13" name="Picture 12">
            <a:extLst>
              <a:ext uri="{FF2B5EF4-FFF2-40B4-BE49-F238E27FC236}">
                <a16:creationId xmlns:a16="http://schemas.microsoft.com/office/drawing/2014/main" id="{87AE2694-93FD-3A4F-3DB1-DD4C967BE99D}"/>
              </a:ext>
            </a:extLst>
          </p:cNvPr>
          <p:cNvPicPr>
            <a:picLocks noChangeAspect="1"/>
          </p:cNvPicPr>
          <p:nvPr/>
        </p:nvPicPr>
        <p:blipFill>
          <a:blip r:embed="rId6"/>
          <a:stretch>
            <a:fillRect/>
          </a:stretch>
        </p:blipFill>
        <p:spPr>
          <a:xfrm>
            <a:off x="10294620" y="6476640"/>
            <a:ext cx="1714500" cy="257175"/>
          </a:xfrm>
          <a:prstGeom prst="rect">
            <a:avLst/>
          </a:prstGeom>
        </p:spPr>
      </p:pic>
    </p:spTree>
    <p:extLst>
      <p:ext uri="{BB962C8B-B14F-4D97-AF65-F5344CB8AC3E}">
        <p14:creationId xmlns:p14="http://schemas.microsoft.com/office/powerpoint/2010/main" val="2984471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a:extLst>
            <a:ext uri="{FF2B5EF4-FFF2-40B4-BE49-F238E27FC236}">
              <a16:creationId xmlns:a16="http://schemas.microsoft.com/office/drawing/2014/main" id="{53222F94-3E41-96A9-617E-272F37D91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18D75-2A79-C24F-2B89-130173CBA9D5}"/>
              </a:ext>
            </a:extLst>
          </p:cNvPr>
          <p:cNvSpPr>
            <a:spLocks noGrp="1"/>
          </p:cNvSpPr>
          <p:nvPr>
            <p:ph type="title"/>
          </p:nvPr>
        </p:nvSpPr>
        <p:spPr>
          <a:xfrm>
            <a:off x="1484311" y="685801"/>
            <a:ext cx="10018713" cy="1455516"/>
          </a:xfrm>
        </p:spPr>
        <p:txBody>
          <a:bodyPr/>
          <a:lstStyle/>
          <a:p>
            <a:r>
              <a:rPr lang="en-US" dirty="0"/>
              <a:t>US City Impact</a:t>
            </a:r>
            <a:endParaRPr lang="en-GB" dirty="0"/>
          </a:p>
        </p:txBody>
      </p:sp>
      <p:pic>
        <p:nvPicPr>
          <p:cNvPr id="6" name="Content Placeholder 5">
            <a:extLst>
              <a:ext uri="{FF2B5EF4-FFF2-40B4-BE49-F238E27FC236}">
                <a16:creationId xmlns:a16="http://schemas.microsoft.com/office/drawing/2014/main" id="{20025E13-FAB3-25AA-1BE5-6FB031E83BF4}"/>
              </a:ext>
            </a:extLst>
          </p:cNvPr>
          <p:cNvPicPr>
            <a:picLocks noGrp="1" noChangeAspect="1"/>
          </p:cNvPicPr>
          <p:nvPr>
            <p:ph idx="1"/>
          </p:nvPr>
        </p:nvPicPr>
        <p:blipFill>
          <a:blip r:embed="rId3"/>
          <a:stretch>
            <a:fillRect/>
          </a:stretch>
        </p:blipFill>
        <p:spPr>
          <a:xfrm>
            <a:off x="2272966" y="1963594"/>
            <a:ext cx="5709776" cy="3827606"/>
          </a:xfrm>
        </p:spPr>
      </p:pic>
      <p:pic>
        <p:nvPicPr>
          <p:cNvPr id="4" name="Picture 3">
            <a:extLst>
              <a:ext uri="{FF2B5EF4-FFF2-40B4-BE49-F238E27FC236}">
                <a16:creationId xmlns:a16="http://schemas.microsoft.com/office/drawing/2014/main" id="{4D4C2E06-4826-7868-CF96-2BC3BE44823F}"/>
              </a:ext>
            </a:extLst>
          </p:cNvPr>
          <p:cNvPicPr>
            <a:picLocks noChangeAspect="1"/>
          </p:cNvPicPr>
          <p:nvPr/>
        </p:nvPicPr>
        <p:blipFill>
          <a:blip r:embed="rId4"/>
          <a:stretch>
            <a:fillRect/>
          </a:stretch>
        </p:blipFill>
        <p:spPr>
          <a:xfrm>
            <a:off x="10294620" y="6476640"/>
            <a:ext cx="1714500" cy="257175"/>
          </a:xfrm>
          <a:prstGeom prst="rect">
            <a:avLst/>
          </a:prstGeom>
        </p:spPr>
      </p:pic>
      <p:sp>
        <p:nvSpPr>
          <p:cNvPr id="7" name="TextBox 6">
            <a:extLst>
              <a:ext uri="{FF2B5EF4-FFF2-40B4-BE49-F238E27FC236}">
                <a16:creationId xmlns:a16="http://schemas.microsoft.com/office/drawing/2014/main" id="{38D2AEDC-B8C3-483B-5AE0-654782961942}"/>
              </a:ext>
            </a:extLst>
          </p:cNvPr>
          <p:cNvSpPr txBox="1"/>
          <p:nvPr/>
        </p:nvSpPr>
        <p:spPr>
          <a:xfrm>
            <a:off x="8217555" y="3016845"/>
            <a:ext cx="3402957" cy="1477328"/>
          </a:xfrm>
          <a:prstGeom prst="rect">
            <a:avLst/>
          </a:prstGeom>
          <a:noFill/>
        </p:spPr>
        <p:txBody>
          <a:bodyPr wrap="square" rtlCol="0">
            <a:spAutoFit/>
          </a:bodyPr>
          <a:lstStyle/>
          <a:p>
            <a:r>
              <a:rPr lang="en-US" dirty="0"/>
              <a:t>The City of St. Louis had the highest number of participants who signed up for an opportunity, followed with Chicago, Missouri, Montreal and Connecticut</a:t>
            </a:r>
            <a:endParaRPr lang="en-GB" dirty="0"/>
          </a:p>
        </p:txBody>
      </p:sp>
    </p:spTree>
    <p:extLst>
      <p:ext uri="{BB962C8B-B14F-4D97-AF65-F5344CB8AC3E}">
        <p14:creationId xmlns:p14="http://schemas.microsoft.com/office/powerpoint/2010/main" val="3822193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normAutofit fontScale="92500" lnSpcReduction="10000"/>
          </a:bodyPr>
          <a:lstStyle/>
          <a:p>
            <a:r>
              <a:rPr dirty="0"/>
              <a:t>- Enhance global outreach with multilingual support</a:t>
            </a:r>
          </a:p>
          <a:p>
            <a:r>
              <a:rPr dirty="0"/>
              <a:t>- Promote and refine opportunities</a:t>
            </a:r>
          </a:p>
          <a:p>
            <a:r>
              <a:rPr dirty="0"/>
              <a:t>- Target female learners with mentorship programs</a:t>
            </a:r>
          </a:p>
          <a:p>
            <a:r>
              <a:rPr dirty="0"/>
              <a:t>- Bridge skill gaps and align with market demands</a:t>
            </a:r>
          </a:p>
          <a:p>
            <a:r>
              <a:rPr dirty="0"/>
              <a:t>- Expand scholarships and monitor impact</a:t>
            </a:r>
          </a:p>
          <a:p>
            <a:r>
              <a:rPr dirty="0"/>
              <a:t>- Use geo-targeted campaigns and success stories</a:t>
            </a:r>
            <a:r>
              <a:rPr lang="en-US" dirty="0"/>
              <a:t> use in St. Louis to expand </a:t>
            </a:r>
            <a:r>
              <a:rPr lang="en-US" dirty="0" err="1"/>
              <a:t>Excelerate’s</a:t>
            </a:r>
            <a:r>
              <a:rPr lang="en-US" dirty="0"/>
              <a:t> reach to other cities across the world.</a:t>
            </a:r>
            <a:endParaRPr dirty="0"/>
          </a:p>
        </p:txBody>
      </p:sp>
      <p:pic>
        <p:nvPicPr>
          <p:cNvPr id="4" name="Picture 3">
            <a:extLst>
              <a:ext uri="{FF2B5EF4-FFF2-40B4-BE49-F238E27FC236}">
                <a16:creationId xmlns:a16="http://schemas.microsoft.com/office/drawing/2014/main" id="{764B6E25-5EE9-C78D-7DB7-97E07E631D89}"/>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By implementing these strategies, Excelerate can expand its reach, optimize engagement, and further its mission of empowering learners globally. These insights, developed through teamwork, will drive meaningful growth and success.</a:t>
            </a:r>
          </a:p>
        </p:txBody>
      </p:sp>
      <p:pic>
        <p:nvPicPr>
          <p:cNvPr id="4" name="Picture 3">
            <a:extLst>
              <a:ext uri="{FF2B5EF4-FFF2-40B4-BE49-F238E27FC236}">
                <a16:creationId xmlns:a16="http://schemas.microsoft.com/office/drawing/2014/main" id="{A395B6EF-8A96-D8C3-AFB1-34C786FF86F0}"/>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Excelerate is a global platform dedicated to empowering learners, institutions, and employers through virtual training, scholarships, masterclasses, power skill courses, global internships, and career development programs. Our dashboard provides actionable insights into platform engagement, geographic reach, and skill development.</a:t>
            </a:r>
          </a:p>
        </p:txBody>
      </p:sp>
      <p:pic>
        <p:nvPicPr>
          <p:cNvPr id="4" name="Picture 3">
            <a:extLst>
              <a:ext uri="{FF2B5EF4-FFF2-40B4-BE49-F238E27FC236}">
                <a16:creationId xmlns:a16="http://schemas.microsoft.com/office/drawing/2014/main" id="{15016744-B462-D275-ED54-350CD3D7F721}"/>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Team Members</a:t>
            </a:r>
            <a:r>
              <a:rPr lang="en-GB" dirty="0"/>
              <a:t> and Roles</a:t>
            </a:r>
            <a:endParaRPr dirty="0"/>
          </a:p>
        </p:txBody>
      </p:sp>
      <p:sp>
        <p:nvSpPr>
          <p:cNvPr id="3" name="Content Placeholder 2"/>
          <p:cNvSpPr>
            <a:spLocks noGrp="1"/>
          </p:cNvSpPr>
          <p:nvPr>
            <p:ph idx="1"/>
          </p:nvPr>
        </p:nvSpPr>
        <p:spPr/>
        <p:txBody>
          <a:bodyPr/>
          <a:lstStyle/>
          <a:p>
            <a:r>
              <a:rPr dirty="0"/>
              <a:t>[Abayomi Ogundeji</a:t>
            </a:r>
            <a:r>
              <a:rPr lang="en-GB" dirty="0"/>
              <a:t>/David Ayodele</a:t>
            </a:r>
            <a:r>
              <a:rPr dirty="0"/>
              <a:t>]: Project Manager - Guidance and data processing</a:t>
            </a:r>
          </a:p>
          <a:p>
            <a:r>
              <a:rPr dirty="0"/>
              <a:t>[Barnabas </a:t>
            </a:r>
            <a:r>
              <a:rPr dirty="0" err="1"/>
              <a:t>Amankhu</a:t>
            </a:r>
            <a:r>
              <a:rPr dirty="0"/>
              <a:t>]: Visualization design</a:t>
            </a:r>
          </a:p>
          <a:p>
            <a:r>
              <a:rPr dirty="0"/>
              <a:t>[</a:t>
            </a:r>
            <a:r>
              <a:rPr dirty="0" err="1"/>
              <a:t>Juwaira</a:t>
            </a:r>
            <a:r>
              <a:rPr dirty="0"/>
              <a:t> Abdulaziz]: Project Lead - Accountability and interactivity implementation</a:t>
            </a:r>
          </a:p>
          <a:p>
            <a:r>
              <a:rPr dirty="0"/>
              <a:t>[Team]: Insights analysis and report writing</a:t>
            </a:r>
          </a:p>
        </p:txBody>
      </p:sp>
      <p:pic>
        <p:nvPicPr>
          <p:cNvPr id="4" name="Picture 3">
            <a:extLst>
              <a:ext uri="{FF2B5EF4-FFF2-40B4-BE49-F238E27FC236}">
                <a16:creationId xmlns:a16="http://schemas.microsoft.com/office/drawing/2014/main" id="{99430DDE-1D34-84CF-8740-5F1BFA62F9FA}"/>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1185802"/>
          </a:xfrm>
        </p:spPr>
        <p:txBody>
          <a:bodyPr/>
          <a:lstStyle/>
          <a:p>
            <a:r>
              <a:rPr dirty="0"/>
              <a:t>Challenges and Solutions</a:t>
            </a:r>
          </a:p>
        </p:txBody>
      </p:sp>
      <p:sp>
        <p:nvSpPr>
          <p:cNvPr id="3" name="Content Placeholder 2"/>
          <p:cNvSpPr>
            <a:spLocks noGrp="1"/>
          </p:cNvSpPr>
          <p:nvPr>
            <p:ph idx="1"/>
          </p:nvPr>
        </p:nvSpPr>
        <p:spPr>
          <a:xfrm>
            <a:off x="1484310" y="2176042"/>
            <a:ext cx="10018713" cy="1909822"/>
          </a:xfrm>
        </p:spPr>
        <p:txBody>
          <a:bodyPr>
            <a:normAutofit fontScale="92500" lnSpcReduction="10000"/>
          </a:bodyPr>
          <a:lstStyle/>
          <a:p>
            <a:r>
              <a:rPr lang="en-GB" dirty="0"/>
              <a:t>Challenges:</a:t>
            </a:r>
          </a:p>
          <a:p>
            <a:r>
              <a:rPr lang="en-GB" dirty="0"/>
              <a:t>- Data quality: Missing data and inconsistencies, spelling errors</a:t>
            </a:r>
          </a:p>
          <a:p>
            <a:r>
              <a:rPr lang="en-GB" dirty="0"/>
              <a:t>- Performance: Large data sets caused delays in rendering interactive visuals</a:t>
            </a:r>
          </a:p>
          <a:p>
            <a:r>
              <a:rPr lang="en-GB" dirty="0"/>
              <a:t>- Clarity: Balancing simplicity and depth in heatmaps to avoid clutter</a:t>
            </a:r>
          </a:p>
          <a:p>
            <a:endParaRPr dirty="0"/>
          </a:p>
        </p:txBody>
      </p:sp>
      <p:pic>
        <p:nvPicPr>
          <p:cNvPr id="4" name="Picture 3">
            <a:extLst>
              <a:ext uri="{FF2B5EF4-FFF2-40B4-BE49-F238E27FC236}">
                <a16:creationId xmlns:a16="http://schemas.microsoft.com/office/drawing/2014/main" id="{202B0848-723A-6DFC-D51A-12AFA6E2D80E}"/>
              </a:ext>
            </a:extLst>
          </p:cNvPr>
          <p:cNvPicPr>
            <a:picLocks noChangeAspect="1"/>
          </p:cNvPicPr>
          <p:nvPr/>
        </p:nvPicPr>
        <p:blipFill>
          <a:blip r:embed="rId3"/>
          <a:stretch>
            <a:fillRect/>
          </a:stretch>
        </p:blipFill>
        <p:spPr>
          <a:xfrm>
            <a:off x="10294620" y="6476640"/>
            <a:ext cx="1714500" cy="257175"/>
          </a:xfrm>
          <a:prstGeom prst="rect">
            <a:avLst/>
          </a:prstGeom>
        </p:spPr>
      </p:pic>
      <p:sp>
        <p:nvSpPr>
          <p:cNvPr id="6" name="Content Placeholder 2">
            <a:extLst>
              <a:ext uri="{FF2B5EF4-FFF2-40B4-BE49-F238E27FC236}">
                <a16:creationId xmlns:a16="http://schemas.microsoft.com/office/drawing/2014/main" id="{3797FD62-B842-A46B-8F25-A7760E0226AE}"/>
              </a:ext>
            </a:extLst>
          </p:cNvPr>
          <p:cNvSpPr txBox="1">
            <a:spLocks/>
          </p:cNvSpPr>
          <p:nvPr/>
        </p:nvSpPr>
        <p:spPr>
          <a:xfrm>
            <a:off x="1501402" y="4262378"/>
            <a:ext cx="10018713" cy="1909822"/>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dirty="0"/>
              <a:t>Solutions:</a:t>
            </a:r>
          </a:p>
          <a:p>
            <a:r>
              <a:rPr lang="en-GB" dirty="0"/>
              <a:t>- Standardized formats and removed duplicates. </a:t>
            </a:r>
          </a:p>
          <a:p>
            <a:r>
              <a:rPr lang="en-GB" dirty="0"/>
              <a:t>- Aggregated data for performance optimization</a:t>
            </a:r>
          </a:p>
          <a:p>
            <a:r>
              <a:rPr lang="en-GB" dirty="0"/>
              <a:t>- Simplified designs </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5B26-6B3E-0AE0-784D-1AFAB9AF1C4C}"/>
              </a:ext>
            </a:extLst>
          </p:cNvPr>
          <p:cNvSpPr>
            <a:spLocks noGrp="1"/>
          </p:cNvSpPr>
          <p:nvPr>
            <p:ph type="title"/>
          </p:nvPr>
        </p:nvSpPr>
        <p:spPr/>
        <p:txBody>
          <a:bodyPr/>
          <a:lstStyle/>
          <a:p>
            <a:endParaRPr lang="en-GB"/>
          </a:p>
        </p:txBody>
      </p:sp>
      <p:pic>
        <p:nvPicPr>
          <p:cNvPr id="6" name="Picture 5">
            <a:extLst>
              <a:ext uri="{FF2B5EF4-FFF2-40B4-BE49-F238E27FC236}">
                <a16:creationId xmlns:a16="http://schemas.microsoft.com/office/drawing/2014/main" id="{239EB44D-EB9A-D890-5A4B-2A7501EE4F4B}"/>
              </a:ext>
            </a:extLst>
          </p:cNvPr>
          <p:cNvPicPr>
            <a:picLocks noChangeAspect="1"/>
          </p:cNvPicPr>
          <p:nvPr/>
        </p:nvPicPr>
        <p:blipFill>
          <a:blip r:embed="rId3"/>
          <a:stretch>
            <a:fillRect/>
          </a:stretch>
        </p:blipFill>
        <p:spPr>
          <a:xfrm>
            <a:off x="10294620" y="6476640"/>
            <a:ext cx="1714500" cy="257175"/>
          </a:xfrm>
          <a:prstGeom prst="rect">
            <a:avLst/>
          </a:prstGeom>
        </p:spPr>
      </p:pic>
      <p:sp>
        <p:nvSpPr>
          <p:cNvPr id="7" name="Content Placeholder 2"/>
          <p:cNvSpPr txBox="1">
            <a:spLocks/>
          </p:cNvSpPr>
          <p:nvPr/>
        </p:nvSpPr>
        <p:spPr>
          <a:xfrm>
            <a:off x="2061911" y="5096467"/>
            <a:ext cx="4124009" cy="1508760"/>
          </a:xfrm>
          <a:prstGeom prst="rect">
            <a:avLst/>
          </a:prstGeom>
        </p:spPr>
        <p:txBody>
          <a:bodyPr vert="horz" lIns="91440" tIns="45720" rIns="91440" bIns="45720" rtlCol="0" anchor="ctr">
            <a:normAutofit fontScale="625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GB" dirty="0"/>
              <a:t>This dashboard shows:</a:t>
            </a:r>
          </a:p>
          <a:p>
            <a:r>
              <a:rPr lang="en-GB" dirty="0"/>
              <a:t>- Platform Activity: User engagement metrics</a:t>
            </a:r>
          </a:p>
          <a:p>
            <a:r>
              <a:rPr lang="en-GB" dirty="0"/>
              <a:t>- Global Reach: Heatmap of user sign-ups</a:t>
            </a:r>
          </a:p>
          <a:p>
            <a:r>
              <a:rPr lang="en-GB" dirty="0"/>
              <a:t>- Opportunity Popularity: Bar chart of popular programs</a:t>
            </a:r>
          </a:p>
        </p:txBody>
      </p:sp>
      <p:sp>
        <p:nvSpPr>
          <p:cNvPr id="8" name="Content Placeholder 2">
            <a:extLst>
              <a:ext uri="{FF2B5EF4-FFF2-40B4-BE49-F238E27FC236}">
                <a16:creationId xmlns:a16="http://schemas.microsoft.com/office/drawing/2014/main" id="{21D2C39B-9FB1-B844-8386-F36001832BBB}"/>
              </a:ext>
            </a:extLst>
          </p:cNvPr>
          <p:cNvSpPr txBox="1">
            <a:spLocks/>
          </p:cNvSpPr>
          <p:nvPr/>
        </p:nvSpPr>
        <p:spPr>
          <a:xfrm>
            <a:off x="6493667" y="4980283"/>
            <a:ext cx="4124009" cy="1508760"/>
          </a:xfrm>
          <a:prstGeom prst="rect">
            <a:avLst/>
          </a:prstGeom>
        </p:spPr>
        <p:txBody>
          <a:bodyPr vert="horz" lIns="91440" tIns="45720" rIns="91440" bIns="45720" rtlCol="0" anchor="ctr">
            <a:normAutofit fontScale="55000" lnSpcReduction="2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GB" dirty="0"/>
              <a:t>- Scholarship Impact: Analysis of scholarship amounts</a:t>
            </a:r>
          </a:p>
          <a:p>
            <a:r>
              <a:rPr lang="en-GB" dirty="0"/>
              <a:t>- Skill Development: Trends in skill acquisition</a:t>
            </a:r>
          </a:p>
          <a:p>
            <a:r>
              <a:rPr lang="en-GB" dirty="0"/>
              <a:t>- Demographic Analysis: Gender and education breakdown</a:t>
            </a:r>
          </a:p>
          <a:p>
            <a:r>
              <a:rPr lang="en-GB" dirty="0"/>
              <a:t>- US City Insights: City-level engagement heatmap</a:t>
            </a:r>
          </a:p>
        </p:txBody>
      </p:sp>
      <p:pic>
        <p:nvPicPr>
          <p:cNvPr id="10" name="Content Placeholder 9">
            <a:extLst>
              <a:ext uri="{FF2B5EF4-FFF2-40B4-BE49-F238E27FC236}">
                <a16:creationId xmlns:a16="http://schemas.microsoft.com/office/drawing/2014/main" id="{ECF24C81-9314-6F5E-AAEF-B7F087D5B6C6}"/>
              </a:ext>
            </a:extLst>
          </p:cNvPr>
          <p:cNvPicPr>
            <a:picLocks noGrp="1" noChangeAspect="1"/>
          </p:cNvPicPr>
          <p:nvPr>
            <p:ph idx="1"/>
          </p:nvPr>
        </p:nvPicPr>
        <p:blipFill>
          <a:blip r:embed="rId4"/>
          <a:stretch>
            <a:fillRect/>
          </a:stretch>
        </p:blipFill>
        <p:spPr>
          <a:xfrm>
            <a:off x="1617412" y="188193"/>
            <a:ext cx="10138242" cy="4730496"/>
          </a:xfrm>
        </p:spPr>
      </p:pic>
    </p:spTree>
    <p:extLst>
      <p:ext uri="{BB962C8B-B14F-4D97-AF65-F5344CB8AC3E}">
        <p14:creationId xmlns:p14="http://schemas.microsoft.com/office/powerpoint/2010/main" val="180748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Decisions and Design Choices</a:t>
            </a:r>
          </a:p>
        </p:txBody>
      </p:sp>
      <p:sp>
        <p:nvSpPr>
          <p:cNvPr id="3" name="Content Placeholder 2"/>
          <p:cNvSpPr>
            <a:spLocks noGrp="1"/>
          </p:cNvSpPr>
          <p:nvPr>
            <p:ph idx="1"/>
          </p:nvPr>
        </p:nvSpPr>
        <p:spPr/>
        <p:txBody>
          <a:bodyPr/>
          <a:lstStyle/>
          <a:p>
            <a:r>
              <a:t>- Collaborative layout prioritizing key metrics</a:t>
            </a:r>
          </a:p>
          <a:p>
            <a:r>
              <a:t>- Heatmaps for geographic data</a:t>
            </a:r>
          </a:p>
          <a:p>
            <a:r>
              <a:t>- Bar and pie charts for comparisons and demographics</a:t>
            </a:r>
          </a:p>
          <a:p>
            <a:r>
              <a:t>- Interactivity with filters for better user engagement</a:t>
            </a:r>
          </a:p>
          <a:p>
            <a:r>
              <a:t>- Consistent color scheme aligned with Excelerate branding</a:t>
            </a:r>
          </a:p>
        </p:txBody>
      </p:sp>
      <p:pic>
        <p:nvPicPr>
          <p:cNvPr id="4" name="Picture 3">
            <a:extLst>
              <a:ext uri="{FF2B5EF4-FFF2-40B4-BE49-F238E27FC236}">
                <a16:creationId xmlns:a16="http://schemas.microsoft.com/office/drawing/2014/main" id="{34F6BA24-31B4-2A9E-B0F4-2B73D58E3CAD}"/>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Insights Derived</a:t>
            </a:r>
          </a:p>
        </p:txBody>
      </p:sp>
      <p:sp>
        <p:nvSpPr>
          <p:cNvPr id="3" name="Content Placeholder 2"/>
          <p:cNvSpPr>
            <a:spLocks noGrp="1"/>
          </p:cNvSpPr>
          <p:nvPr>
            <p:ph idx="1"/>
          </p:nvPr>
        </p:nvSpPr>
        <p:spPr/>
        <p:txBody>
          <a:bodyPr/>
          <a:lstStyle/>
          <a:p>
            <a:r>
              <a:rPr dirty="0"/>
              <a:t>- Platform Engagement: 1,000 profiles created, 3 opportunities per profile</a:t>
            </a:r>
          </a:p>
          <a:p>
            <a:r>
              <a:rPr dirty="0"/>
              <a:t>- Global Reach: Strong participation in North America, Asia, and Africa</a:t>
            </a:r>
          </a:p>
          <a:p>
            <a:r>
              <a:rPr dirty="0"/>
              <a:t>- Popularity: 'Career Essentials' is the top program</a:t>
            </a:r>
          </a:p>
          <a:p>
            <a:r>
              <a:rPr dirty="0"/>
              <a:t>- Scholarship Impact: $21,600 awarded</a:t>
            </a:r>
          </a:p>
          <a:p>
            <a:r>
              <a:rPr dirty="0"/>
              <a:t>- Demographics: 59% male, mostly undergraduates</a:t>
            </a:r>
          </a:p>
        </p:txBody>
      </p:sp>
      <p:pic>
        <p:nvPicPr>
          <p:cNvPr id="4" name="Picture 3">
            <a:extLst>
              <a:ext uri="{FF2B5EF4-FFF2-40B4-BE49-F238E27FC236}">
                <a16:creationId xmlns:a16="http://schemas.microsoft.com/office/drawing/2014/main" id="{4277F221-A9C6-F2B3-A526-14D04459B27F}"/>
              </a:ext>
            </a:extLst>
          </p:cNvPr>
          <p:cNvPicPr>
            <a:picLocks noChangeAspect="1"/>
          </p:cNvPicPr>
          <p:nvPr/>
        </p:nvPicPr>
        <p:blipFill>
          <a:blip r:embed="rId3"/>
          <a:stretch>
            <a:fillRect/>
          </a:stretch>
        </p:blipFill>
        <p:spPr>
          <a:xfrm>
            <a:off x="10294620" y="6476640"/>
            <a:ext cx="1714500" cy="2571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3DE15D-69B8-9D8E-D266-991D5F5EF947}"/>
              </a:ext>
            </a:extLst>
          </p:cNvPr>
          <p:cNvPicPr>
            <a:picLocks noChangeAspect="1"/>
          </p:cNvPicPr>
          <p:nvPr/>
        </p:nvPicPr>
        <p:blipFill>
          <a:blip r:embed="rId3"/>
          <a:stretch>
            <a:fillRect/>
          </a:stretch>
        </p:blipFill>
        <p:spPr>
          <a:xfrm>
            <a:off x="10294620" y="6476640"/>
            <a:ext cx="1714500" cy="257175"/>
          </a:xfrm>
          <a:prstGeom prst="rect">
            <a:avLst/>
          </a:prstGeom>
        </p:spPr>
      </p:pic>
      <p:pic>
        <p:nvPicPr>
          <p:cNvPr id="8" name="Content Placeholder 7">
            <a:extLst>
              <a:ext uri="{FF2B5EF4-FFF2-40B4-BE49-F238E27FC236}">
                <a16:creationId xmlns:a16="http://schemas.microsoft.com/office/drawing/2014/main" id="{5057F7FC-E972-0277-E95D-68D97DF26742}"/>
              </a:ext>
            </a:extLst>
          </p:cNvPr>
          <p:cNvPicPr>
            <a:picLocks noGrp="1" noChangeAspect="1"/>
          </p:cNvPicPr>
          <p:nvPr>
            <p:ph idx="1"/>
          </p:nvPr>
        </p:nvPicPr>
        <p:blipFill>
          <a:blip r:embed="rId4"/>
          <a:stretch>
            <a:fillRect/>
          </a:stretch>
        </p:blipFill>
        <p:spPr>
          <a:xfrm>
            <a:off x="2279904" y="741001"/>
            <a:ext cx="5790921" cy="5735639"/>
          </a:xfrm>
        </p:spPr>
      </p:pic>
      <p:sp>
        <p:nvSpPr>
          <p:cNvPr id="9" name="Content Placeholder 2">
            <a:extLst>
              <a:ext uri="{FF2B5EF4-FFF2-40B4-BE49-F238E27FC236}">
                <a16:creationId xmlns:a16="http://schemas.microsoft.com/office/drawing/2014/main" id="{84180BBF-C7AB-D1FD-E043-C8E0F113CC16}"/>
              </a:ext>
            </a:extLst>
          </p:cNvPr>
          <p:cNvSpPr txBox="1">
            <a:spLocks/>
          </p:cNvSpPr>
          <p:nvPr/>
        </p:nvSpPr>
        <p:spPr>
          <a:xfrm>
            <a:off x="8253984" y="124185"/>
            <a:ext cx="3755136" cy="5667015"/>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r>
              <a:rPr lang="en-US" dirty="0"/>
              <a:t>This heatmap shows the countries Users signed up for one opportunity or the other. These are predominantly </a:t>
            </a:r>
            <a:r>
              <a:rPr lang="en-GB" dirty="0"/>
              <a:t>in North America, Asia, and Africa.</a:t>
            </a:r>
          </a:p>
        </p:txBody>
      </p:sp>
      <p:sp>
        <p:nvSpPr>
          <p:cNvPr id="2" name="TextBox 1">
            <a:extLst>
              <a:ext uri="{FF2B5EF4-FFF2-40B4-BE49-F238E27FC236}">
                <a16:creationId xmlns:a16="http://schemas.microsoft.com/office/drawing/2014/main" id="{11CC0EA6-666A-6C21-7FED-668C4EBAD3DA}"/>
              </a:ext>
            </a:extLst>
          </p:cNvPr>
          <p:cNvSpPr txBox="1"/>
          <p:nvPr/>
        </p:nvSpPr>
        <p:spPr>
          <a:xfrm>
            <a:off x="2883268" y="161904"/>
            <a:ext cx="4584192" cy="461665"/>
          </a:xfrm>
          <a:prstGeom prst="rect">
            <a:avLst/>
          </a:prstGeom>
          <a:noFill/>
        </p:spPr>
        <p:txBody>
          <a:bodyPr wrap="square" rtlCol="0">
            <a:spAutoFit/>
          </a:bodyPr>
          <a:lstStyle/>
          <a:p>
            <a:pPr algn="ctr"/>
            <a:r>
              <a:rPr lang="en-US" sz="2400" b="1" dirty="0"/>
              <a:t>Global Reach Heatmap</a:t>
            </a:r>
            <a:endParaRPr lang="en-GB"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2000"/>
            <a:duotone>
              <a:schemeClr val="bg2">
                <a:shade val="76000"/>
                <a:satMod val="180000"/>
              </a:schemeClr>
              <a:schemeClr val="bg2">
                <a:tint val="80000"/>
                <a:satMod val="120000"/>
                <a:lumMod val="180000"/>
              </a:schemeClr>
            </a:duotone>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43C5-6936-828A-E872-0ED85DECD827}"/>
              </a:ext>
            </a:extLst>
          </p:cNvPr>
          <p:cNvSpPr>
            <a:spLocks noGrp="1"/>
          </p:cNvSpPr>
          <p:nvPr>
            <p:ph type="title"/>
          </p:nvPr>
        </p:nvSpPr>
        <p:spPr>
          <a:xfrm>
            <a:off x="1484311" y="685800"/>
            <a:ext cx="10018713" cy="714737"/>
          </a:xfrm>
        </p:spPr>
        <p:txBody>
          <a:bodyPr/>
          <a:lstStyle/>
          <a:p>
            <a:r>
              <a:rPr lang="en-US" dirty="0"/>
              <a:t>Demographic Analysis</a:t>
            </a:r>
            <a:endParaRPr lang="en-GB" dirty="0"/>
          </a:p>
        </p:txBody>
      </p:sp>
      <p:pic>
        <p:nvPicPr>
          <p:cNvPr id="5" name="Picture 4">
            <a:extLst>
              <a:ext uri="{FF2B5EF4-FFF2-40B4-BE49-F238E27FC236}">
                <a16:creationId xmlns:a16="http://schemas.microsoft.com/office/drawing/2014/main" id="{E15F8062-94AB-A925-4AA8-E65A47B86CDD}"/>
              </a:ext>
            </a:extLst>
          </p:cNvPr>
          <p:cNvPicPr>
            <a:picLocks noChangeAspect="1"/>
          </p:cNvPicPr>
          <p:nvPr/>
        </p:nvPicPr>
        <p:blipFill>
          <a:blip r:embed="rId3"/>
          <a:stretch>
            <a:fillRect/>
          </a:stretch>
        </p:blipFill>
        <p:spPr>
          <a:xfrm>
            <a:off x="2095863" y="1461304"/>
            <a:ext cx="8972550" cy="3619500"/>
          </a:xfrm>
          <a:prstGeom prst="rect">
            <a:avLst/>
          </a:prstGeom>
        </p:spPr>
      </p:pic>
      <p:sp>
        <p:nvSpPr>
          <p:cNvPr id="6" name="Content Placeholder 2">
            <a:extLst>
              <a:ext uri="{FF2B5EF4-FFF2-40B4-BE49-F238E27FC236}">
                <a16:creationId xmlns:a16="http://schemas.microsoft.com/office/drawing/2014/main" id="{CEFD3D59-A38E-A2CD-BC56-424FD5D5675C}"/>
              </a:ext>
            </a:extLst>
          </p:cNvPr>
          <p:cNvSpPr>
            <a:spLocks noGrp="1"/>
          </p:cNvSpPr>
          <p:nvPr>
            <p:ph idx="1"/>
          </p:nvPr>
        </p:nvSpPr>
        <p:spPr>
          <a:xfrm>
            <a:off x="2095864" y="5080805"/>
            <a:ext cx="8972550" cy="1458892"/>
          </a:xfrm>
        </p:spPr>
        <p:txBody>
          <a:bodyPr/>
          <a:lstStyle/>
          <a:p>
            <a:r>
              <a:rPr lang="en-GB" sz="1800" dirty="0">
                <a:effectLst/>
                <a:latin typeface="Calibri" panose="020F0502020204030204" pitchFamily="34" charset="0"/>
                <a:ea typeface="Calibri" panose="020F0502020204030204" pitchFamily="34" charset="0"/>
                <a:cs typeface="Times New Roman" panose="02020603050405020304" pitchFamily="18" charset="0"/>
              </a:rPr>
              <a:t>59% of users are male, and the majority are undergraduate students</a:t>
            </a:r>
            <a:endParaRPr lang="en-GB" dirty="0"/>
          </a:p>
        </p:txBody>
      </p:sp>
      <p:pic>
        <p:nvPicPr>
          <p:cNvPr id="7" name="Picture 6">
            <a:extLst>
              <a:ext uri="{FF2B5EF4-FFF2-40B4-BE49-F238E27FC236}">
                <a16:creationId xmlns:a16="http://schemas.microsoft.com/office/drawing/2014/main" id="{27486D6D-6610-0663-3D12-B218F1CAABA3}"/>
              </a:ext>
            </a:extLst>
          </p:cNvPr>
          <p:cNvPicPr>
            <a:picLocks noChangeAspect="1"/>
          </p:cNvPicPr>
          <p:nvPr/>
        </p:nvPicPr>
        <p:blipFill>
          <a:blip r:embed="rId4"/>
          <a:stretch>
            <a:fillRect/>
          </a:stretch>
        </p:blipFill>
        <p:spPr>
          <a:xfrm>
            <a:off x="10294620" y="6476640"/>
            <a:ext cx="1714500" cy="257175"/>
          </a:xfrm>
          <a:prstGeom prst="rect">
            <a:avLst/>
          </a:prstGeom>
        </p:spPr>
      </p:pic>
    </p:spTree>
    <p:extLst>
      <p:ext uri="{BB962C8B-B14F-4D97-AF65-F5344CB8AC3E}">
        <p14:creationId xmlns:p14="http://schemas.microsoft.com/office/powerpoint/2010/main" val="32799417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958</TotalTime>
  <Words>585</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Corbel</vt:lpstr>
      <vt:lpstr>Parallax</vt:lpstr>
      <vt:lpstr>Team Report for Excelerate Dashboard</vt:lpstr>
      <vt:lpstr>Introduction</vt:lpstr>
      <vt:lpstr>Team Members and Roles</vt:lpstr>
      <vt:lpstr>Challenges and Solutions</vt:lpstr>
      <vt:lpstr>PowerPoint Presentation</vt:lpstr>
      <vt:lpstr>Key Decisions and Design Choices</vt:lpstr>
      <vt:lpstr>Insights Derived</vt:lpstr>
      <vt:lpstr>PowerPoint Presentation</vt:lpstr>
      <vt:lpstr>Demographic Analysis</vt:lpstr>
      <vt:lpstr>Platform Activity</vt:lpstr>
      <vt:lpstr>Opportunity popularity</vt:lpstr>
      <vt:lpstr>US City Impact</vt:lpstr>
      <vt:lpstr>Recommendations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Abayomi O</cp:lastModifiedBy>
  <cp:revision>7</cp:revision>
  <dcterms:created xsi:type="dcterms:W3CDTF">2013-01-27T09:14:16Z</dcterms:created>
  <dcterms:modified xsi:type="dcterms:W3CDTF">2024-12-05T12:37:43Z</dcterms:modified>
  <cp:category/>
</cp:coreProperties>
</file>