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71DD69E-E99F-434E-B2A4-28E41D92817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NG"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3200" spc="-1" strike="noStrike">
              <a:latin typeface="Arial"/>
            </a:endParaRPr>
          </a:p>
        </p:txBody>
      </p:sp>
      <p:sp>
        <p:nvSpPr>
          <p:cNvPr id="5" name="PlaceHolder 4"/>
          <p:cNvSpPr>
            <a:spLocks noGrp="1"/>
          </p:cNvSpPr>
          <p:nvPr>
            <p:ph type="sldNum" idx="1"/>
          </p:nvPr>
        </p:nvSpPr>
        <p:spPr/>
        <p:txBody>
          <a:bodyPr/>
          <a:p>
            <a:fld id="{C6C63AE4-CC86-4676-8164-17688E4762C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 name="PlaceHolder 6"/>
          <p:cNvSpPr>
            <a:spLocks noGrp="1"/>
          </p:cNvSpPr>
          <p:nvPr>
            <p:ph type="sldNum" idx="1"/>
          </p:nvPr>
        </p:nvSpPr>
        <p:spPr/>
        <p:txBody>
          <a:bodyPr/>
          <a:p>
            <a:fld id="{107A48F0-55D8-4B42-8F9A-27423995A47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9" name="PlaceHolder 8"/>
          <p:cNvSpPr>
            <a:spLocks noGrp="1"/>
          </p:cNvSpPr>
          <p:nvPr>
            <p:ph type="sldNum" idx="1"/>
          </p:nvPr>
        </p:nvSpPr>
        <p:spPr/>
        <p:txBody>
          <a:bodyPr/>
          <a:p>
            <a:fld id="{78013CF7-ACE1-4D82-A33C-4667FB73365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F88B28F-0B72-49F3-AC38-921F7A09927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sldNum" idx="2"/>
          </p:nvPr>
        </p:nvSpPr>
        <p:spPr/>
        <p:txBody>
          <a:bodyPr/>
          <a:p>
            <a:fld id="{8088B254-2479-4D62-A54C-BF9966AB16D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NG" sz="3200" spc="-1" strike="noStrike">
              <a:latin typeface="Arial"/>
            </a:endParaRPr>
          </a:p>
        </p:txBody>
      </p:sp>
      <p:sp>
        <p:nvSpPr>
          <p:cNvPr id="4" name="PlaceHolder 3"/>
          <p:cNvSpPr>
            <a:spLocks noGrp="1"/>
          </p:cNvSpPr>
          <p:nvPr>
            <p:ph type="sldNum" idx="2"/>
          </p:nvPr>
        </p:nvSpPr>
        <p:spPr/>
        <p:txBody>
          <a:bodyPr/>
          <a:p>
            <a:fld id="{9AADD9B4-8270-44DA-90CA-4CFEB7ECD6A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5" name="PlaceHolder 4"/>
          <p:cNvSpPr>
            <a:spLocks noGrp="1"/>
          </p:cNvSpPr>
          <p:nvPr>
            <p:ph type="sldNum" idx="2"/>
          </p:nvPr>
        </p:nvSpPr>
        <p:spPr/>
        <p:txBody>
          <a:bodyPr/>
          <a:p>
            <a:fld id="{044400B9-DD6A-407C-A312-256E2D6F60F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3" name="PlaceHolder 2"/>
          <p:cNvSpPr>
            <a:spLocks noGrp="1"/>
          </p:cNvSpPr>
          <p:nvPr>
            <p:ph type="sldNum" idx="2"/>
          </p:nvPr>
        </p:nvSpPr>
        <p:spPr/>
        <p:txBody>
          <a:bodyPr/>
          <a:p>
            <a:fld id="{9B26D4CD-4290-4967-9B8E-FCA4D9E9236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sldNum" idx="2"/>
          </p:nvPr>
        </p:nvSpPr>
        <p:spPr/>
        <p:txBody>
          <a:bodyPr/>
          <a:p>
            <a:fld id="{24F3AEB6-FAD0-49D3-A3D4-F289C92B696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 name="PlaceHolder 5"/>
          <p:cNvSpPr>
            <a:spLocks noGrp="1"/>
          </p:cNvSpPr>
          <p:nvPr>
            <p:ph type="sldNum" idx="2"/>
          </p:nvPr>
        </p:nvSpPr>
        <p:spPr/>
        <p:txBody>
          <a:bodyPr/>
          <a:p>
            <a:fld id="{798C49D3-7580-4C54-9B2B-7737280B174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sldNum" idx="1"/>
          </p:nvPr>
        </p:nvSpPr>
        <p:spPr/>
        <p:txBody>
          <a:bodyPr/>
          <a:p>
            <a:fld id="{FB701CAD-9513-48BC-9CD2-0EAF9349F15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 name="PlaceHolder 5"/>
          <p:cNvSpPr>
            <a:spLocks noGrp="1"/>
          </p:cNvSpPr>
          <p:nvPr>
            <p:ph type="sldNum" idx="2"/>
          </p:nvPr>
        </p:nvSpPr>
        <p:spPr/>
        <p:txBody>
          <a:bodyPr/>
          <a:p>
            <a:fld id="{433FFEDC-616B-4DAD-A2D1-6CBEABE7D2B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 name="PlaceHolder 5"/>
          <p:cNvSpPr>
            <a:spLocks noGrp="1"/>
          </p:cNvSpPr>
          <p:nvPr>
            <p:ph type="sldNum" idx="2"/>
          </p:nvPr>
        </p:nvSpPr>
        <p:spPr/>
        <p:txBody>
          <a:bodyPr/>
          <a:p>
            <a:fld id="{A1F0118C-2316-4562-BF36-D9AFA08A961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3200" spc="-1" strike="noStrike">
              <a:latin typeface="Arial"/>
            </a:endParaRPr>
          </a:p>
        </p:txBody>
      </p:sp>
      <p:sp>
        <p:nvSpPr>
          <p:cNvPr id="5" name="PlaceHolder 4"/>
          <p:cNvSpPr>
            <a:spLocks noGrp="1"/>
          </p:cNvSpPr>
          <p:nvPr>
            <p:ph type="sldNum" idx="2"/>
          </p:nvPr>
        </p:nvSpPr>
        <p:spPr/>
        <p:txBody>
          <a:bodyPr/>
          <a:p>
            <a:fld id="{589C8AAA-6629-43BD-AD44-EBA10CA280E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 name="PlaceHolder 6"/>
          <p:cNvSpPr>
            <a:spLocks noGrp="1"/>
          </p:cNvSpPr>
          <p:nvPr>
            <p:ph type="sldNum" idx="2"/>
          </p:nvPr>
        </p:nvSpPr>
        <p:spPr/>
        <p:txBody>
          <a:bodyPr/>
          <a:p>
            <a:fld id="{364FF75A-4ED0-4274-95B9-A60B8ACAB95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9" name="PlaceHolder 8"/>
          <p:cNvSpPr>
            <a:spLocks noGrp="1"/>
          </p:cNvSpPr>
          <p:nvPr>
            <p:ph type="sldNum" idx="2"/>
          </p:nvPr>
        </p:nvSpPr>
        <p:spPr/>
        <p:txBody>
          <a:bodyPr/>
          <a:p>
            <a:fld id="{3D44F02E-672B-4CD5-9932-176F0CAD63C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NG" sz="3200" spc="-1" strike="noStrike">
              <a:latin typeface="Arial"/>
            </a:endParaRPr>
          </a:p>
        </p:txBody>
      </p:sp>
      <p:sp>
        <p:nvSpPr>
          <p:cNvPr id="4" name="PlaceHolder 3"/>
          <p:cNvSpPr>
            <a:spLocks noGrp="1"/>
          </p:cNvSpPr>
          <p:nvPr>
            <p:ph type="sldNum" idx="1"/>
          </p:nvPr>
        </p:nvSpPr>
        <p:spPr/>
        <p:txBody>
          <a:bodyPr/>
          <a:p>
            <a:fld id="{034CB793-599D-4211-9145-8D94131FBFE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5" name="PlaceHolder 4"/>
          <p:cNvSpPr>
            <a:spLocks noGrp="1"/>
          </p:cNvSpPr>
          <p:nvPr>
            <p:ph type="sldNum" idx="1"/>
          </p:nvPr>
        </p:nvSpPr>
        <p:spPr/>
        <p:txBody>
          <a:bodyPr/>
          <a:p>
            <a:fld id="{DC7E14AF-3C84-429D-AD7F-D5338477937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3" name="PlaceHolder 2"/>
          <p:cNvSpPr>
            <a:spLocks noGrp="1"/>
          </p:cNvSpPr>
          <p:nvPr>
            <p:ph type="sldNum" idx="1"/>
          </p:nvPr>
        </p:nvSpPr>
        <p:spPr/>
        <p:txBody>
          <a:bodyPr/>
          <a:p>
            <a:fld id="{50D6B9BA-C11A-46E8-B708-88BAD017269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sldNum" idx="1"/>
          </p:nvPr>
        </p:nvSpPr>
        <p:spPr/>
        <p:txBody>
          <a:bodyPr/>
          <a:p>
            <a:fld id="{F349E4A4-2D62-4704-A152-443A09A00D1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 name="PlaceHolder 5"/>
          <p:cNvSpPr>
            <a:spLocks noGrp="1"/>
          </p:cNvSpPr>
          <p:nvPr>
            <p:ph type="sldNum" idx="1"/>
          </p:nvPr>
        </p:nvSpPr>
        <p:spPr/>
        <p:txBody>
          <a:bodyPr/>
          <a:p>
            <a:fld id="{84D39666-3476-410D-BD5D-2B85B72E137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 name="PlaceHolder 5"/>
          <p:cNvSpPr>
            <a:spLocks noGrp="1"/>
          </p:cNvSpPr>
          <p:nvPr>
            <p:ph type="sldNum" idx="1"/>
          </p:nvPr>
        </p:nvSpPr>
        <p:spPr/>
        <p:txBody>
          <a:bodyPr/>
          <a:p>
            <a:fld id="{37DC67E7-2E59-4511-ACA1-2FA9B18D109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NG"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3200" spc="-1" strike="noStrike">
              <a:latin typeface="Arial"/>
            </a:endParaRPr>
          </a:p>
        </p:txBody>
      </p:sp>
      <p:sp>
        <p:nvSpPr>
          <p:cNvPr id="6" name="PlaceHolder 5"/>
          <p:cNvSpPr>
            <a:spLocks noGrp="1"/>
          </p:cNvSpPr>
          <p:nvPr>
            <p:ph type="sldNum" idx="1"/>
          </p:nvPr>
        </p:nvSpPr>
        <p:spPr/>
        <p:txBody>
          <a:bodyPr/>
          <a:p>
            <a:fld id="{33F829F1-BB8B-4FB8-888F-3EFD2E6DC56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e71c"/>
        </a:solidFill>
      </p:bgPr>
    </p:bg>
    <p:spTree>
      <p:nvGrpSpPr>
        <p:cNvPr id="1" name=""/>
        <p:cNvGrpSpPr/>
        <p:nvPr/>
      </p:nvGrpSpPr>
      <p:grpSpPr>
        <a:xfrm>
          <a:off x="0" y="0"/>
          <a:ext cx="0" cy="0"/>
          <a:chOff x="0" y="0"/>
          <a:chExt cx="0" cy="0"/>
        </a:xfrm>
      </p:grpSpPr>
      <p:sp>
        <p:nvSpPr>
          <p:cNvPr id="0" name="Google Shape;10;p2"/>
          <p:cNvSpPr/>
          <p:nvPr/>
        </p:nvSpPr>
        <p:spPr>
          <a:xfrm>
            <a:off x="4286160" y="0"/>
            <a:ext cx="71640" cy="5142960"/>
          </a:xfrm>
          <a:prstGeom prst="rect">
            <a:avLst/>
          </a:prstGeom>
          <a:solidFill>
            <a:schemeClr val="dk2"/>
          </a:solidFill>
          <a:ln w="0">
            <a:noFill/>
          </a:ln>
        </p:spPr>
        <p:style>
          <a:lnRef idx="0"/>
          <a:fillRef idx="0"/>
          <a:effectRef idx="0"/>
          <a:fontRef idx="minor"/>
        </p:style>
      </p:sp>
      <p:sp>
        <p:nvSpPr>
          <p:cNvPr id="1" name="Google Shape;11;p2"/>
          <p:cNvSpPr/>
          <p:nvPr/>
        </p:nvSpPr>
        <p:spPr>
          <a:xfrm>
            <a:off x="4358520" y="0"/>
            <a:ext cx="3852360" cy="5142960"/>
          </a:xfrm>
          <a:prstGeom prst="rect">
            <a:avLst/>
          </a:prstGeom>
          <a:solidFill>
            <a:schemeClr val="accent4"/>
          </a:solidFill>
          <a:ln w="0">
            <a:noFill/>
          </a:ln>
        </p:spPr>
        <p:style>
          <a:lnRef idx="0"/>
          <a:fillRef idx="0"/>
          <a:effectRef idx="0"/>
          <a:fontRef idx="minor"/>
        </p:style>
      </p:sp>
      <p:sp>
        <p:nvSpPr>
          <p:cNvPr id="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NG" sz="1800" spc="-1" strike="noStrike">
                <a:latin typeface="Arial"/>
              </a:rPr>
              <a:t>Click to edit the title text format</a:t>
            </a:r>
            <a:endParaRPr b="0" lang="en-NG" sz="1800" spc="-1" strike="noStrike">
              <a:latin typeface="Arial"/>
            </a:endParaRPr>
          </a:p>
        </p:txBody>
      </p:sp>
      <p:sp>
        <p:nvSpPr>
          <p:cNvPr id="3" name="PlaceHolder 2"/>
          <p:cNvSpPr>
            <a:spLocks noGrp="1"/>
          </p:cNvSpPr>
          <p:nvPr>
            <p:ph type="sldNum" idx="1"/>
          </p:nvPr>
        </p:nvSpPr>
        <p:spPr>
          <a:xfrm>
            <a:off x="8498160" y="468864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000000"/>
                </a:solidFill>
                <a:latin typeface="Playfair Display"/>
                <a:ea typeface="Playfair Display"/>
              </a:defRPr>
            </a:lvl1pPr>
          </a:lstStyle>
          <a:p>
            <a:pPr algn="r">
              <a:lnSpc>
                <a:spcPct val="100000"/>
              </a:lnSpc>
              <a:buNone/>
              <a:tabLst>
                <a:tab algn="l" pos="0"/>
              </a:tabLst>
            </a:pPr>
            <a:fld id="{9457A876-6794-4CC4-B099-C3908D381C05}" type="slidenum">
              <a:rPr b="0" lang="en" sz="1000" spc="-1" strike="noStrike">
                <a:solidFill>
                  <a:srgbClr val="000000"/>
                </a:solidFill>
                <a:latin typeface="Playfair Display"/>
                <a:ea typeface="Playfair Display"/>
              </a:rPr>
              <a:t>&lt;number&gt;</a:t>
            </a:fld>
            <a:endParaRPr b="0" lang="en-NG" sz="1000" spc="-1" strike="noStrike">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000000"/>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000000"/>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000000"/>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000000"/>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000000"/>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000000"/>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sldNum" idx="2"/>
          </p:nvPr>
        </p:nvSpPr>
        <p:spPr>
          <a:xfrm>
            <a:off x="8498160" y="468864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000000"/>
                </a:solidFill>
                <a:latin typeface="Playfair Display"/>
                <a:ea typeface="Playfair Display"/>
              </a:defRPr>
            </a:lvl1pPr>
          </a:lstStyle>
          <a:p>
            <a:pPr algn="r">
              <a:lnSpc>
                <a:spcPct val="100000"/>
              </a:lnSpc>
              <a:buNone/>
              <a:tabLst>
                <a:tab algn="l" pos="0"/>
              </a:tabLst>
            </a:pPr>
            <a:fld id="{BD44BA35-FDEB-40D5-9529-9473312D9931}" type="slidenum">
              <a:rPr b="0" lang="en" sz="1000" spc="-1" strike="noStrike">
                <a:solidFill>
                  <a:srgbClr val="000000"/>
                </a:solidFill>
                <a:latin typeface="Playfair Display"/>
                <a:ea typeface="Playfair Display"/>
              </a:rPr>
              <a:t>&lt;number&gt;</a:t>
            </a:fld>
            <a:endParaRPr b="0" lang="en-NG" sz="1000" spc="-1" strike="noStrike">
              <a:latin typeface="Times New Roman"/>
            </a:endParaRPr>
          </a:p>
        </p:txBody>
      </p:sp>
      <p:sp>
        <p:nvSpPr>
          <p:cNvPr id="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NG" sz="4400" spc="-1" strike="noStrike">
                <a:latin typeface="Arial"/>
              </a:rPr>
              <a:t>Click to edit the title text format</a:t>
            </a:r>
            <a:endParaRPr b="0" lang="en-NG" sz="4400" spc="-1" strike="noStrike">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000000"/>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000000"/>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000000"/>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000000"/>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000000"/>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000000"/>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doi.org/10.47672/ejt.1486" TargetMode="External"/><Relationship Id="rId2" Type="http://schemas.openxmlformats.org/officeDocument/2006/relationships/hyperlink" Target="https://doi.org/10.1093/aje/kwz189" TargetMode="External"/><Relationship Id="rId3" Type="http://schemas.openxmlformats.org/officeDocument/2006/relationships/hyperlink" Target="https://doi.org/10.1016/j.cose.2021.102287" TargetMode="External"/><Relationship Id="rId4" Type="http://schemas.openxmlformats.org/officeDocument/2006/relationships/hyperlink" Target="https://doi.org/10.1109/ACCESS.2019.2954791"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36760" y="-315000"/>
            <a:ext cx="6389640" cy="1538640"/>
          </a:xfrm>
          <a:prstGeom prst="rect">
            <a:avLst/>
          </a:prstGeom>
          <a:noFill/>
          <a:ln w="0">
            <a:noFill/>
          </a:ln>
        </p:spPr>
        <p:txBody>
          <a:bodyPr lIns="68400" rIns="68400" tIns="34200" bIns="34200" anchor="b">
            <a:normAutofit/>
          </a:bodyPr>
          <a:p>
            <a:pPr>
              <a:lnSpc>
                <a:spcPct val="90000"/>
              </a:lnSpc>
              <a:buNone/>
              <a:tabLst>
                <a:tab algn="l" pos="0"/>
              </a:tabLst>
            </a:pPr>
            <a:r>
              <a:rPr b="1" lang="en" sz="3400" spc="-1" strike="noStrike">
                <a:solidFill>
                  <a:srgbClr val="000000"/>
                </a:solidFill>
                <a:highlight>
                  <a:srgbClr val="f8e71c"/>
                </a:highlight>
                <a:latin typeface="Playfair Display"/>
                <a:ea typeface="Playfair Display"/>
              </a:rPr>
              <a:t>Project Title</a:t>
            </a:r>
            <a:endParaRPr b="0" lang="en-NG" sz="3400" spc="-1" strike="noStrike">
              <a:latin typeface="Arial"/>
            </a:endParaRPr>
          </a:p>
        </p:txBody>
      </p:sp>
      <p:sp>
        <p:nvSpPr>
          <p:cNvPr id="81" name="TextBox 3"/>
          <p:cNvSpPr/>
          <p:nvPr/>
        </p:nvSpPr>
        <p:spPr>
          <a:xfrm>
            <a:off x="180000" y="1980000"/>
            <a:ext cx="4139640" cy="790920"/>
          </a:xfrm>
          <a:prstGeom prst="rect">
            <a:avLst/>
          </a:prstGeom>
          <a:noFill/>
          <a:ln w="0">
            <a:noFill/>
          </a:ln>
        </p:spPr>
        <p:style>
          <a:lnRef idx="0"/>
          <a:fillRef idx="0"/>
          <a:effectRef idx="0"/>
          <a:fontRef idx="minor"/>
        </p:style>
        <p:txBody>
          <a:bodyPr lIns="90000" rIns="90000" tIns="45000" bIns="45000" anchor="t">
            <a:spAutoFit/>
          </a:bodyPr>
          <a:p>
            <a:pPr algn="ctr">
              <a:lnSpc>
                <a:spcPct val="115000"/>
              </a:lnSpc>
              <a:spcAft>
                <a:spcPts val="700"/>
              </a:spcAft>
              <a:buNone/>
            </a:pPr>
            <a:r>
              <a:rPr b="0" lang="en-GB" sz="2000" spc="-1" strike="noStrike">
                <a:solidFill>
                  <a:srgbClr val="000000"/>
                </a:solidFill>
                <a:latin typeface="Times New Roman"/>
                <a:ea typeface="Noto Serif CJK SC"/>
              </a:rPr>
              <a:t>Machine Learning for Cybersecurity Threat Detection and Prevention</a:t>
            </a:r>
            <a:endParaRPr b="0" lang="en-NG" sz="2000" spc="-1" strike="noStrike">
              <a:latin typeface="Arial"/>
            </a:endParaRPr>
          </a:p>
        </p:txBody>
      </p:sp>
      <p:sp>
        <p:nvSpPr>
          <p:cNvPr id="82" name=""/>
          <p:cNvSpPr/>
          <p:nvPr/>
        </p:nvSpPr>
        <p:spPr>
          <a:xfrm>
            <a:off x="4500000" y="4257720"/>
            <a:ext cx="341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NG" sz="1800" spc="-1" strike="noStrike">
                <a:latin typeface="Arial"/>
              </a:rPr>
              <a:t>Presented by: </a:t>
            </a:r>
            <a:endParaRPr b="0" lang="en-NG" sz="1800" spc="-1" strike="noStrike">
              <a:latin typeface="Arial"/>
            </a:endParaRPr>
          </a:p>
          <a:p>
            <a:pPr>
              <a:lnSpc>
                <a:spcPct val="100000"/>
              </a:lnSpc>
              <a:buNone/>
            </a:pPr>
            <a:r>
              <a:rPr b="0" lang="en-NG" sz="1800" spc="-1" strike="noStrike">
                <a:latin typeface="Arial"/>
              </a:rPr>
              <a:t>Ayo Adeniran</a:t>
            </a:r>
            <a:endParaRPr b="0" lang="en-NG"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Ethical considerations and risk assessment</a:t>
            </a:r>
            <a:endParaRPr b="0" lang="en-NG" sz="3300" spc="-1" strike="noStrike">
              <a:latin typeface="Arial"/>
            </a:endParaRPr>
          </a:p>
        </p:txBody>
      </p:sp>
      <p:sp>
        <p:nvSpPr>
          <p:cNvPr id="104" name="PlaceHolder 2"/>
          <p:cNvSpPr>
            <a:spLocks noGrp="1"/>
          </p:cNvSpPr>
          <p:nvPr>
            <p:ph/>
          </p:nvPr>
        </p:nvSpPr>
        <p:spPr>
          <a:xfrm>
            <a:off x="628560" y="1369080"/>
            <a:ext cx="7885800" cy="3262680"/>
          </a:xfrm>
          <a:prstGeom prst="rect">
            <a:avLst/>
          </a:prstGeom>
          <a:noFill/>
          <a:ln w="0">
            <a:noFill/>
          </a:ln>
        </p:spPr>
        <p:txBody>
          <a:bodyPr lIns="68400" rIns="68400" tIns="34200" bIns="34200" anchor="t">
            <a:noAutofit/>
          </a:bodyPr>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Informed Consent</a:t>
            </a:r>
            <a:endParaRPr b="0" lang="en-NG" sz="24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Data Privacy</a:t>
            </a:r>
            <a:endParaRPr b="0" lang="en-NG" sz="24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Bias and Fairness</a:t>
            </a:r>
            <a:endParaRPr b="0" lang="en-NG" sz="24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Security Risks</a:t>
            </a:r>
            <a:endParaRPr b="0" lang="en-NG" sz="24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Transparency</a:t>
            </a:r>
            <a:endParaRPr b="0" lang="en-NG"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Description of proposed artefact(s)</a:t>
            </a:r>
            <a:endParaRPr b="0" lang="en-NG" sz="3300" spc="-1" strike="noStrike">
              <a:latin typeface="Arial"/>
            </a:endParaRPr>
          </a:p>
        </p:txBody>
      </p:sp>
      <p:sp>
        <p:nvSpPr>
          <p:cNvPr id="106" name="TextBox 3"/>
          <p:cNvSpPr/>
          <p:nvPr/>
        </p:nvSpPr>
        <p:spPr>
          <a:xfrm>
            <a:off x="628560" y="1267560"/>
            <a:ext cx="7169040" cy="142308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15000"/>
              </a:lnSpc>
              <a:spcAft>
                <a:spcPts val="700"/>
              </a:spcAft>
              <a:buClr>
                <a:srgbClr val="000000"/>
              </a:buClr>
              <a:buFont typeface="Symbol"/>
              <a:buChar char=""/>
              <a:tabLst>
                <a:tab algn="l" pos="450360"/>
              </a:tabLst>
            </a:pPr>
            <a:r>
              <a:rPr b="0" lang="en-GB" sz="2200" spc="-1" strike="noStrike">
                <a:solidFill>
                  <a:srgbClr val="000000"/>
                </a:solidFill>
                <a:latin typeface="Times New Roman"/>
                <a:ea typeface="Noto Serif CJK SC"/>
              </a:rPr>
              <a:t>Comprehensive Literature Review</a:t>
            </a:r>
            <a:endParaRPr b="0" lang="en-NG" sz="22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200" spc="-1" strike="noStrike">
                <a:solidFill>
                  <a:srgbClr val="000000"/>
                </a:solidFill>
                <a:latin typeface="Times New Roman"/>
                <a:ea typeface="Noto Serif CJK SC"/>
              </a:rPr>
              <a:t>Evaluation Reports</a:t>
            </a:r>
            <a:endParaRPr b="0" lang="en-NG" sz="22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200" spc="-1" strike="noStrike">
                <a:solidFill>
                  <a:srgbClr val="000000"/>
                </a:solidFill>
                <a:latin typeface="Times New Roman"/>
                <a:ea typeface="Noto Serif CJK SC"/>
              </a:rPr>
              <a:t>Hybrid machine learning model </a:t>
            </a:r>
            <a:endParaRPr b="0" lang="en-NG"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Timeline of proposed activities</a:t>
            </a:r>
            <a:endParaRPr b="0" lang="en-NG" sz="3300" spc="-1" strike="noStrike">
              <a:latin typeface="Arial"/>
            </a:endParaRPr>
          </a:p>
        </p:txBody>
      </p:sp>
      <p:pic>
        <p:nvPicPr>
          <p:cNvPr id="108" name="Google Shape;135;p26" descr=""/>
          <p:cNvPicPr/>
          <p:nvPr/>
        </p:nvPicPr>
        <p:blipFill>
          <a:blip r:embed="rId1"/>
          <a:stretch/>
        </p:blipFill>
        <p:spPr>
          <a:xfrm>
            <a:off x="683640" y="1267560"/>
            <a:ext cx="7685640" cy="3173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48480" y="-52200"/>
            <a:ext cx="7885800" cy="743760"/>
          </a:xfrm>
          <a:prstGeom prst="rect">
            <a:avLst/>
          </a:prstGeom>
          <a:noFill/>
          <a:ln w="0">
            <a:noFill/>
          </a:ln>
        </p:spPr>
        <p:txBody>
          <a:bodyPr lIns="0" rIns="0" tIns="0" bIns="0" anchor="ctr">
            <a:noAutofit/>
          </a:bodyPr>
          <a:p>
            <a:pPr>
              <a:lnSpc>
                <a:spcPct val="100000"/>
              </a:lnSpc>
              <a:buNone/>
              <a:tabLst>
                <a:tab algn="l" pos="0"/>
              </a:tabLst>
            </a:pPr>
            <a:r>
              <a:rPr b="0" lang="en" sz="1400" spc="-1" strike="noStrike">
                <a:solidFill>
                  <a:srgbClr val="000000"/>
                </a:solidFill>
                <a:highlight>
                  <a:srgbClr val="f8e71c"/>
                </a:highlight>
                <a:latin typeface="Calibri"/>
                <a:ea typeface="Calibri"/>
              </a:rPr>
              <a:t>References</a:t>
            </a:r>
            <a:endParaRPr b="0" lang="en-NG" sz="1400" spc="-1" strike="noStrike">
              <a:latin typeface="Arial"/>
            </a:endParaRPr>
          </a:p>
        </p:txBody>
      </p:sp>
      <p:sp>
        <p:nvSpPr>
          <p:cNvPr id="110" name="Google Shape;141;p27"/>
          <p:cNvSpPr/>
          <p:nvPr/>
        </p:nvSpPr>
        <p:spPr>
          <a:xfrm>
            <a:off x="348480" y="524520"/>
            <a:ext cx="8269560" cy="4376160"/>
          </a:xfrm>
          <a:prstGeom prst="rect">
            <a:avLst/>
          </a:prstGeom>
          <a:noFill/>
          <a:ln w="0">
            <a:noFill/>
          </a:ln>
        </p:spPr>
        <p:style>
          <a:lnRef idx="0"/>
          <a:fillRef idx="0"/>
          <a:effectRef idx="0"/>
          <a:fontRef idx="minor"/>
        </p:style>
        <p:txBody>
          <a:bodyPr lIns="67680" rIns="67680" tIns="33840" bIns="33840" anchor="t">
            <a:noAutofit/>
          </a:bodyPr>
          <a:p>
            <a:pPr>
              <a:lnSpc>
                <a:spcPct val="100000"/>
              </a:lnSpc>
              <a:buNone/>
              <a:tabLst>
                <a:tab algn="l" pos="0"/>
              </a:tabLst>
            </a:pPr>
            <a:r>
              <a:rPr b="0" lang="en" sz="1000" spc="-1" strike="noStrike">
                <a:solidFill>
                  <a:srgbClr val="000000"/>
                </a:solidFill>
                <a:latin typeface="Arial"/>
                <a:ea typeface="Arial"/>
              </a:rPr>
              <a:t>Bharadiya, J., 2023. Machine Learning in Cybersecurity: Techniques and Challenges. Eur. J. Technol. 7, 1–14. </a:t>
            </a:r>
            <a:r>
              <a:rPr b="0" lang="en" sz="1000" spc="-1" strike="noStrike" u="sng">
                <a:solidFill>
                  <a:srgbClr val="0f9d58"/>
                </a:solidFill>
                <a:uFillTx/>
                <a:latin typeface="Arial"/>
                <a:ea typeface="Arial"/>
                <a:hlinkClick r:id="rId1"/>
              </a:rPr>
              <a:t>https://doi.org/10.47672/ejt.1486</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Bi, Q., Goodman, K.E., Kaminsky, J., Lessler, J., 2019. What is Machine Learning? A Primer for the Epidemiologist. Am. J. Epidemiol. kwz189. </a:t>
            </a:r>
            <a:r>
              <a:rPr b="0" lang="en" sz="1000" spc="-1" strike="noStrike" u="sng">
                <a:solidFill>
                  <a:srgbClr val="0f9d58"/>
                </a:solidFill>
                <a:uFillTx/>
                <a:latin typeface="Arial"/>
                <a:ea typeface="Arial"/>
                <a:hlinkClick r:id="rId2"/>
              </a:rPr>
              <a:t>https://doi.org/10.1093/aje/kwz189</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Botacin, M., Ceschin, F., Sun, R., Oliveira, D., Grégio, A., 2021. Challenges and pitfalls in malware research. Comput. Secur. 106, 102287. </a:t>
            </a:r>
            <a:r>
              <a:rPr b="0" lang="en" sz="1000" spc="-1" strike="noStrike" u="sng">
                <a:solidFill>
                  <a:srgbClr val="0f9d58"/>
                </a:solidFill>
                <a:uFillTx/>
                <a:latin typeface="Arial"/>
                <a:ea typeface="Arial"/>
                <a:hlinkClick r:id="rId3"/>
              </a:rPr>
              <a:t>https://doi.org/10.1016/j.cose.2021.102287</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Elsaeidy, A.A., Jamalipour, A. and Munasinghe, K.S., 2021. A hybrid deep learning approach for replay and DDoS attack detection in a smart city. IEEE Access, 9, pp.154864-154875.</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Gibert, D., Mateu, C., Planes, J., 2020. The rise of machine learning for detection and classification of malware: Research developments, trends and challenges. J. Netw. Comput. Appl. 153, 102526. https://doi.org/10.1016/j.jnca.2019.102526</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Karim, A., Azam, S., Shanmugam, B., Kannoorpatti, K., Alazab, M., 2019. A Comprehensive Survey for Intelligent Spam Email Detection. IEEE Access 7, 168261–168295. </a:t>
            </a:r>
            <a:r>
              <a:rPr b="0" lang="en" sz="1000" spc="-1" strike="noStrike" u="sng">
                <a:solidFill>
                  <a:srgbClr val="0f9d58"/>
                </a:solidFill>
                <a:uFillTx/>
                <a:latin typeface="Arial"/>
                <a:ea typeface="Arial"/>
                <a:hlinkClick r:id="rId4"/>
              </a:rPr>
              <a:t>https://doi.org/10.1109/ACCESS.2019.2954791</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Rashid, M.M., Kamruzzaman, J., Hassan, M.M., Imam, T., Wibowo, S., Gordon, S. and Fortino, G., 2022. Adversarial training for deep learning-based cyberattack detection in IoT-based smart city applications. Computers &amp; Security, 120, p.102783.</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Saba, T., Khan, A.R., Sadad, T. and Hong, S.P., 2022. Securing the IoT system of smart city against cyber threats using deep learning. Discrete Dynamics in Nature and Society, 2022.</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Spring, J.M., Fallon, J., Galyardt, A., Horneman, A., Metcalf, L. and Stoner, E., 2019. Machine Learning in Cybersecurity: A Guide. </a:t>
            </a:r>
            <a:r>
              <a:rPr b="0" i="1" lang="en" sz="1000" spc="-1" strike="noStrike">
                <a:solidFill>
                  <a:srgbClr val="000000"/>
                </a:solidFill>
                <a:latin typeface="Arial"/>
                <a:ea typeface="Arial"/>
              </a:rPr>
              <a:t>SEI-CMU Technical Report</a:t>
            </a:r>
            <a:r>
              <a:rPr b="0" lang="en" sz="1000" spc="-1" strike="noStrike">
                <a:solidFill>
                  <a:srgbClr val="000000"/>
                </a:solidFill>
                <a:latin typeface="Arial"/>
                <a:ea typeface="Arial"/>
              </a:rPr>
              <a:t>, (5).</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Vaddadi, S.A., Vallabhaneni, R. and Whig, P., 2023. Utilizing AI and Machine Learning in Cybersecurity for Sustainable Development through Enhanced Threat Detection and Mitigation. </a:t>
            </a:r>
            <a:r>
              <a:rPr b="0" i="1" lang="en" sz="1000" spc="-1" strike="noStrike">
                <a:solidFill>
                  <a:srgbClr val="000000"/>
                </a:solidFill>
                <a:latin typeface="Arial"/>
                <a:ea typeface="Arial"/>
              </a:rPr>
              <a:t>International Journal of Sustainable Development Through AI, ML and IoT</a:t>
            </a:r>
            <a:r>
              <a:rPr b="0" lang="en" sz="1000" spc="-1" strike="noStrike">
                <a:solidFill>
                  <a:srgbClr val="000000"/>
                </a:solidFill>
                <a:latin typeface="Arial"/>
                <a:ea typeface="Arial"/>
              </a:rPr>
              <a:t>, </a:t>
            </a:r>
            <a:r>
              <a:rPr b="0" i="1" lang="en" sz="1000" spc="-1" strike="noStrike">
                <a:solidFill>
                  <a:srgbClr val="000000"/>
                </a:solidFill>
                <a:latin typeface="Arial"/>
                <a:ea typeface="Arial"/>
              </a:rPr>
              <a:t>2</a:t>
            </a:r>
            <a:r>
              <a:rPr b="0" lang="en" sz="1000" spc="-1" strike="noStrike">
                <a:solidFill>
                  <a:srgbClr val="000000"/>
                </a:solidFill>
                <a:latin typeface="Arial"/>
                <a:ea typeface="Arial"/>
              </a:rPr>
              <a:t>(2), pp.1-8.</a:t>
            </a:r>
            <a:endParaRPr b="0" lang="en-NG"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Significance of research</a:t>
            </a:r>
            <a:endParaRPr b="0" lang="en-NG" sz="3300" spc="-1" strike="noStrike">
              <a:latin typeface="Arial"/>
            </a:endParaRPr>
          </a:p>
        </p:txBody>
      </p:sp>
      <p:sp>
        <p:nvSpPr>
          <p:cNvPr id="84" name="PlaceHolder 2"/>
          <p:cNvSpPr>
            <a:spLocks noGrp="1"/>
          </p:cNvSpPr>
          <p:nvPr>
            <p:ph/>
          </p:nvPr>
        </p:nvSpPr>
        <p:spPr>
          <a:xfrm>
            <a:off x="628560" y="1440000"/>
            <a:ext cx="7885800" cy="3191760"/>
          </a:xfrm>
          <a:prstGeom prst="rect">
            <a:avLst/>
          </a:prstGeom>
          <a:noFill/>
          <a:ln w="0">
            <a:noFill/>
          </a:ln>
        </p:spPr>
        <p:txBody>
          <a:bodyPr lIns="68400" rIns="68400" tIns="34200" bIns="34200" anchor="t">
            <a:noAutofit/>
          </a:bodyPr>
          <a:p>
            <a:pPr algn="ctr">
              <a:lnSpc>
                <a:spcPct val="90000"/>
              </a:lnSpc>
              <a:spcAft>
                <a:spcPts val="1199"/>
              </a:spcAft>
              <a:buNone/>
              <a:tabLst>
                <a:tab algn="l" pos="0"/>
              </a:tabLst>
            </a:pPr>
            <a:r>
              <a:rPr b="0" lang="en-GB" sz="2000" spc="-1" strike="noStrike">
                <a:solidFill>
                  <a:srgbClr val="000000"/>
                </a:solidFill>
                <a:latin typeface="Times New Roman"/>
                <a:ea typeface="Noto Serif CJK SC"/>
              </a:rPr>
              <a:t>Cybersecurity is a critical concern in the digital age, with increasing incidents of sophisticated cyber attacks threatening individuals, businesses, and governments. </a:t>
            </a:r>
            <a:endParaRPr b="0" lang="en-NG" sz="2000" spc="-1" strike="noStrike">
              <a:latin typeface="Arial"/>
            </a:endParaRPr>
          </a:p>
          <a:p>
            <a:pPr algn="ctr">
              <a:lnSpc>
                <a:spcPct val="90000"/>
              </a:lnSpc>
              <a:spcAft>
                <a:spcPts val="1199"/>
              </a:spcAft>
              <a:buNone/>
              <a:tabLst>
                <a:tab algn="l" pos="0"/>
              </a:tabLst>
            </a:pPr>
            <a:endParaRPr b="0" lang="en-NG" sz="2000" spc="-1" strike="noStrike">
              <a:latin typeface="Arial"/>
            </a:endParaRPr>
          </a:p>
          <a:p>
            <a:pPr algn="ctr">
              <a:lnSpc>
                <a:spcPct val="90000"/>
              </a:lnSpc>
              <a:spcAft>
                <a:spcPts val="1199"/>
              </a:spcAft>
              <a:buNone/>
              <a:tabLst>
                <a:tab algn="l" pos="0"/>
              </a:tabLst>
            </a:pPr>
            <a:r>
              <a:rPr b="0" lang="en-GB" sz="2000" spc="-1" strike="noStrike">
                <a:solidFill>
                  <a:srgbClr val="000000"/>
                </a:solidFill>
                <a:latin typeface="Times New Roman"/>
                <a:ea typeface="Noto Serif CJK SC"/>
              </a:rPr>
              <a:t>This research aims to explore and understand the role of Machine learning in cybersecurity, with focus on threat detection and prevention so as to better advise on the effectiveness and efficiency of these defense mechanisms as opposed to traditional cybersecurity models.</a:t>
            </a:r>
            <a:endParaRPr b="0" lang="en-NG" sz="2000" spc="-1" strike="noStrike">
              <a:latin typeface="Arial"/>
            </a:endParaRPr>
          </a:p>
          <a:p>
            <a:pPr algn="ctr">
              <a:lnSpc>
                <a:spcPct val="90000"/>
              </a:lnSpc>
              <a:spcAft>
                <a:spcPts val="1199"/>
              </a:spcAft>
              <a:buNone/>
              <a:tabLst>
                <a:tab algn="l" pos="0"/>
              </a:tabLst>
            </a:pPr>
            <a:endParaRPr b="0" lang="en-NG"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Contribution to Academia</a:t>
            </a:r>
            <a:endParaRPr b="0" lang="en-NG" sz="3300" spc="-1" strike="noStrike">
              <a:latin typeface="Arial"/>
            </a:endParaRPr>
          </a:p>
        </p:txBody>
      </p:sp>
      <p:sp>
        <p:nvSpPr>
          <p:cNvPr id="86" name="TextBox 4"/>
          <p:cNvSpPr/>
          <p:nvPr/>
        </p:nvSpPr>
        <p:spPr>
          <a:xfrm>
            <a:off x="628560" y="1425240"/>
            <a:ext cx="4951080" cy="3453480"/>
          </a:xfrm>
          <a:prstGeom prst="rect">
            <a:avLst/>
          </a:prstGeom>
          <a:noFill/>
          <a:ln w="0">
            <a:noFill/>
          </a:ln>
        </p:spPr>
        <p:style>
          <a:lnRef idx="0"/>
          <a:fillRef idx="0"/>
          <a:effectRef idx="0"/>
          <a:fontRef idx="minor"/>
        </p:style>
        <p:txBody>
          <a:bodyPr lIns="90000" rIns="90000" tIns="45000" bIns="45000" anchor="t">
            <a:spAutoFit/>
          </a:bodyPr>
          <a:p>
            <a:pPr>
              <a:lnSpc>
                <a:spcPct val="115000"/>
              </a:lnSpc>
              <a:spcAft>
                <a:spcPts val="700"/>
              </a:spcAft>
              <a:buNone/>
            </a:pPr>
            <a:r>
              <a:rPr b="0" lang="en-GB" sz="2400" spc="-1" strike="noStrike">
                <a:solidFill>
                  <a:srgbClr val="000000"/>
                </a:solidFill>
                <a:latin typeface="Times New Roman"/>
                <a:ea typeface="Noto Serif CJK SC"/>
              </a:rPr>
              <a:t>Academically, this research will further aid an understanding of the intersection between Machine Learning and cybersecurity. It will provide a detailed review of current literature, identify gaps, and propose novel methodologies for threat detection and prevention. </a:t>
            </a:r>
            <a:endParaRPr b="0" lang="en-NG" sz="2400" spc="-1" strike="noStrike">
              <a:latin typeface="Arial"/>
            </a:endParaRPr>
          </a:p>
        </p:txBody>
      </p:sp>
      <p:pic>
        <p:nvPicPr>
          <p:cNvPr id="87" name="" descr=""/>
          <p:cNvPicPr/>
          <p:nvPr/>
        </p:nvPicPr>
        <p:blipFill>
          <a:blip r:embed="rId1"/>
          <a:stretch/>
        </p:blipFill>
        <p:spPr>
          <a:xfrm rot="9600">
            <a:off x="5397480" y="2018880"/>
            <a:ext cx="3599640" cy="1541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Contribution to professional practice</a:t>
            </a:r>
            <a:endParaRPr b="0" lang="en-NG" sz="3300" spc="-1" strike="noStrike">
              <a:latin typeface="Arial"/>
            </a:endParaRPr>
          </a:p>
        </p:txBody>
      </p:sp>
      <p:sp>
        <p:nvSpPr>
          <p:cNvPr id="89" name="TextBox 4"/>
          <p:cNvSpPr/>
          <p:nvPr/>
        </p:nvSpPr>
        <p:spPr>
          <a:xfrm>
            <a:off x="628560" y="1267560"/>
            <a:ext cx="7341480" cy="3033000"/>
          </a:xfrm>
          <a:prstGeom prst="rect">
            <a:avLst/>
          </a:prstGeom>
          <a:noFill/>
          <a:ln w="0">
            <a:noFill/>
          </a:ln>
        </p:spPr>
        <p:style>
          <a:lnRef idx="0"/>
          <a:fillRef idx="0"/>
          <a:effectRef idx="0"/>
          <a:fontRef idx="minor"/>
        </p:style>
        <p:txBody>
          <a:bodyPr lIns="90000" rIns="90000" tIns="45000" bIns="45000" anchor="t">
            <a:spAutoFit/>
          </a:bodyPr>
          <a:p>
            <a:pPr>
              <a:lnSpc>
                <a:spcPct val="115000"/>
              </a:lnSpc>
              <a:spcAft>
                <a:spcPts val="700"/>
              </a:spcAft>
              <a:buNone/>
            </a:pPr>
            <a:r>
              <a:rPr b="0" lang="en-GB" sz="2400" spc="-1" strike="noStrike">
                <a:solidFill>
                  <a:srgbClr val="000000"/>
                </a:solidFill>
                <a:latin typeface="Times New Roman"/>
                <a:ea typeface="Noto Serif CJK SC"/>
              </a:rPr>
              <a:t>This research aims to bridge this gap by providing a comprehensive analysis of ML techniques tailored to cybersecurity. By focusing on journals and articles written by both academic and industry based professionals, this study will enrich the existing body of knowledge, offering new insights and frameworks that can be utilized by researchers and practitioners alike. </a:t>
            </a:r>
            <a:endParaRPr b="0" lang="en-NG"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Research Problems</a:t>
            </a:r>
            <a:endParaRPr b="0" lang="en-NG" sz="3300" spc="-1" strike="noStrike">
              <a:latin typeface="Arial"/>
            </a:endParaRPr>
          </a:p>
        </p:txBody>
      </p:sp>
      <p:sp>
        <p:nvSpPr>
          <p:cNvPr id="91" name="PlaceHolder 2"/>
          <p:cNvSpPr>
            <a:spLocks noGrp="1"/>
          </p:cNvSpPr>
          <p:nvPr>
            <p:ph/>
          </p:nvPr>
        </p:nvSpPr>
        <p:spPr>
          <a:xfrm>
            <a:off x="628560" y="1369080"/>
            <a:ext cx="7885800" cy="3262680"/>
          </a:xfrm>
          <a:prstGeom prst="rect">
            <a:avLst/>
          </a:prstGeom>
          <a:noFill/>
          <a:ln w="0">
            <a:noFill/>
          </a:ln>
        </p:spPr>
        <p:txBody>
          <a:bodyPr lIns="68400" rIns="68400" tIns="34200" bIns="34200" anchor="t">
            <a:noAutofit/>
          </a:bodyPr>
          <a:p>
            <a:pPr>
              <a:lnSpc>
                <a:spcPct val="90000"/>
              </a:lnSpc>
              <a:spcAft>
                <a:spcPts val="1199"/>
              </a:spcAft>
              <a:buNone/>
              <a:tabLst>
                <a:tab algn="l" pos="0"/>
              </a:tabLst>
            </a:pPr>
            <a:r>
              <a:rPr b="0" lang="en-GB" sz="2000" spc="-1" strike="noStrike">
                <a:solidFill>
                  <a:srgbClr val="000000"/>
                </a:solidFill>
                <a:latin typeface="Times New Roman"/>
                <a:ea typeface="Noto Serif CJK SC"/>
              </a:rPr>
              <a:t>There still exists a gap between this progress and it’s utilization in cybersecurity threat detection and mitigation (A. Karim et al, 2019)</a:t>
            </a:r>
            <a:endParaRPr b="0" lang="en-NG" sz="2000" spc="-1" strike="noStrike">
              <a:latin typeface="Arial"/>
            </a:endParaRPr>
          </a:p>
          <a:p>
            <a:pPr>
              <a:lnSpc>
                <a:spcPct val="90000"/>
              </a:lnSpc>
              <a:spcAft>
                <a:spcPts val="1199"/>
              </a:spcAft>
              <a:buNone/>
              <a:tabLst>
                <a:tab algn="l" pos="0"/>
              </a:tabLst>
            </a:pPr>
            <a:endParaRPr b="0" lang="en-NG" sz="2000" spc="-1" strike="noStrike">
              <a:latin typeface="Arial"/>
            </a:endParaRPr>
          </a:p>
          <a:p>
            <a:pPr>
              <a:lnSpc>
                <a:spcPct val="90000"/>
              </a:lnSpc>
              <a:spcAft>
                <a:spcPts val="1199"/>
              </a:spcAft>
              <a:buNone/>
              <a:tabLst>
                <a:tab algn="l" pos="0"/>
              </a:tabLst>
            </a:pPr>
            <a:endParaRPr b="0" lang="en-NG" sz="2000" spc="-1" strike="noStrike">
              <a:latin typeface="Arial"/>
            </a:endParaRPr>
          </a:p>
          <a:p>
            <a:pPr>
              <a:lnSpc>
                <a:spcPct val="90000"/>
              </a:lnSpc>
              <a:spcAft>
                <a:spcPts val="1199"/>
              </a:spcAft>
              <a:buNone/>
              <a:tabLst>
                <a:tab algn="l" pos="0"/>
              </a:tabLst>
            </a:pPr>
            <a:endParaRPr b="0" lang="en-NG" sz="2000" spc="-1" strike="noStrike">
              <a:latin typeface="Arial"/>
            </a:endParaRPr>
          </a:p>
          <a:p>
            <a:pPr>
              <a:lnSpc>
                <a:spcPct val="90000"/>
              </a:lnSpc>
              <a:spcAft>
                <a:spcPts val="1199"/>
              </a:spcAft>
              <a:buNone/>
              <a:tabLst>
                <a:tab algn="l" pos="0"/>
              </a:tabLst>
            </a:pPr>
            <a:r>
              <a:rPr b="0" lang="en-GB" sz="2000" spc="-1" strike="noStrike">
                <a:solidFill>
                  <a:srgbClr val="000000"/>
                </a:solidFill>
                <a:latin typeface="Times New Roman"/>
                <a:ea typeface="Calibri"/>
              </a:rPr>
              <a:t>There is a lack of standardization in creation of cybersecurity datasets and absence of robust and adaptable models designed specifically for cybersecurity. (Rashid M. M. et al, 2022)</a:t>
            </a:r>
            <a:endParaRPr b="0" lang="en-NG" sz="2000" spc="-1" strike="noStrike">
              <a:latin typeface="Arial"/>
            </a:endParaRPr>
          </a:p>
        </p:txBody>
      </p:sp>
      <p:sp>
        <p:nvSpPr>
          <p:cNvPr id="92" name="TextBox 4"/>
          <p:cNvSpPr/>
          <p:nvPr/>
        </p:nvSpPr>
        <p:spPr>
          <a:xfrm>
            <a:off x="628560" y="2039040"/>
            <a:ext cx="7885800" cy="1141560"/>
          </a:xfrm>
          <a:prstGeom prst="rect">
            <a:avLst/>
          </a:prstGeom>
          <a:noFill/>
          <a:ln w="0">
            <a:noFill/>
          </a:ln>
        </p:spPr>
        <p:style>
          <a:lnRef idx="0"/>
          <a:fillRef idx="0"/>
          <a:effectRef idx="0"/>
          <a:fontRef idx="minor"/>
        </p:style>
        <p:txBody>
          <a:bodyPr lIns="90000" rIns="90000" tIns="45000" bIns="45000" anchor="t">
            <a:spAutoFit/>
          </a:bodyPr>
          <a:p>
            <a:pPr>
              <a:lnSpc>
                <a:spcPct val="115000"/>
              </a:lnSpc>
              <a:spcAft>
                <a:spcPts val="700"/>
              </a:spcAft>
              <a:buNone/>
            </a:pPr>
            <a:r>
              <a:rPr b="0" lang="en-GB" sz="2000" spc="-1" strike="noStrike">
                <a:solidFill>
                  <a:srgbClr val="000000"/>
                </a:solidFill>
                <a:latin typeface="Times New Roman"/>
                <a:ea typeface="Noto Serif CJK SC"/>
              </a:rPr>
              <a:t>The complexity of malware attacks seem to be matching the growth in the combating forces and this is a call to attention for researchers and cyber enthusiasts. (A.A. Srinivas, 2023)</a:t>
            </a:r>
            <a:endParaRPr b="0" lang="en-NG"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Research Question</a:t>
            </a:r>
            <a:endParaRPr b="0" lang="en-NG" sz="3300" spc="-1" strike="noStrike">
              <a:latin typeface="Arial"/>
            </a:endParaRPr>
          </a:p>
        </p:txBody>
      </p:sp>
      <p:sp>
        <p:nvSpPr>
          <p:cNvPr id="94" name="PlaceHolder 2"/>
          <p:cNvSpPr>
            <a:spLocks noGrp="1"/>
          </p:cNvSpPr>
          <p:nvPr>
            <p:ph/>
          </p:nvPr>
        </p:nvSpPr>
        <p:spPr>
          <a:xfrm>
            <a:off x="628560" y="1369080"/>
            <a:ext cx="4771080" cy="3262680"/>
          </a:xfrm>
          <a:prstGeom prst="rect">
            <a:avLst/>
          </a:prstGeom>
          <a:noFill/>
          <a:ln w="0">
            <a:noFill/>
          </a:ln>
        </p:spPr>
        <p:txBody>
          <a:bodyPr lIns="68400" rIns="68400" tIns="34200" bIns="34200" anchor="t">
            <a:noAutofit/>
          </a:bodyPr>
          <a:p>
            <a:pPr>
              <a:lnSpc>
                <a:spcPct val="90000"/>
              </a:lnSpc>
              <a:spcAft>
                <a:spcPts val="1199"/>
              </a:spcAft>
              <a:buNone/>
              <a:tabLst>
                <a:tab algn="l" pos="0"/>
              </a:tabLst>
            </a:pPr>
            <a:r>
              <a:rPr b="0" lang="en-GB" sz="2400" spc="-1" strike="noStrike">
                <a:solidFill>
                  <a:srgbClr val="000000"/>
                </a:solidFill>
                <a:latin typeface="Times New Roman"/>
                <a:ea typeface="Noto Serif CJK SC"/>
              </a:rPr>
              <a:t>How can machine learning techniques be utilized to improve the detection and prevention of cybersecurity threats, and what are the practical challenges associated with their implementation?</a:t>
            </a:r>
            <a:endParaRPr b="0" lang="en-NG" sz="2400" spc="-1" strike="noStrike">
              <a:latin typeface="Arial"/>
            </a:endParaRPr>
          </a:p>
          <a:p>
            <a:pPr>
              <a:lnSpc>
                <a:spcPct val="90000"/>
              </a:lnSpc>
              <a:spcAft>
                <a:spcPts val="1199"/>
              </a:spcAft>
              <a:buNone/>
              <a:tabLst>
                <a:tab algn="l" pos="0"/>
              </a:tabLst>
            </a:pPr>
            <a:endParaRPr b="0" lang="en-NG" sz="2400" spc="-1" strike="noStrike">
              <a:latin typeface="Arial"/>
            </a:endParaRPr>
          </a:p>
        </p:txBody>
      </p:sp>
      <p:pic>
        <p:nvPicPr>
          <p:cNvPr id="95" name="" descr=""/>
          <p:cNvPicPr/>
          <p:nvPr/>
        </p:nvPicPr>
        <p:blipFill>
          <a:blip r:embed="rId1"/>
          <a:stretch/>
        </p:blipFill>
        <p:spPr>
          <a:xfrm>
            <a:off x="5592240" y="900000"/>
            <a:ext cx="3047400" cy="3047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14040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Aims and Objectives</a:t>
            </a:r>
            <a:endParaRPr b="0" lang="en-NG" sz="3300" spc="-1" strike="noStrike">
              <a:latin typeface="Arial"/>
            </a:endParaRPr>
          </a:p>
        </p:txBody>
      </p:sp>
      <p:sp>
        <p:nvSpPr>
          <p:cNvPr id="97" name="PlaceHolder 2"/>
          <p:cNvSpPr>
            <a:spLocks noGrp="1"/>
          </p:cNvSpPr>
          <p:nvPr>
            <p:ph/>
          </p:nvPr>
        </p:nvSpPr>
        <p:spPr>
          <a:xfrm>
            <a:off x="396720" y="853560"/>
            <a:ext cx="8556840" cy="3262680"/>
          </a:xfrm>
          <a:prstGeom prst="rect">
            <a:avLst/>
          </a:prstGeom>
          <a:noFill/>
          <a:ln w="0">
            <a:noFill/>
          </a:ln>
        </p:spPr>
        <p:txBody>
          <a:bodyPr lIns="68400" rIns="68400" tIns="34200" bIns="34200" anchor="t">
            <a:noAutofit/>
          </a:bodyPr>
          <a:p>
            <a:pPr marL="6480">
              <a:lnSpc>
                <a:spcPct val="90000"/>
              </a:lnSpc>
              <a:spcAft>
                <a:spcPts val="1199"/>
              </a:spcAft>
              <a:buNone/>
              <a:tabLst>
                <a:tab algn="l" pos="0"/>
              </a:tabLst>
            </a:pPr>
            <a:r>
              <a:rPr b="0" lang="en-GB" sz="1800" spc="-1" strike="noStrike">
                <a:solidFill>
                  <a:srgbClr val="000000"/>
                </a:solidFill>
                <a:latin typeface="Times New Roman"/>
                <a:ea typeface="Noto Serif CJK SC"/>
              </a:rPr>
              <a:t>This study aims at investigating and developing an advanced machine learning model for effective cybersecurity threat detection and prevention.</a:t>
            </a:r>
            <a:endParaRPr b="0" lang="en-NG" sz="1800" spc="-1" strike="noStrike">
              <a:latin typeface="Arial"/>
            </a:endParaRPr>
          </a:p>
          <a:p>
            <a:pPr marL="6480">
              <a:lnSpc>
                <a:spcPct val="90000"/>
              </a:lnSpc>
              <a:spcAft>
                <a:spcPts val="1199"/>
              </a:spcAft>
              <a:buNone/>
              <a:tabLst>
                <a:tab algn="l" pos="0"/>
              </a:tabLst>
            </a:pPr>
            <a:r>
              <a:rPr b="0" lang="en-GB" sz="1800" spc="-1" strike="noStrike">
                <a:solidFill>
                  <a:srgbClr val="000000"/>
                </a:solidFill>
                <a:latin typeface="Times New Roman"/>
                <a:ea typeface="Noto Serif CJK SC"/>
              </a:rPr>
              <a:t>Objectives</a:t>
            </a:r>
            <a:endParaRPr b="0" lang="en-NG" sz="1800" spc="-1" strike="noStrike">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To understand how effective machine learning has been in the detection and prevention of threats in cybersecurity.</a:t>
            </a:r>
            <a:endParaRPr b="0" lang="en-NG" sz="1800" spc="-1" strike="noStrike">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Furthermore, we hope to identify the major challenges and drawbacks in the application of these techniques.</a:t>
            </a:r>
            <a:endParaRPr b="0" lang="en-NG" sz="1800" spc="-1" strike="noStrike">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Also, this research will analyse the impact of these issues on the utilization of Machine learning models in the cybersecurity space.</a:t>
            </a:r>
            <a:endParaRPr b="0" lang="en-NG" sz="1800" spc="-1" strike="noStrike">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Lastly, we will develop a hybrid machine learning model that will address the problems identified in the research problems, as well as adding new contributions to the practice of cybersecurity.</a:t>
            </a:r>
            <a:endParaRPr b="0" lang="en-NG"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Key literature related to the project</a:t>
            </a:r>
            <a:endParaRPr b="0" lang="en-NG" sz="3300" spc="-1" strike="noStrike">
              <a:latin typeface="Arial"/>
            </a:endParaRPr>
          </a:p>
        </p:txBody>
      </p:sp>
      <p:sp>
        <p:nvSpPr>
          <p:cNvPr id="99" name="PlaceHolder 2"/>
          <p:cNvSpPr>
            <a:spLocks noGrp="1"/>
          </p:cNvSpPr>
          <p:nvPr>
            <p:ph/>
          </p:nvPr>
        </p:nvSpPr>
        <p:spPr>
          <a:xfrm>
            <a:off x="628560" y="1369080"/>
            <a:ext cx="7885800" cy="3262680"/>
          </a:xfrm>
          <a:prstGeom prst="rect">
            <a:avLst/>
          </a:prstGeom>
          <a:noFill/>
          <a:ln w="0">
            <a:noFill/>
          </a:ln>
        </p:spPr>
        <p:txBody>
          <a:bodyPr lIns="68400" rIns="68400" tIns="34200" bIns="34200" anchor="t">
            <a:noAutofit/>
          </a:bodyPr>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Noto Serif CJK SC"/>
              </a:rPr>
              <a:t>Definition of Machine Learning</a:t>
            </a:r>
            <a:endParaRPr b="0" lang="en-NG" sz="2000" spc="-1" strike="noStrike">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Importance of Machine Learning</a:t>
            </a:r>
            <a:endParaRPr b="0" lang="en-NG" sz="2000" spc="-1" strike="noStrike">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Types of Machine Learning models</a:t>
            </a:r>
            <a:endParaRPr b="0" lang="en-NG" sz="2000" spc="-1" strike="noStrike">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Cybersecurity: an overview</a:t>
            </a:r>
            <a:endParaRPr b="0" lang="en-NG" sz="2000" spc="-1" strike="noStrike">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Traditional Cybersecurity tools</a:t>
            </a:r>
            <a:endParaRPr b="0" lang="en-NG" sz="2000" spc="-1" strike="noStrike">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Machine Learning in Cybersecurity threat detection</a:t>
            </a:r>
            <a:endParaRPr b="0" lang="en-NG" sz="2000" spc="-1" strike="noStrike">
              <a:latin typeface="Arial"/>
            </a:endParaRPr>
          </a:p>
        </p:txBody>
      </p:sp>
      <p:pic>
        <p:nvPicPr>
          <p:cNvPr id="100" name="" descr=""/>
          <p:cNvPicPr/>
          <p:nvPr/>
        </p:nvPicPr>
        <p:blipFill>
          <a:blip r:embed="rId1"/>
          <a:stretch/>
        </p:blipFill>
        <p:spPr>
          <a:xfrm>
            <a:off x="5647320" y="1440000"/>
            <a:ext cx="3217320" cy="1979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28560" y="273960"/>
            <a:ext cx="7885800" cy="99324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Research Design</a:t>
            </a:r>
            <a:endParaRPr b="0" lang="en-NG" sz="3300" spc="-1" strike="noStrike">
              <a:latin typeface="Arial"/>
            </a:endParaRPr>
          </a:p>
        </p:txBody>
      </p:sp>
      <p:sp>
        <p:nvSpPr>
          <p:cNvPr id="102" name="PlaceHolder 2"/>
          <p:cNvSpPr>
            <a:spLocks noGrp="1"/>
          </p:cNvSpPr>
          <p:nvPr>
            <p:ph/>
          </p:nvPr>
        </p:nvSpPr>
        <p:spPr>
          <a:xfrm>
            <a:off x="628560" y="1369080"/>
            <a:ext cx="7885800" cy="3262680"/>
          </a:xfrm>
          <a:prstGeom prst="rect">
            <a:avLst/>
          </a:prstGeom>
          <a:noFill/>
          <a:ln w="0">
            <a:noFill/>
          </a:ln>
        </p:spPr>
        <p:txBody>
          <a:bodyPr lIns="68400" rIns="68400" tIns="34200" bIns="34200" anchor="t">
            <a:noAutofit/>
          </a:bodyPr>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Literature Review</a:t>
            </a:r>
            <a:endParaRPr b="0" lang="en-NG" sz="2200" spc="-1" strike="noStrike">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Data Collection</a:t>
            </a:r>
            <a:endParaRPr b="0" lang="en-NG" sz="2200" spc="-1" strike="noStrike">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Model Selection and Training</a:t>
            </a:r>
            <a:endParaRPr b="0" lang="en-NG" sz="2200" spc="-1" strike="noStrike">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Evaluation.</a:t>
            </a:r>
            <a:endParaRPr b="0" lang="en-NG" sz="2200" spc="-1" strike="noStrike">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Hybrid Machine Learning model Development and Testing</a:t>
            </a:r>
            <a:endParaRPr b="0" lang="en-NG" sz="2200" spc="-1" strike="noStrike">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Case Studies</a:t>
            </a:r>
            <a:endParaRPr b="0" lang="en-NG"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Words>1008</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en-NG</dc:language>
  <cp:lastModifiedBy/>
  <dcterms:modified xsi:type="dcterms:W3CDTF">2024-06-03T22:27:00Z</dcterms:modified>
  <cp:revision>4</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On-screen Show (16:9)</vt:lpwstr>
  </property>
  <property fmtid="{D5CDD505-2E9C-101B-9397-08002B2CF9AE}" pid="4" name="Slides">
    <vt:i4>13</vt:i4>
  </property>
</Properties>
</file>