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2FE59DE-511F-4EE2-8BDB-EB830137812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 name="PlaceHolder 4"/>
          <p:cNvSpPr>
            <a:spLocks noGrp="1"/>
          </p:cNvSpPr>
          <p:nvPr>
            <p:ph type="sldNum" idx="1"/>
          </p:nvPr>
        </p:nvSpPr>
        <p:spPr/>
        <p:txBody>
          <a:bodyPr/>
          <a:p>
            <a:fld id="{6F8F905B-1352-4FF1-A494-29E8DCE9C6B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 name="PlaceHolder 6"/>
          <p:cNvSpPr>
            <a:spLocks noGrp="1"/>
          </p:cNvSpPr>
          <p:nvPr>
            <p:ph type="sldNum" idx="1"/>
          </p:nvPr>
        </p:nvSpPr>
        <p:spPr/>
        <p:txBody>
          <a:bodyPr/>
          <a:p>
            <a:fld id="{1EB389CC-C69A-40A4-B77E-33813E1742D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9" name="PlaceHolder 8"/>
          <p:cNvSpPr>
            <a:spLocks noGrp="1"/>
          </p:cNvSpPr>
          <p:nvPr>
            <p:ph type="sldNum" idx="1"/>
          </p:nvPr>
        </p:nvSpPr>
        <p:spPr/>
        <p:txBody>
          <a:bodyPr/>
          <a:p>
            <a:fld id="{5E8C148E-3799-46A2-8C83-C31A2E57105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E296F3B-BBE4-4BCF-BF84-43FBBD5D33F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sldNum" idx="2"/>
          </p:nvPr>
        </p:nvSpPr>
        <p:spPr/>
        <p:txBody>
          <a:bodyPr/>
          <a:p>
            <a:fld id="{D64FC9EF-9ACF-415A-B5B8-FBAAAA76925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4" name="PlaceHolder 3"/>
          <p:cNvSpPr>
            <a:spLocks noGrp="1"/>
          </p:cNvSpPr>
          <p:nvPr>
            <p:ph type="sldNum" idx="2"/>
          </p:nvPr>
        </p:nvSpPr>
        <p:spPr/>
        <p:txBody>
          <a:bodyPr/>
          <a:p>
            <a:fld id="{A8E64897-DBFA-4D09-A625-D845077FE45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 name="PlaceHolder 4"/>
          <p:cNvSpPr>
            <a:spLocks noGrp="1"/>
          </p:cNvSpPr>
          <p:nvPr>
            <p:ph type="sldNum" idx="2"/>
          </p:nvPr>
        </p:nvSpPr>
        <p:spPr/>
        <p:txBody>
          <a:bodyPr/>
          <a:p>
            <a:fld id="{1B582479-2694-4DF2-A566-E807F114B11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3" name="PlaceHolder 2"/>
          <p:cNvSpPr>
            <a:spLocks noGrp="1"/>
          </p:cNvSpPr>
          <p:nvPr>
            <p:ph type="sldNum" idx="2"/>
          </p:nvPr>
        </p:nvSpPr>
        <p:spPr/>
        <p:txBody>
          <a:bodyPr/>
          <a:p>
            <a:fld id="{5C0A4BB5-24C0-441B-83B9-D9E44A93355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sldNum" idx="2"/>
          </p:nvPr>
        </p:nvSpPr>
        <p:spPr/>
        <p:txBody>
          <a:bodyPr/>
          <a:p>
            <a:fld id="{A357E25E-C363-4A0E-9C98-E275FAE4996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2"/>
          </p:nvPr>
        </p:nvSpPr>
        <p:spPr/>
        <p:txBody>
          <a:bodyPr/>
          <a:p>
            <a:fld id="{17E3B6B3-04CE-475B-80A4-F492744A252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4" name="PlaceHolder 3"/>
          <p:cNvSpPr>
            <a:spLocks noGrp="1"/>
          </p:cNvSpPr>
          <p:nvPr>
            <p:ph type="sldNum" idx="1"/>
          </p:nvPr>
        </p:nvSpPr>
        <p:spPr/>
        <p:txBody>
          <a:bodyPr/>
          <a:p>
            <a:fld id="{7E73E209-3851-4953-946F-A8347FD86C4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2"/>
          </p:nvPr>
        </p:nvSpPr>
        <p:spPr/>
        <p:txBody>
          <a:bodyPr/>
          <a:p>
            <a:fld id="{E4D0BF47-0526-44C2-BE17-9E0C18AC7B8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2"/>
          </p:nvPr>
        </p:nvSpPr>
        <p:spPr/>
        <p:txBody>
          <a:bodyPr/>
          <a:p>
            <a:fld id="{0D91876A-4AD2-49CA-830E-EE6EBA58070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 name="PlaceHolder 4"/>
          <p:cNvSpPr>
            <a:spLocks noGrp="1"/>
          </p:cNvSpPr>
          <p:nvPr>
            <p:ph type="sldNum" idx="2"/>
          </p:nvPr>
        </p:nvSpPr>
        <p:spPr/>
        <p:txBody>
          <a:bodyPr/>
          <a:p>
            <a:fld id="{1FD3BD57-2856-443A-861B-029E82BF9BE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 name="PlaceHolder 6"/>
          <p:cNvSpPr>
            <a:spLocks noGrp="1"/>
          </p:cNvSpPr>
          <p:nvPr>
            <p:ph type="sldNum" idx="2"/>
          </p:nvPr>
        </p:nvSpPr>
        <p:spPr/>
        <p:txBody>
          <a:bodyPr/>
          <a:p>
            <a:fld id="{BAAF4282-D3A7-4DC3-B384-4676917D7061}"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9" name="PlaceHolder 8"/>
          <p:cNvSpPr>
            <a:spLocks noGrp="1"/>
          </p:cNvSpPr>
          <p:nvPr>
            <p:ph type="sldNum" idx="2"/>
          </p:nvPr>
        </p:nvSpPr>
        <p:spPr/>
        <p:txBody>
          <a:bodyPr/>
          <a:p>
            <a:fld id="{64E31AE1-48D5-47CC-BEDC-07698623A18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4" name="PlaceHolder 3"/>
          <p:cNvSpPr>
            <a:spLocks noGrp="1"/>
          </p:cNvSpPr>
          <p:nvPr>
            <p:ph type="sldNum" idx="1"/>
          </p:nvPr>
        </p:nvSpPr>
        <p:spPr/>
        <p:txBody>
          <a:bodyPr/>
          <a:p>
            <a:fld id="{6BD0E016-CA18-4169-A61E-14CC26BE197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5" name="PlaceHolder 4"/>
          <p:cNvSpPr>
            <a:spLocks noGrp="1"/>
          </p:cNvSpPr>
          <p:nvPr>
            <p:ph type="sldNum" idx="1"/>
          </p:nvPr>
        </p:nvSpPr>
        <p:spPr/>
        <p:txBody>
          <a:bodyPr/>
          <a:p>
            <a:fld id="{CC7894E7-97F0-412C-B0D3-CC3A9955322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3" name="PlaceHolder 2"/>
          <p:cNvSpPr>
            <a:spLocks noGrp="1"/>
          </p:cNvSpPr>
          <p:nvPr>
            <p:ph type="sldNum" idx="1"/>
          </p:nvPr>
        </p:nvSpPr>
        <p:spPr/>
        <p:txBody>
          <a:bodyPr/>
          <a:p>
            <a:fld id="{DBEA8D19-0497-4C8E-95BC-5B0F484DD4C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NG" sz="3200" spc="-1" strike="noStrike">
              <a:latin typeface="Arial"/>
            </a:endParaRPr>
          </a:p>
        </p:txBody>
      </p:sp>
      <p:sp>
        <p:nvSpPr>
          <p:cNvPr id="3" name="PlaceHolder 2"/>
          <p:cNvSpPr>
            <a:spLocks noGrp="1"/>
          </p:cNvSpPr>
          <p:nvPr>
            <p:ph type="sldNum" idx="1"/>
          </p:nvPr>
        </p:nvSpPr>
        <p:spPr/>
        <p:txBody>
          <a:bodyPr/>
          <a:p>
            <a:fld id="{7942A6BE-77A9-4A92-9ED1-CDA00652E5C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1"/>
          </p:nvPr>
        </p:nvSpPr>
        <p:spPr/>
        <p:txBody>
          <a:bodyPr/>
          <a:p>
            <a:fld id="{3B1BBC8D-5FAC-4C72-9B59-D0F3EFE3DF1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1"/>
          </p:nvPr>
        </p:nvSpPr>
        <p:spPr/>
        <p:txBody>
          <a:bodyPr/>
          <a:p>
            <a:fld id="{428F4BB6-6247-4C6D-A437-53AF1C7CDB0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NG"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NG" sz="1400" spc="-1" strike="noStrike">
              <a:solidFill>
                <a:srgbClr val="000000"/>
              </a:solidFill>
              <a:latin typeface="Arial"/>
            </a:endParaRPr>
          </a:p>
        </p:txBody>
      </p:sp>
      <p:sp>
        <p:nvSpPr>
          <p:cNvPr id="6" name="PlaceHolder 5"/>
          <p:cNvSpPr>
            <a:spLocks noGrp="1"/>
          </p:cNvSpPr>
          <p:nvPr>
            <p:ph type="sldNum" idx="1"/>
          </p:nvPr>
        </p:nvSpPr>
        <p:spPr/>
        <p:txBody>
          <a:bodyPr/>
          <a:p>
            <a:fld id="{08DDDBA9-1067-456B-A29C-46E076B88A7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e71c"/>
        </a:solidFill>
      </p:bgPr>
    </p:bg>
    <p:spTree>
      <p:nvGrpSpPr>
        <p:cNvPr id="1" name=""/>
        <p:cNvGrpSpPr/>
        <p:nvPr/>
      </p:nvGrpSpPr>
      <p:grpSpPr>
        <a:xfrm>
          <a:off x="0" y="0"/>
          <a:ext cx="0" cy="0"/>
          <a:chOff x="0" y="0"/>
          <a:chExt cx="0" cy="0"/>
        </a:xfrm>
      </p:grpSpPr>
      <p:sp>
        <p:nvSpPr>
          <p:cNvPr id="0" name="Google Shape;10;p2"/>
          <p:cNvSpPr/>
          <p:nvPr/>
        </p:nvSpPr>
        <p:spPr>
          <a:xfrm>
            <a:off x="4286160" y="0"/>
            <a:ext cx="72000" cy="5143320"/>
          </a:xfrm>
          <a:prstGeom prst="rect">
            <a:avLst/>
          </a:prstGeom>
          <a:solidFill>
            <a:schemeClr val="dk2"/>
          </a:solidFill>
          <a:ln w="0">
            <a:noFill/>
          </a:ln>
        </p:spPr>
        <p:style>
          <a:lnRef idx="0"/>
          <a:fillRef idx="0"/>
          <a:effectRef idx="0"/>
          <a:fontRef idx="minor"/>
        </p:style>
      </p:sp>
      <p:sp>
        <p:nvSpPr>
          <p:cNvPr id="1" name="Google Shape;11;p2"/>
          <p:cNvSpPr/>
          <p:nvPr/>
        </p:nvSpPr>
        <p:spPr>
          <a:xfrm>
            <a:off x="4358520" y="0"/>
            <a:ext cx="3852720" cy="5143320"/>
          </a:xfrm>
          <a:prstGeom prst="rect">
            <a:avLst/>
          </a:prstGeom>
          <a:solidFill>
            <a:schemeClr val="accent4"/>
          </a:solidFill>
          <a:ln w="0">
            <a:noFill/>
          </a:ln>
        </p:spPr>
        <p:style>
          <a:lnRef idx="0"/>
          <a:fillRef idx="0"/>
          <a:effectRef idx="0"/>
          <a:fontRef idx="minor"/>
        </p:style>
      </p:sp>
      <p:sp>
        <p:nvSpPr>
          <p:cNvPr id="2"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fontScale="94000"/>
          </a:bodyPr>
          <a:p>
            <a:r>
              <a:rPr b="0" lang="en-NG" sz="6800" spc="-1" strike="noStrike">
                <a:solidFill>
                  <a:srgbClr val="000000"/>
                </a:solidFill>
                <a:latin typeface="Arial"/>
              </a:rPr>
              <a:t>Click to edit the title </a:t>
            </a:r>
            <a:r>
              <a:rPr b="0" lang="en-NG" sz="6800" spc="-1" strike="noStrike">
                <a:solidFill>
                  <a:srgbClr val="000000"/>
                </a:solidFill>
                <a:latin typeface="Arial"/>
              </a:rPr>
              <a:t>text format</a:t>
            </a:r>
            <a:endParaRPr b="0" lang="en-NG" sz="6800" spc="-1" strike="noStrike">
              <a:solidFill>
                <a:srgbClr val="000000"/>
              </a:solidFill>
              <a:latin typeface="Arial"/>
            </a:endParaRPr>
          </a:p>
        </p:txBody>
      </p:sp>
      <p:sp>
        <p:nvSpPr>
          <p:cNvPr id="3" name="PlaceHolder 2"/>
          <p:cNvSpPr>
            <a:spLocks noGrp="1"/>
          </p:cNvSpPr>
          <p:nvPr>
            <p:ph type="sldNum" idx="1"/>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000000"/>
                </a:solidFill>
                <a:latin typeface="Playfair Display"/>
                <a:ea typeface="Playfair Display"/>
              </a:defRPr>
            </a:lvl1pPr>
          </a:lstStyle>
          <a:p>
            <a:pPr algn="r">
              <a:lnSpc>
                <a:spcPct val="100000"/>
              </a:lnSpc>
              <a:buNone/>
              <a:tabLst>
                <a:tab algn="l" pos="0"/>
              </a:tabLst>
            </a:pPr>
            <a:fld id="{88E073E3-16B9-4007-8959-17780AC9C025}" type="slidenum">
              <a:rPr b="0" lang="en" sz="1000" spc="-1" strike="noStrike">
                <a:solidFill>
                  <a:srgbClr val="000000"/>
                </a:solidFill>
                <a:latin typeface="Playfair Display"/>
                <a:ea typeface="Playfair Display"/>
              </a:rPr>
              <a:t>&lt;number&gt;</a:t>
            </a:fld>
            <a:endParaRPr b="0" lang="en-NG" sz="1000" spc="-1" strike="noStrike">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G" sz="1400" spc="-1" strike="noStrike">
                <a:solidFill>
                  <a:srgbClr val="000000"/>
                </a:solidFill>
                <a:latin typeface="Arial"/>
              </a:rPr>
              <a:t>Click to edit the outline text format</a:t>
            </a:r>
            <a:endParaRPr b="0" lang="en-NG"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G" sz="1400" spc="-1" strike="noStrike">
                <a:solidFill>
                  <a:srgbClr val="000000"/>
                </a:solidFill>
                <a:latin typeface="Arial"/>
              </a:rPr>
              <a:t>Second Outline Level</a:t>
            </a:r>
            <a:endParaRPr b="0" lang="en-NG"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G" sz="1400" spc="-1" strike="noStrike">
                <a:solidFill>
                  <a:srgbClr val="000000"/>
                </a:solidFill>
                <a:latin typeface="Arial"/>
              </a:rPr>
              <a:t>Third Outline Level</a:t>
            </a:r>
            <a:endParaRPr b="0" lang="en-NG"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G" sz="1400" spc="-1" strike="noStrike">
                <a:solidFill>
                  <a:srgbClr val="000000"/>
                </a:solidFill>
                <a:latin typeface="Arial"/>
              </a:rPr>
              <a:t>Fourth Outline Level</a:t>
            </a:r>
            <a:endParaRPr b="0" lang="en-NG"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G" sz="2000" spc="-1" strike="noStrike">
                <a:solidFill>
                  <a:srgbClr val="000000"/>
                </a:solidFill>
                <a:latin typeface="Arial"/>
              </a:rPr>
              <a:t>Fifth Outline Level</a:t>
            </a:r>
            <a:endParaRPr b="0" lang="en-N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G" sz="2000" spc="-1" strike="noStrike">
                <a:solidFill>
                  <a:srgbClr val="000000"/>
                </a:solidFill>
                <a:latin typeface="Arial"/>
              </a:rPr>
              <a:t>Sixth Outline Level</a:t>
            </a:r>
            <a:endParaRPr b="0" lang="en-N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G" sz="2000" spc="-1" strike="noStrike">
                <a:solidFill>
                  <a:srgbClr val="000000"/>
                </a:solidFill>
                <a:latin typeface="Arial"/>
              </a:rPr>
              <a:t>Seventh Outline Level</a:t>
            </a:r>
            <a:endParaRPr b="0" lang="en-N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sldNum" idx="2"/>
          </p:nvPr>
        </p:nvSpPr>
        <p:spPr>
          <a:xfrm>
            <a:off x="8498160" y="468864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000000"/>
                </a:solidFill>
                <a:latin typeface="Playfair Display"/>
                <a:ea typeface="Playfair Display"/>
              </a:defRPr>
            </a:lvl1pPr>
          </a:lstStyle>
          <a:p>
            <a:pPr algn="r">
              <a:lnSpc>
                <a:spcPct val="100000"/>
              </a:lnSpc>
              <a:buNone/>
              <a:tabLst>
                <a:tab algn="l" pos="0"/>
              </a:tabLst>
            </a:pPr>
            <a:fld id="{238EA85C-4E2D-4A5D-9DB8-06CD46E84160}" type="slidenum">
              <a:rPr b="0" lang="en" sz="1000" spc="-1" strike="noStrike">
                <a:solidFill>
                  <a:srgbClr val="000000"/>
                </a:solidFill>
                <a:latin typeface="Playfair Display"/>
                <a:ea typeface="Playfair Display"/>
              </a:rPr>
              <a:t>&lt;number&gt;</a:t>
            </a:fld>
            <a:endParaRPr b="0" lang="en-NG" sz="1000" spc="-1" strike="noStrike">
              <a:latin typeface="Times New Roman"/>
            </a:endParaRPr>
          </a:p>
        </p:txBody>
      </p:sp>
      <p:sp>
        <p:nvSpPr>
          <p:cNvPr id="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NG" sz="1400" spc="-1" strike="noStrike">
                <a:solidFill>
                  <a:srgbClr val="000000"/>
                </a:solidFill>
                <a:latin typeface="Arial"/>
              </a:rPr>
              <a:t>Click to edit the title text format</a:t>
            </a:r>
            <a:endParaRPr b="0" lang="en-NG" sz="1400" spc="-1" strike="noStrike">
              <a:solidFill>
                <a:srgbClr val="000000"/>
              </a:solidFill>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G" sz="1400" spc="-1" strike="noStrike">
                <a:solidFill>
                  <a:srgbClr val="000000"/>
                </a:solidFill>
                <a:latin typeface="Arial"/>
              </a:rPr>
              <a:t>Click to edit the outline text format</a:t>
            </a:r>
            <a:endParaRPr b="0" lang="en-NG"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G" sz="1400" spc="-1" strike="noStrike">
                <a:solidFill>
                  <a:srgbClr val="000000"/>
                </a:solidFill>
                <a:latin typeface="Arial"/>
              </a:rPr>
              <a:t>Second Outline Level</a:t>
            </a:r>
            <a:endParaRPr b="0" lang="en-NG"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G" sz="1400" spc="-1" strike="noStrike">
                <a:solidFill>
                  <a:srgbClr val="000000"/>
                </a:solidFill>
                <a:latin typeface="Arial"/>
              </a:rPr>
              <a:t>Third Outline Level</a:t>
            </a:r>
            <a:endParaRPr b="0" lang="en-NG"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G" sz="1400" spc="-1" strike="noStrike">
                <a:solidFill>
                  <a:srgbClr val="000000"/>
                </a:solidFill>
                <a:latin typeface="Arial"/>
              </a:rPr>
              <a:t>Fourth Outline Level</a:t>
            </a:r>
            <a:endParaRPr b="0" lang="en-NG"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G" sz="2000" spc="-1" strike="noStrike">
                <a:solidFill>
                  <a:srgbClr val="000000"/>
                </a:solidFill>
                <a:latin typeface="Arial"/>
              </a:rPr>
              <a:t>Fifth Outline Level</a:t>
            </a:r>
            <a:endParaRPr b="0" lang="en-N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G" sz="2000" spc="-1" strike="noStrike">
                <a:solidFill>
                  <a:srgbClr val="000000"/>
                </a:solidFill>
                <a:latin typeface="Arial"/>
              </a:rPr>
              <a:t>Sixth Outline Level</a:t>
            </a:r>
            <a:endParaRPr b="0" lang="en-N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G" sz="2000" spc="-1" strike="noStrike">
                <a:solidFill>
                  <a:srgbClr val="000000"/>
                </a:solidFill>
                <a:latin typeface="Arial"/>
              </a:rPr>
              <a:t>Seventh Outline Level</a:t>
            </a:r>
            <a:endParaRPr b="0" lang="en-N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doi.org/10.47672/ejt.1486" TargetMode="External"/><Relationship Id="rId2" Type="http://schemas.openxmlformats.org/officeDocument/2006/relationships/hyperlink" Target="https://doi.org/10.1093/aje/kwz189" TargetMode="External"/><Relationship Id="rId3" Type="http://schemas.openxmlformats.org/officeDocument/2006/relationships/hyperlink" Target="https://doi.org/10.1016/j.cose.2021.102287" TargetMode="External"/><Relationship Id="rId4" Type="http://schemas.openxmlformats.org/officeDocument/2006/relationships/hyperlink" Target="https://doi.org/10.1109/ACCESS.2019.2954791"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36760" y="-315000"/>
            <a:ext cx="6390000" cy="1539000"/>
          </a:xfrm>
          <a:prstGeom prst="rect">
            <a:avLst/>
          </a:prstGeom>
          <a:noFill/>
          <a:ln w="0">
            <a:noFill/>
          </a:ln>
        </p:spPr>
        <p:txBody>
          <a:bodyPr lIns="68400" rIns="68400" tIns="34200" bIns="34200" anchor="b">
            <a:normAutofit/>
          </a:bodyPr>
          <a:p>
            <a:pPr>
              <a:lnSpc>
                <a:spcPct val="90000"/>
              </a:lnSpc>
              <a:buNone/>
              <a:tabLst>
                <a:tab algn="l" pos="0"/>
              </a:tabLst>
            </a:pPr>
            <a:r>
              <a:rPr b="1" lang="en" sz="3400" spc="-1" strike="noStrike">
                <a:solidFill>
                  <a:srgbClr val="000000"/>
                </a:solidFill>
                <a:highlight>
                  <a:srgbClr val="f8e71c"/>
                </a:highlight>
                <a:latin typeface="Playfair Display"/>
                <a:ea typeface="Playfair Display"/>
              </a:rPr>
              <a:t>Project Title</a:t>
            </a:r>
            <a:endParaRPr b="0" lang="en-NG" sz="3400" spc="-1" strike="noStrike">
              <a:solidFill>
                <a:srgbClr val="000000"/>
              </a:solidFill>
              <a:latin typeface="Arial"/>
            </a:endParaRPr>
          </a:p>
        </p:txBody>
      </p:sp>
      <p:sp>
        <p:nvSpPr>
          <p:cNvPr id="81" name="TextBox 3"/>
          <p:cNvSpPr/>
          <p:nvPr/>
        </p:nvSpPr>
        <p:spPr>
          <a:xfrm>
            <a:off x="180000" y="1980000"/>
            <a:ext cx="4140000" cy="791640"/>
          </a:xfrm>
          <a:prstGeom prst="rect">
            <a:avLst/>
          </a:prstGeom>
          <a:noFill/>
          <a:ln w="0">
            <a:noFill/>
          </a:ln>
        </p:spPr>
        <p:style>
          <a:lnRef idx="0"/>
          <a:fillRef idx="0"/>
          <a:effectRef idx="0"/>
          <a:fontRef idx="minor"/>
        </p:style>
        <p:txBody>
          <a:bodyPr lIns="90000" rIns="90000" tIns="45000" bIns="45000" anchor="t">
            <a:spAutoFit/>
          </a:bodyPr>
          <a:p>
            <a:pPr algn="ctr">
              <a:lnSpc>
                <a:spcPct val="115000"/>
              </a:lnSpc>
              <a:spcAft>
                <a:spcPts val="700"/>
              </a:spcAft>
              <a:buNone/>
            </a:pPr>
            <a:r>
              <a:rPr b="0" lang="en-GB" sz="2000" spc="-1" strike="noStrike">
                <a:solidFill>
                  <a:srgbClr val="000000"/>
                </a:solidFill>
                <a:latin typeface="Times New Roman"/>
                <a:ea typeface="Noto Serif CJK SC"/>
              </a:rPr>
              <a:t>Machine Learning for Cybersecurity Threat Detection and Prevention</a:t>
            </a:r>
            <a:endParaRPr b="0" lang="en-NG" sz="2000" spc="-1" strike="noStrike">
              <a:latin typeface="Arial"/>
            </a:endParaRPr>
          </a:p>
        </p:txBody>
      </p:sp>
      <p:sp>
        <p:nvSpPr>
          <p:cNvPr id="82" name=""/>
          <p:cNvSpPr txBox="1"/>
          <p:nvPr/>
        </p:nvSpPr>
        <p:spPr>
          <a:xfrm>
            <a:off x="4500000" y="4257720"/>
            <a:ext cx="3420000" cy="602280"/>
          </a:xfrm>
          <a:prstGeom prst="rect">
            <a:avLst/>
          </a:prstGeom>
          <a:noFill/>
          <a:ln w="0">
            <a:noFill/>
          </a:ln>
        </p:spPr>
        <p:txBody>
          <a:bodyPr lIns="90000" rIns="90000" tIns="45000" bIns="45000" anchor="t">
            <a:noAutofit/>
          </a:bodyPr>
          <a:p>
            <a:r>
              <a:rPr b="0" lang="en-NG" sz="1800" spc="-1" strike="noStrike">
                <a:latin typeface="Arial"/>
              </a:rPr>
              <a:t>Presented by: </a:t>
            </a:r>
            <a:endParaRPr b="0" lang="en-NG" sz="1800" spc="-1" strike="noStrike">
              <a:latin typeface="Arial"/>
            </a:endParaRPr>
          </a:p>
          <a:p>
            <a:r>
              <a:rPr b="0" lang="en-NG" sz="1800" spc="-1" strike="noStrike">
                <a:latin typeface="Arial"/>
              </a:rPr>
              <a:t>Ayobella Adeniran</a:t>
            </a:r>
            <a:endParaRPr b="0" lang="en-NG"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Ethical considerations and risk assessment</a:t>
            </a:r>
            <a:endParaRPr b="0" lang="en-NG" sz="3300" spc="-1" strike="noStrike">
              <a:solidFill>
                <a:srgbClr val="000000"/>
              </a:solidFill>
              <a:latin typeface="Arial"/>
            </a:endParaRPr>
          </a:p>
        </p:txBody>
      </p:sp>
      <p:sp>
        <p:nvSpPr>
          <p:cNvPr id="104" name="PlaceHolder 2"/>
          <p:cNvSpPr>
            <a:spLocks noGrp="1"/>
          </p:cNvSpPr>
          <p:nvPr>
            <p:ph/>
          </p:nvPr>
        </p:nvSpPr>
        <p:spPr>
          <a:xfrm>
            <a:off x="628560" y="1369080"/>
            <a:ext cx="7886160" cy="3263040"/>
          </a:xfrm>
          <a:prstGeom prst="rect">
            <a:avLst/>
          </a:prstGeom>
          <a:noFill/>
          <a:ln w="0">
            <a:noFill/>
          </a:ln>
        </p:spPr>
        <p:txBody>
          <a:bodyPr lIns="68400" rIns="68400" tIns="34200" bIns="34200" anchor="t">
            <a:noAutofit/>
          </a:bodyPr>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Informed Consent</a:t>
            </a:r>
            <a:endParaRPr b="0" lang="en-NG" sz="2400" spc="-1" strike="noStrike">
              <a:solidFill>
                <a:srgbClr val="000000"/>
              </a:solidFill>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Data Privacy</a:t>
            </a:r>
            <a:endParaRPr b="0" lang="en-NG" sz="2400" spc="-1" strike="noStrike">
              <a:solidFill>
                <a:srgbClr val="000000"/>
              </a:solidFill>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Bias and Fairness</a:t>
            </a:r>
            <a:endParaRPr b="0" lang="en-NG" sz="2400" spc="-1" strike="noStrike">
              <a:solidFill>
                <a:srgbClr val="000000"/>
              </a:solidFill>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Security Risks</a:t>
            </a:r>
            <a:endParaRPr b="0" lang="en-NG" sz="2400" spc="-1" strike="noStrike">
              <a:solidFill>
                <a:srgbClr val="000000"/>
              </a:solidFill>
              <a:latin typeface="Arial"/>
            </a:endParaRPr>
          </a:p>
          <a:p>
            <a:pPr marL="343080" indent="-343080">
              <a:lnSpc>
                <a:spcPct val="115000"/>
              </a:lnSpc>
              <a:spcAft>
                <a:spcPts val="700"/>
              </a:spcAft>
              <a:buClr>
                <a:srgbClr val="000000"/>
              </a:buClr>
              <a:buFont typeface="Symbol"/>
              <a:buChar char=""/>
              <a:tabLst>
                <a:tab algn="l" pos="450360"/>
              </a:tabLst>
            </a:pPr>
            <a:r>
              <a:rPr b="0" lang="en-GB" sz="2400" spc="-1" strike="noStrike">
                <a:solidFill>
                  <a:srgbClr val="000000"/>
                </a:solidFill>
                <a:latin typeface="Times New Roman"/>
                <a:ea typeface="Noto Serif CJK SC"/>
              </a:rPr>
              <a:t>Transparency</a:t>
            </a:r>
            <a:endParaRPr b="0" lang="en-N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Description of proposed artefact(s)</a:t>
            </a:r>
            <a:endParaRPr b="0" lang="en-NG" sz="3300" spc="-1" strike="noStrike">
              <a:solidFill>
                <a:srgbClr val="000000"/>
              </a:solidFill>
              <a:latin typeface="Arial"/>
            </a:endParaRPr>
          </a:p>
        </p:txBody>
      </p:sp>
      <p:sp>
        <p:nvSpPr>
          <p:cNvPr id="106" name="TextBox 3"/>
          <p:cNvSpPr/>
          <p:nvPr/>
        </p:nvSpPr>
        <p:spPr>
          <a:xfrm>
            <a:off x="628560" y="1267560"/>
            <a:ext cx="7169400" cy="14230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Comprehensive Literature Review</a:t>
            </a:r>
            <a:endParaRPr b="0" lang="en-NG" sz="22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Evaluation Reports</a:t>
            </a:r>
            <a:endParaRPr b="0" lang="en-NG" sz="2200" spc="-1" strike="noStrike">
              <a:latin typeface="Arial"/>
            </a:endParaRPr>
          </a:p>
          <a:p>
            <a:pPr marL="343080" indent="-343080">
              <a:lnSpc>
                <a:spcPct val="115000"/>
              </a:lnSpc>
              <a:spcAft>
                <a:spcPts val="700"/>
              </a:spcAft>
              <a:buClr>
                <a:srgbClr val="000000"/>
              </a:buClr>
              <a:buFont typeface="Symbol"/>
              <a:buChar char=""/>
              <a:tabLst>
                <a:tab algn="l" pos="450360"/>
              </a:tabLst>
            </a:pPr>
            <a:r>
              <a:rPr b="0" lang="en-GB" sz="2200" spc="-1" strike="noStrike">
                <a:solidFill>
                  <a:srgbClr val="000000"/>
                </a:solidFill>
                <a:latin typeface="Times New Roman"/>
                <a:ea typeface="Noto Serif CJK SC"/>
              </a:rPr>
              <a:t>Hybrid machine learning model </a:t>
            </a:r>
            <a:endParaRPr b="0" lang="en-NG"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Timeline of proposed activities</a:t>
            </a:r>
            <a:endParaRPr b="0" lang="en-NG" sz="3300" spc="-1" strike="noStrike">
              <a:solidFill>
                <a:srgbClr val="000000"/>
              </a:solidFill>
              <a:latin typeface="Arial"/>
            </a:endParaRPr>
          </a:p>
        </p:txBody>
      </p:sp>
      <p:pic>
        <p:nvPicPr>
          <p:cNvPr id="108" name="Google Shape;135;p26" descr=""/>
          <p:cNvPicPr/>
          <p:nvPr/>
        </p:nvPicPr>
        <p:blipFill>
          <a:blip r:embed="rId1"/>
          <a:stretch/>
        </p:blipFill>
        <p:spPr>
          <a:xfrm>
            <a:off x="683640" y="1267560"/>
            <a:ext cx="7686000" cy="3174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48480" y="-52200"/>
            <a:ext cx="7886160" cy="744120"/>
          </a:xfrm>
          <a:prstGeom prst="rect">
            <a:avLst/>
          </a:prstGeom>
          <a:noFill/>
          <a:ln w="0">
            <a:noFill/>
          </a:ln>
        </p:spPr>
        <p:txBody>
          <a:bodyPr lIns="0" rIns="0" tIns="0" bIns="0" anchor="ctr">
            <a:noAutofit/>
          </a:bodyPr>
          <a:p>
            <a:pPr>
              <a:lnSpc>
                <a:spcPct val="100000"/>
              </a:lnSpc>
              <a:buNone/>
              <a:tabLst>
                <a:tab algn="l" pos="0"/>
              </a:tabLst>
            </a:pPr>
            <a:r>
              <a:rPr b="0" lang="en" sz="1400" spc="-1" strike="noStrike">
                <a:solidFill>
                  <a:srgbClr val="000000"/>
                </a:solidFill>
                <a:highlight>
                  <a:srgbClr val="f8e71c"/>
                </a:highlight>
                <a:latin typeface="Calibri"/>
                <a:ea typeface="Calibri"/>
              </a:rPr>
              <a:t>References</a:t>
            </a:r>
            <a:endParaRPr b="0" lang="en-NG" sz="1400" spc="-1" strike="noStrike">
              <a:solidFill>
                <a:srgbClr val="000000"/>
              </a:solidFill>
              <a:latin typeface="Arial"/>
            </a:endParaRPr>
          </a:p>
        </p:txBody>
      </p:sp>
      <p:sp>
        <p:nvSpPr>
          <p:cNvPr id="110" name="Google Shape;141;p27"/>
          <p:cNvSpPr/>
          <p:nvPr/>
        </p:nvSpPr>
        <p:spPr>
          <a:xfrm>
            <a:off x="348480" y="524520"/>
            <a:ext cx="8269920" cy="4376520"/>
          </a:xfrm>
          <a:prstGeom prst="rect">
            <a:avLst/>
          </a:prstGeom>
          <a:noFill/>
          <a:ln w="0">
            <a:noFill/>
          </a:ln>
        </p:spPr>
        <p:style>
          <a:lnRef idx="0"/>
          <a:fillRef idx="0"/>
          <a:effectRef idx="0"/>
          <a:fontRef idx="minor"/>
        </p:style>
        <p:txBody>
          <a:bodyPr lIns="67680" rIns="67680" tIns="33840" bIns="33840" anchor="t">
            <a:noAutofit/>
          </a:bodyPr>
          <a:p>
            <a:pPr>
              <a:lnSpc>
                <a:spcPct val="100000"/>
              </a:lnSpc>
              <a:buNone/>
              <a:tabLst>
                <a:tab algn="l" pos="0"/>
              </a:tabLst>
            </a:pPr>
            <a:r>
              <a:rPr b="0" lang="en" sz="1000" spc="-1" strike="noStrike">
                <a:solidFill>
                  <a:srgbClr val="000000"/>
                </a:solidFill>
                <a:latin typeface="Arial"/>
                <a:ea typeface="Arial"/>
              </a:rPr>
              <a:t>Bharadiya, J., 2023. Machine Learning in Cybersecurity: Techniques and Challenges. Eur. J. Technol. 7, 1–14. </a:t>
            </a:r>
            <a:r>
              <a:rPr b="0" lang="en" sz="1000" spc="-1" strike="noStrike" u="sng">
                <a:solidFill>
                  <a:srgbClr val="0f9d58"/>
                </a:solidFill>
                <a:uFillTx/>
                <a:latin typeface="Arial"/>
                <a:ea typeface="Arial"/>
                <a:hlinkClick r:id="rId1"/>
              </a:rPr>
              <a:t>https://doi.org/10.47672/ejt.1486</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Bi, Q., Goodman, K.E., Kaminsky, J., Lessler, J., 2019. What is Machine Learning? A Primer for the Epidemiologist. Am. J. Epidemiol. kwz189. </a:t>
            </a:r>
            <a:r>
              <a:rPr b="0" lang="en" sz="1000" spc="-1" strike="noStrike" u="sng">
                <a:solidFill>
                  <a:srgbClr val="0f9d58"/>
                </a:solidFill>
                <a:uFillTx/>
                <a:latin typeface="Arial"/>
                <a:ea typeface="Arial"/>
                <a:hlinkClick r:id="rId2"/>
              </a:rPr>
              <a:t>https://doi.org/10.1093/aje/kwz189</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Botacin, M., Ceschin, F., Sun, R., Oliveira, D., Grégio, A., 2021. Challenges and pitfalls in malware research. Comput. Secur. 106, 102287. </a:t>
            </a:r>
            <a:r>
              <a:rPr b="0" lang="en" sz="1000" spc="-1" strike="noStrike" u="sng">
                <a:solidFill>
                  <a:srgbClr val="0f9d58"/>
                </a:solidFill>
                <a:uFillTx/>
                <a:latin typeface="Arial"/>
                <a:ea typeface="Arial"/>
                <a:hlinkClick r:id="rId3"/>
              </a:rPr>
              <a:t>https://doi.org/10.1016/j.cose.2021.102287</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Elsaeidy, A.A., Jamalipour, A. and Munasinghe, K.S., 2021. A hybrid deep learning approach for replay and DDoS attack detection in a smart city. IEEE Access, 9, pp.154864-154875.</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Gibert, D., Mateu, C., Planes, J., 2020. The rise of machine learning for detection and classification of malware: Research developments, trends and challenges. J. Netw. Comput. Appl. 153, 102526. https://doi.org/10.1016/j.jnca.2019.102526</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Karim, A., Azam, S., Shanmugam, B., Kannoorpatti, K., Alazab, M., 2019. A Comprehensive Survey for Intelligent Spam Email Detection. IEEE Access 7, 168261–168295. </a:t>
            </a:r>
            <a:r>
              <a:rPr b="0" lang="en" sz="1000" spc="-1" strike="noStrike" u="sng">
                <a:solidFill>
                  <a:srgbClr val="0f9d58"/>
                </a:solidFill>
                <a:uFillTx/>
                <a:latin typeface="Arial"/>
                <a:ea typeface="Arial"/>
                <a:hlinkClick r:id="rId4"/>
              </a:rPr>
              <a:t>https://doi.org/10.1109/ACCESS.2019.2954791</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Rashid, M.M., Kamruzzaman, J., Hassan, M.M., Imam, T., Wibowo, S., Gordon, S. and Fortino, G., 2022. Adversarial training for deep learning-based cyberattack detection in IoT-based smart city applications. Computers &amp; Security, 120, p.102783.</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Saba, T., Khan, A.R., Sadad, T. and Hong, S.P., 2022. Securing the IoT system of smart city against cyber threats using deep learning. Discrete Dynamics in Nature and Society, 2022.</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Spring, J.M., Fallon, J., Galyardt, A., Horneman, A., Metcalf, L. and Stoner, E., 2019. Machine Learning in Cybersecurity: A Guide. </a:t>
            </a:r>
            <a:r>
              <a:rPr b="0" i="1" lang="en" sz="1000" spc="-1" strike="noStrike">
                <a:solidFill>
                  <a:srgbClr val="000000"/>
                </a:solidFill>
                <a:latin typeface="Arial"/>
                <a:ea typeface="Arial"/>
              </a:rPr>
              <a:t>SEI-CMU Technical Report</a:t>
            </a:r>
            <a:r>
              <a:rPr b="0" lang="en" sz="1000" spc="-1" strike="noStrike">
                <a:solidFill>
                  <a:srgbClr val="000000"/>
                </a:solidFill>
                <a:latin typeface="Arial"/>
                <a:ea typeface="Arial"/>
              </a:rPr>
              <a:t>, (5).</a:t>
            </a:r>
            <a:endParaRPr b="0" lang="en-NG" sz="1000" spc="-1" strike="noStrike">
              <a:latin typeface="Arial"/>
            </a:endParaRPr>
          </a:p>
          <a:p>
            <a:pPr>
              <a:lnSpc>
                <a:spcPct val="100000"/>
              </a:lnSpc>
              <a:buNone/>
              <a:tabLst>
                <a:tab algn="l" pos="0"/>
              </a:tabLst>
            </a:pPr>
            <a:endParaRPr b="0" lang="en-NG" sz="1000" spc="-1" strike="noStrike">
              <a:latin typeface="Arial"/>
            </a:endParaRPr>
          </a:p>
          <a:p>
            <a:pPr>
              <a:lnSpc>
                <a:spcPct val="100000"/>
              </a:lnSpc>
              <a:buNone/>
              <a:tabLst>
                <a:tab algn="l" pos="0"/>
              </a:tabLst>
            </a:pPr>
            <a:r>
              <a:rPr b="0" lang="en" sz="1000" spc="-1" strike="noStrike">
                <a:solidFill>
                  <a:srgbClr val="000000"/>
                </a:solidFill>
                <a:latin typeface="Arial"/>
                <a:ea typeface="Arial"/>
              </a:rPr>
              <a:t>Vaddadi, S.A., Vallabhaneni, R. and Whig, P., 2023. Utilizing AI and Machine Learning in Cybersecurity for Sustainable Development through Enhanced Threat Detection and Mitigation. </a:t>
            </a:r>
            <a:r>
              <a:rPr b="0" i="1" lang="en" sz="1000" spc="-1" strike="noStrike">
                <a:solidFill>
                  <a:srgbClr val="000000"/>
                </a:solidFill>
                <a:latin typeface="Arial"/>
                <a:ea typeface="Arial"/>
              </a:rPr>
              <a:t>International Journal of Sustainable Development Through AI, ML and IoT</a:t>
            </a:r>
            <a:r>
              <a:rPr b="0" lang="en" sz="1000" spc="-1" strike="noStrike">
                <a:solidFill>
                  <a:srgbClr val="000000"/>
                </a:solidFill>
                <a:latin typeface="Arial"/>
                <a:ea typeface="Arial"/>
              </a:rPr>
              <a:t>, </a:t>
            </a:r>
            <a:r>
              <a:rPr b="0" i="1" lang="en" sz="1000" spc="-1" strike="noStrike">
                <a:solidFill>
                  <a:srgbClr val="000000"/>
                </a:solidFill>
                <a:latin typeface="Arial"/>
                <a:ea typeface="Arial"/>
              </a:rPr>
              <a:t>2</a:t>
            </a:r>
            <a:r>
              <a:rPr b="0" lang="en" sz="1000" spc="-1" strike="noStrike">
                <a:solidFill>
                  <a:srgbClr val="000000"/>
                </a:solidFill>
                <a:latin typeface="Arial"/>
                <a:ea typeface="Arial"/>
              </a:rPr>
              <a:t>(2), pp.1-8.</a:t>
            </a:r>
            <a:endParaRPr b="0" lang="en-NG"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Significance of research</a:t>
            </a:r>
            <a:endParaRPr b="0" lang="en-NG" sz="3300" spc="-1" strike="noStrike">
              <a:solidFill>
                <a:srgbClr val="000000"/>
              </a:solidFill>
              <a:latin typeface="Arial"/>
            </a:endParaRPr>
          </a:p>
        </p:txBody>
      </p:sp>
      <p:sp>
        <p:nvSpPr>
          <p:cNvPr id="84" name="PlaceHolder 2"/>
          <p:cNvSpPr>
            <a:spLocks noGrp="1"/>
          </p:cNvSpPr>
          <p:nvPr>
            <p:ph/>
          </p:nvPr>
        </p:nvSpPr>
        <p:spPr>
          <a:xfrm>
            <a:off x="628560" y="1440000"/>
            <a:ext cx="7886160" cy="3192120"/>
          </a:xfrm>
          <a:prstGeom prst="rect">
            <a:avLst/>
          </a:prstGeom>
          <a:noFill/>
          <a:ln w="0">
            <a:noFill/>
          </a:ln>
        </p:spPr>
        <p:txBody>
          <a:bodyPr lIns="68400" rIns="68400" tIns="34200" bIns="34200" anchor="t">
            <a:noAutofit/>
          </a:bodyPr>
          <a:p>
            <a:pPr algn="ctr">
              <a:lnSpc>
                <a:spcPct val="90000"/>
              </a:lnSpc>
              <a:spcAft>
                <a:spcPts val="1199"/>
              </a:spcAft>
              <a:buNone/>
              <a:tabLst>
                <a:tab algn="l" pos="0"/>
              </a:tabLst>
            </a:pPr>
            <a:r>
              <a:rPr b="0" lang="en-GB" sz="2000" spc="-1" strike="noStrike">
                <a:solidFill>
                  <a:srgbClr val="000000"/>
                </a:solidFill>
                <a:latin typeface="Times New Roman"/>
                <a:ea typeface="Noto Serif CJK SC"/>
              </a:rPr>
              <a:t>Cybersecurity is a critical concern in the digital age, with increasing incidents of sophisticated cyber attacks threatening individuals, businesses, and governments. </a:t>
            </a:r>
            <a:endParaRPr b="0" lang="en-NG" sz="2000" spc="-1" strike="noStrike">
              <a:solidFill>
                <a:srgbClr val="000000"/>
              </a:solidFill>
              <a:latin typeface="Arial"/>
            </a:endParaRPr>
          </a:p>
          <a:p>
            <a:pPr algn="ctr">
              <a:lnSpc>
                <a:spcPct val="90000"/>
              </a:lnSpc>
              <a:spcAft>
                <a:spcPts val="1199"/>
              </a:spcAft>
              <a:buNone/>
              <a:tabLst>
                <a:tab algn="l" pos="0"/>
              </a:tabLst>
            </a:pPr>
            <a:endParaRPr b="0" lang="en-NG" sz="2000" spc="-1" strike="noStrike">
              <a:solidFill>
                <a:srgbClr val="000000"/>
              </a:solidFill>
              <a:latin typeface="Arial"/>
            </a:endParaRPr>
          </a:p>
          <a:p>
            <a:pPr algn="ctr">
              <a:lnSpc>
                <a:spcPct val="90000"/>
              </a:lnSpc>
              <a:spcAft>
                <a:spcPts val="1199"/>
              </a:spcAft>
              <a:buNone/>
              <a:tabLst>
                <a:tab algn="l" pos="0"/>
              </a:tabLst>
            </a:pPr>
            <a:r>
              <a:rPr b="0" lang="en-GB" sz="2000" spc="-1" strike="noStrike">
                <a:solidFill>
                  <a:srgbClr val="000000"/>
                </a:solidFill>
                <a:latin typeface="Times New Roman"/>
                <a:ea typeface="Noto Serif CJK SC"/>
              </a:rPr>
              <a:t>This research aims to explore and understand the role of Machine learning in cybersecurity, with focus on threat detection and prevention so as to better advise on the effectiveness and efficiency of these defense mechanisms as opposed to traditional cybersecurity models.</a:t>
            </a:r>
            <a:endParaRPr b="0" lang="en-NG" sz="2000" spc="-1" strike="noStrike">
              <a:solidFill>
                <a:srgbClr val="000000"/>
              </a:solidFill>
              <a:latin typeface="Arial"/>
            </a:endParaRPr>
          </a:p>
          <a:p>
            <a:pPr algn="ctr">
              <a:lnSpc>
                <a:spcPct val="90000"/>
              </a:lnSpc>
              <a:spcAft>
                <a:spcPts val="1199"/>
              </a:spcAft>
              <a:buNone/>
              <a:tabLst>
                <a:tab algn="l" pos="0"/>
              </a:tabLst>
            </a:pPr>
            <a:endParaRPr b="0" lang="en-NG"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Contribution to Academia</a:t>
            </a:r>
            <a:endParaRPr b="0" lang="en-NG" sz="3300" spc="-1" strike="noStrike">
              <a:solidFill>
                <a:srgbClr val="000000"/>
              </a:solidFill>
              <a:latin typeface="Arial"/>
            </a:endParaRPr>
          </a:p>
        </p:txBody>
      </p:sp>
      <p:sp>
        <p:nvSpPr>
          <p:cNvPr id="86" name="TextBox 4"/>
          <p:cNvSpPr/>
          <p:nvPr/>
        </p:nvSpPr>
        <p:spPr>
          <a:xfrm>
            <a:off x="628560" y="1425240"/>
            <a:ext cx="4951440" cy="345348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400" spc="-1" strike="noStrike">
                <a:solidFill>
                  <a:srgbClr val="000000"/>
                </a:solidFill>
                <a:latin typeface="Times New Roman"/>
                <a:ea typeface="Noto Serif CJK SC"/>
              </a:rPr>
              <a:t>Academically, this research will further aid an understanding of the intersection between Machine Learning and cybersecurity. It will provide a detailed review of current literature, identify gaps, and propose novel methodologies for threat detection and prevention. </a:t>
            </a:r>
            <a:endParaRPr b="0" lang="en-NG" sz="2400" spc="-1" strike="noStrike">
              <a:latin typeface="Arial"/>
            </a:endParaRPr>
          </a:p>
        </p:txBody>
      </p:sp>
      <p:pic>
        <p:nvPicPr>
          <p:cNvPr id="87" name="" descr=""/>
          <p:cNvPicPr/>
          <p:nvPr/>
        </p:nvPicPr>
        <p:blipFill>
          <a:blip r:embed="rId1"/>
          <a:stretch/>
        </p:blipFill>
        <p:spPr>
          <a:xfrm rot="9600">
            <a:off x="5397480" y="2019240"/>
            <a:ext cx="3600000" cy="1542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Contribution to professional practice</a:t>
            </a:r>
            <a:endParaRPr b="0" lang="en-NG" sz="3300" spc="-1" strike="noStrike">
              <a:solidFill>
                <a:srgbClr val="000000"/>
              </a:solidFill>
              <a:latin typeface="Arial"/>
            </a:endParaRPr>
          </a:p>
        </p:txBody>
      </p:sp>
      <p:sp>
        <p:nvSpPr>
          <p:cNvPr id="89" name="TextBox 4"/>
          <p:cNvSpPr/>
          <p:nvPr/>
        </p:nvSpPr>
        <p:spPr>
          <a:xfrm>
            <a:off x="628560" y="1267560"/>
            <a:ext cx="7341840" cy="303300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400" spc="-1" strike="noStrike">
                <a:solidFill>
                  <a:srgbClr val="000000"/>
                </a:solidFill>
                <a:latin typeface="Times New Roman"/>
                <a:ea typeface="Noto Serif CJK SC"/>
              </a:rPr>
              <a:t>This research aims to bridge this gap by providing a comprehensive analysis of ML techniques tailored to cybersecurity. By focusing on journals and articles written by both academic and industry based professionals, this study will enrich the existing body of knowledge, offering new insights and frameworks that can be utilized by researchers and practitioners alike. </a:t>
            </a:r>
            <a:endParaRPr b="0" lang="en-NG"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Problems</a:t>
            </a:r>
            <a:endParaRPr b="0" lang="en-NG" sz="3300" spc="-1" strike="noStrike">
              <a:solidFill>
                <a:srgbClr val="000000"/>
              </a:solidFill>
              <a:latin typeface="Arial"/>
            </a:endParaRPr>
          </a:p>
        </p:txBody>
      </p:sp>
      <p:sp>
        <p:nvSpPr>
          <p:cNvPr id="91" name="PlaceHolder 2"/>
          <p:cNvSpPr>
            <a:spLocks noGrp="1"/>
          </p:cNvSpPr>
          <p:nvPr>
            <p:ph/>
          </p:nvPr>
        </p:nvSpPr>
        <p:spPr>
          <a:xfrm>
            <a:off x="628560" y="1369080"/>
            <a:ext cx="7886160" cy="3263040"/>
          </a:xfrm>
          <a:prstGeom prst="rect">
            <a:avLst/>
          </a:prstGeom>
          <a:noFill/>
          <a:ln w="0">
            <a:noFill/>
          </a:ln>
        </p:spPr>
        <p:txBody>
          <a:bodyPr lIns="68400" rIns="68400" tIns="34200" bIns="34200" anchor="t">
            <a:noAutofit/>
          </a:bodyPr>
          <a:p>
            <a:pPr>
              <a:lnSpc>
                <a:spcPct val="90000"/>
              </a:lnSpc>
              <a:spcAft>
                <a:spcPts val="1199"/>
              </a:spcAft>
              <a:buNone/>
              <a:tabLst>
                <a:tab algn="l" pos="0"/>
              </a:tabLst>
            </a:pPr>
            <a:r>
              <a:rPr b="0" lang="en-GB" sz="2000" spc="-1" strike="noStrike">
                <a:solidFill>
                  <a:srgbClr val="000000"/>
                </a:solidFill>
                <a:latin typeface="Times New Roman"/>
                <a:ea typeface="Noto Serif CJK SC"/>
              </a:rPr>
              <a:t>There still exists a gap between this progress and it’s utilization in cybersecurity threat detection and mitigation (A. Karim et al, 2019)</a:t>
            </a:r>
            <a:endParaRPr b="0" lang="en-NG" sz="2000" spc="-1" strike="noStrike">
              <a:solidFill>
                <a:srgbClr val="000000"/>
              </a:solidFill>
              <a:latin typeface="Arial"/>
            </a:endParaRPr>
          </a:p>
          <a:p>
            <a:pPr>
              <a:lnSpc>
                <a:spcPct val="90000"/>
              </a:lnSpc>
              <a:spcAft>
                <a:spcPts val="1199"/>
              </a:spcAft>
              <a:buNone/>
              <a:tabLst>
                <a:tab algn="l" pos="0"/>
              </a:tabLst>
            </a:pPr>
            <a:endParaRPr b="0" lang="en-NG" sz="2000" spc="-1" strike="noStrike">
              <a:solidFill>
                <a:srgbClr val="000000"/>
              </a:solidFill>
              <a:latin typeface="Arial"/>
            </a:endParaRPr>
          </a:p>
          <a:p>
            <a:pPr>
              <a:lnSpc>
                <a:spcPct val="90000"/>
              </a:lnSpc>
              <a:spcAft>
                <a:spcPts val="1199"/>
              </a:spcAft>
              <a:buNone/>
              <a:tabLst>
                <a:tab algn="l" pos="0"/>
              </a:tabLst>
            </a:pPr>
            <a:endParaRPr b="0" lang="en-NG" sz="2000" spc="-1" strike="noStrike">
              <a:solidFill>
                <a:srgbClr val="000000"/>
              </a:solidFill>
              <a:latin typeface="Arial"/>
            </a:endParaRPr>
          </a:p>
          <a:p>
            <a:pPr>
              <a:lnSpc>
                <a:spcPct val="90000"/>
              </a:lnSpc>
              <a:spcAft>
                <a:spcPts val="1199"/>
              </a:spcAft>
              <a:buNone/>
              <a:tabLst>
                <a:tab algn="l" pos="0"/>
              </a:tabLst>
            </a:pPr>
            <a:endParaRPr b="0" lang="en-NG" sz="2000" spc="-1" strike="noStrike">
              <a:solidFill>
                <a:srgbClr val="000000"/>
              </a:solidFill>
              <a:latin typeface="Arial"/>
            </a:endParaRPr>
          </a:p>
          <a:p>
            <a:pPr>
              <a:lnSpc>
                <a:spcPct val="90000"/>
              </a:lnSpc>
              <a:spcAft>
                <a:spcPts val="1199"/>
              </a:spcAft>
              <a:buNone/>
              <a:tabLst>
                <a:tab algn="l" pos="0"/>
              </a:tabLst>
            </a:pPr>
            <a:r>
              <a:rPr b="0" lang="en-GB" sz="2000" spc="-1" strike="noStrike">
                <a:solidFill>
                  <a:srgbClr val="000000"/>
                </a:solidFill>
                <a:latin typeface="Times New Roman"/>
                <a:ea typeface="Calibri"/>
              </a:rPr>
              <a:t>There is a lack of standardization in creation of cybersecurity datasets and absence of robust and adaptable models designed specifically for cybersecurity. (Rashid M. M. et al, 2022)</a:t>
            </a:r>
            <a:endParaRPr b="0" lang="en-NG" sz="2000" spc="-1" strike="noStrike">
              <a:solidFill>
                <a:srgbClr val="000000"/>
              </a:solidFill>
              <a:latin typeface="Arial"/>
            </a:endParaRPr>
          </a:p>
        </p:txBody>
      </p:sp>
      <p:sp>
        <p:nvSpPr>
          <p:cNvPr id="92" name="TextBox 4"/>
          <p:cNvSpPr/>
          <p:nvPr/>
        </p:nvSpPr>
        <p:spPr>
          <a:xfrm>
            <a:off x="628560" y="2039040"/>
            <a:ext cx="7886160" cy="1141560"/>
          </a:xfrm>
          <a:prstGeom prst="rect">
            <a:avLst/>
          </a:prstGeom>
          <a:noFill/>
          <a:ln w="0">
            <a:noFill/>
          </a:ln>
        </p:spPr>
        <p:style>
          <a:lnRef idx="0"/>
          <a:fillRef idx="0"/>
          <a:effectRef idx="0"/>
          <a:fontRef idx="minor"/>
        </p:style>
        <p:txBody>
          <a:bodyPr lIns="90000" rIns="90000" tIns="45000" bIns="45000" anchor="t">
            <a:spAutoFit/>
          </a:bodyPr>
          <a:p>
            <a:pPr>
              <a:lnSpc>
                <a:spcPct val="115000"/>
              </a:lnSpc>
              <a:spcAft>
                <a:spcPts val="700"/>
              </a:spcAft>
              <a:buNone/>
            </a:pPr>
            <a:r>
              <a:rPr b="0" lang="en-GB" sz="2000" spc="-1" strike="noStrike">
                <a:solidFill>
                  <a:srgbClr val="000000"/>
                </a:solidFill>
                <a:latin typeface="Times New Roman"/>
                <a:ea typeface="Noto Serif CJK SC"/>
              </a:rPr>
              <a:t>The complexity of malware attacks seem to be matching the growth in the combating forces and this is a call to attention for researchers and cyber enthusiasts. (A.A. Srinivas, 2023)</a:t>
            </a:r>
            <a:endParaRPr b="0" lang="en-NG"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Question</a:t>
            </a:r>
            <a:endParaRPr b="0" lang="en-NG" sz="3300" spc="-1" strike="noStrike">
              <a:solidFill>
                <a:srgbClr val="000000"/>
              </a:solidFill>
              <a:latin typeface="Arial"/>
            </a:endParaRPr>
          </a:p>
        </p:txBody>
      </p:sp>
      <p:sp>
        <p:nvSpPr>
          <p:cNvPr id="94" name="PlaceHolder 2"/>
          <p:cNvSpPr>
            <a:spLocks noGrp="1"/>
          </p:cNvSpPr>
          <p:nvPr>
            <p:ph/>
          </p:nvPr>
        </p:nvSpPr>
        <p:spPr>
          <a:xfrm>
            <a:off x="628560" y="1369080"/>
            <a:ext cx="4771440" cy="3263040"/>
          </a:xfrm>
          <a:prstGeom prst="rect">
            <a:avLst/>
          </a:prstGeom>
          <a:noFill/>
          <a:ln w="0">
            <a:noFill/>
          </a:ln>
        </p:spPr>
        <p:txBody>
          <a:bodyPr lIns="68400" rIns="68400" tIns="34200" bIns="34200" anchor="t">
            <a:noAutofit/>
          </a:bodyPr>
          <a:p>
            <a:pPr>
              <a:lnSpc>
                <a:spcPct val="90000"/>
              </a:lnSpc>
              <a:spcAft>
                <a:spcPts val="1199"/>
              </a:spcAft>
              <a:buNone/>
              <a:tabLst>
                <a:tab algn="l" pos="0"/>
              </a:tabLst>
            </a:pPr>
            <a:r>
              <a:rPr b="0" lang="en-GB" sz="2400" spc="-1" strike="noStrike">
                <a:solidFill>
                  <a:srgbClr val="000000"/>
                </a:solidFill>
                <a:latin typeface="Times New Roman"/>
                <a:ea typeface="Noto Serif CJK SC"/>
              </a:rPr>
              <a:t>How can machine learning techniques be utilized to improve the detection and prevention of cybersecurity threats, and what are the practical challenges associated with their implementation?</a:t>
            </a:r>
            <a:endParaRPr b="0" lang="en-NG" sz="2400" spc="-1" strike="noStrike">
              <a:solidFill>
                <a:srgbClr val="000000"/>
              </a:solidFill>
              <a:latin typeface="Arial"/>
            </a:endParaRPr>
          </a:p>
          <a:p>
            <a:pPr>
              <a:lnSpc>
                <a:spcPct val="90000"/>
              </a:lnSpc>
              <a:spcAft>
                <a:spcPts val="1199"/>
              </a:spcAft>
              <a:buNone/>
              <a:tabLst>
                <a:tab algn="l" pos="0"/>
              </a:tabLst>
            </a:pPr>
            <a:endParaRPr b="0" lang="en-NG" sz="2400" spc="-1" strike="noStrike">
              <a:solidFill>
                <a:srgbClr val="000000"/>
              </a:solidFill>
              <a:latin typeface="Arial"/>
            </a:endParaRPr>
          </a:p>
        </p:txBody>
      </p:sp>
      <p:pic>
        <p:nvPicPr>
          <p:cNvPr id="95" name="" descr=""/>
          <p:cNvPicPr/>
          <p:nvPr/>
        </p:nvPicPr>
        <p:blipFill>
          <a:blip r:embed="rId1"/>
          <a:stretch/>
        </p:blipFill>
        <p:spPr>
          <a:xfrm>
            <a:off x="5592240" y="900000"/>
            <a:ext cx="3047760" cy="3047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14040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Aims and Objectives</a:t>
            </a:r>
            <a:endParaRPr b="0" lang="en-NG" sz="3300" spc="-1" strike="noStrike">
              <a:solidFill>
                <a:srgbClr val="000000"/>
              </a:solidFill>
              <a:latin typeface="Arial"/>
            </a:endParaRPr>
          </a:p>
        </p:txBody>
      </p:sp>
      <p:sp>
        <p:nvSpPr>
          <p:cNvPr id="97" name="PlaceHolder 2"/>
          <p:cNvSpPr>
            <a:spLocks noGrp="1"/>
          </p:cNvSpPr>
          <p:nvPr>
            <p:ph/>
          </p:nvPr>
        </p:nvSpPr>
        <p:spPr>
          <a:xfrm>
            <a:off x="396720" y="853560"/>
            <a:ext cx="8557200" cy="3263040"/>
          </a:xfrm>
          <a:prstGeom prst="rect">
            <a:avLst/>
          </a:prstGeom>
          <a:noFill/>
          <a:ln w="0">
            <a:noFill/>
          </a:ln>
        </p:spPr>
        <p:txBody>
          <a:bodyPr lIns="68400" rIns="68400" tIns="34200" bIns="34200" anchor="t">
            <a:noAutofit/>
          </a:bodyPr>
          <a:p>
            <a:pPr marL="6480">
              <a:lnSpc>
                <a:spcPct val="90000"/>
              </a:lnSpc>
              <a:spcAft>
                <a:spcPts val="1199"/>
              </a:spcAft>
              <a:buNone/>
              <a:tabLst>
                <a:tab algn="l" pos="0"/>
              </a:tabLst>
            </a:pPr>
            <a:r>
              <a:rPr b="0" lang="en-GB" sz="1800" spc="-1" strike="noStrike">
                <a:solidFill>
                  <a:srgbClr val="000000"/>
                </a:solidFill>
                <a:latin typeface="Times New Roman"/>
                <a:ea typeface="Noto Serif CJK SC"/>
              </a:rPr>
              <a:t>This study aims at investigating and developing an advanced machine learning model for effective cybersecurity threat detection and prevention.</a:t>
            </a:r>
            <a:endParaRPr b="0" lang="en-NG" sz="1800" spc="-1" strike="noStrike">
              <a:solidFill>
                <a:srgbClr val="000000"/>
              </a:solidFill>
              <a:latin typeface="Arial"/>
            </a:endParaRPr>
          </a:p>
          <a:p>
            <a:pPr marL="6480">
              <a:lnSpc>
                <a:spcPct val="90000"/>
              </a:lnSpc>
              <a:spcAft>
                <a:spcPts val="1199"/>
              </a:spcAft>
              <a:buNone/>
              <a:tabLst>
                <a:tab algn="l" pos="0"/>
              </a:tabLst>
            </a:pPr>
            <a:r>
              <a:rPr b="0" lang="en-GB" sz="1800" spc="-1" strike="noStrike">
                <a:solidFill>
                  <a:srgbClr val="000000"/>
                </a:solidFill>
                <a:latin typeface="Times New Roman"/>
                <a:ea typeface="Noto Serif CJK SC"/>
              </a:rPr>
              <a:t>Objectives</a:t>
            </a:r>
            <a:endParaRPr b="0" lang="en-NG" sz="1800" spc="-1" strike="noStrike">
              <a:solidFill>
                <a:srgbClr val="000000"/>
              </a:solidFill>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To understand how effective machine learning has been in the detection and prevention of threats in cybersecurity.</a:t>
            </a:r>
            <a:endParaRPr b="0" lang="en-NG" sz="1800" spc="-1" strike="noStrike">
              <a:solidFill>
                <a:srgbClr val="000000"/>
              </a:solidFill>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Furthermore, we hope to identify the major challenges and drawbacks in the application of these techniques.</a:t>
            </a:r>
            <a:endParaRPr b="0" lang="en-NG" sz="1800" spc="-1" strike="noStrike">
              <a:solidFill>
                <a:srgbClr val="000000"/>
              </a:solidFill>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Also, this research will analyse the impact of these issues on the utilization of Machine learning models in the cybersecurity space.</a:t>
            </a:r>
            <a:endParaRPr b="0" lang="en-NG" sz="1800" spc="-1" strike="noStrike">
              <a:solidFill>
                <a:srgbClr val="000000"/>
              </a:solidFill>
              <a:latin typeface="Arial"/>
            </a:endParaRPr>
          </a:p>
          <a:p>
            <a:pPr marL="457200" indent="-343080">
              <a:lnSpc>
                <a:spcPct val="115000"/>
              </a:lnSpc>
              <a:spcAft>
                <a:spcPts val="700"/>
              </a:spcAft>
              <a:buClr>
                <a:srgbClr val="000000"/>
              </a:buClr>
              <a:buFont typeface="Playfair Display"/>
              <a:buChar char="●"/>
              <a:tabLst>
                <a:tab algn="l" pos="0"/>
              </a:tabLst>
            </a:pPr>
            <a:r>
              <a:rPr b="0" lang="en-GB" sz="1800" spc="-1" strike="noStrike">
                <a:solidFill>
                  <a:srgbClr val="000000"/>
                </a:solidFill>
                <a:latin typeface="Times New Roman"/>
                <a:ea typeface="Noto Serif CJK SC"/>
              </a:rPr>
              <a:t>Lastly, we will develop a hybrid machine learning model that will address the problems identified in the research problems, as well as adding new contributions to the practice of cybersecurity.</a:t>
            </a:r>
            <a:endParaRPr b="0" lang="en-N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Key literature related to the project</a:t>
            </a:r>
            <a:endParaRPr b="0" lang="en-NG" sz="3300" spc="-1" strike="noStrike">
              <a:solidFill>
                <a:srgbClr val="000000"/>
              </a:solidFill>
              <a:latin typeface="Arial"/>
            </a:endParaRPr>
          </a:p>
        </p:txBody>
      </p:sp>
      <p:sp>
        <p:nvSpPr>
          <p:cNvPr id="99" name="PlaceHolder 2"/>
          <p:cNvSpPr>
            <a:spLocks noGrp="1"/>
          </p:cNvSpPr>
          <p:nvPr>
            <p:ph/>
          </p:nvPr>
        </p:nvSpPr>
        <p:spPr>
          <a:xfrm>
            <a:off x="628560" y="1369080"/>
            <a:ext cx="7886160" cy="3263040"/>
          </a:xfrm>
          <a:prstGeom prst="rect">
            <a:avLst/>
          </a:prstGeom>
          <a:noFill/>
          <a:ln w="0">
            <a:noFill/>
          </a:ln>
        </p:spPr>
        <p:txBody>
          <a:bodyPr lIns="68400" rIns="68400" tIns="34200" bIns="34200" anchor="t">
            <a:noAutofit/>
          </a:bodyPr>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Noto Serif CJK SC"/>
              </a:rPr>
              <a:t>Definition of Machine Learning</a:t>
            </a:r>
            <a:endParaRPr b="0" lang="en-NG" sz="2000" spc="-1" strike="noStrike">
              <a:solidFill>
                <a:srgbClr val="000000"/>
              </a:solidFill>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Importance of Machine Learning</a:t>
            </a:r>
            <a:endParaRPr b="0" lang="en-NG" sz="2000" spc="-1" strike="noStrike">
              <a:solidFill>
                <a:srgbClr val="000000"/>
              </a:solidFill>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Types of Machine Learning models</a:t>
            </a:r>
            <a:endParaRPr b="0" lang="en-NG" sz="2000" spc="-1" strike="noStrike">
              <a:solidFill>
                <a:srgbClr val="000000"/>
              </a:solidFill>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Cybersecurity: an overview</a:t>
            </a:r>
            <a:endParaRPr b="0" lang="en-NG" sz="2000" spc="-1" strike="noStrike">
              <a:solidFill>
                <a:srgbClr val="000000"/>
              </a:solidFill>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Traditional Cybersecurity tools</a:t>
            </a:r>
            <a:endParaRPr b="0" lang="en-NG" sz="2000" spc="-1" strike="noStrike">
              <a:solidFill>
                <a:srgbClr val="000000"/>
              </a:solidFill>
              <a:latin typeface="Arial"/>
            </a:endParaRPr>
          </a:p>
          <a:p>
            <a:pPr marL="457200" indent="-343080">
              <a:lnSpc>
                <a:spcPct val="115000"/>
              </a:lnSpc>
              <a:spcAft>
                <a:spcPts val="700"/>
              </a:spcAft>
              <a:buClr>
                <a:srgbClr val="000000"/>
              </a:buClr>
              <a:buFont typeface="Playfair Display"/>
              <a:buChar char="●"/>
            </a:pPr>
            <a:r>
              <a:rPr b="0" lang="en-GB" sz="2000" spc="-1" strike="noStrike">
                <a:solidFill>
                  <a:srgbClr val="000000"/>
                </a:solidFill>
                <a:latin typeface="Times New Roman"/>
                <a:ea typeface="Calibri"/>
              </a:rPr>
              <a:t>Machine Learning in Cybersecurity threat detection</a:t>
            </a:r>
            <a:endParaRPr b="0" lang="en-NG" sz="2000" spc="-1" strike="noStrike">
              <a:solidFill>
                <a:srgbClr val="000000"/>
              </a:solidFill>
              <a:latin typeface="Arial"/>
            </a:endParaRPr>
          </a:p>
        </p:txBody>
      </p:sp>
      <p:pic>
        <p:nvPicPr>
          <p:cNvPr id="100" name="" descr=""/>
          <p:cNvPicPr/>
          <p:nvPr/>
        </p:nvPicPr>
        <p:blipFill>
          <a:blip r:embed="rId1"/>
          <a:stretch/>
        </p:blipFill>
        <p:spPr>
          <a:xfrm>
            <a:off x="5647320" y="1440000"/>
            <a:ext cx="3217680" cy="198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28560" y="273960"/>
            <a:ext cx="7886160" cy="993600"/>
          </a:xfrm>
          <a:prstGeom prst="rect">
            <a:avLst/>
          </a:prstGeom>
          <a:noFill/>
          <a:ln w="0">
            <a:noFill/>
          </a:ln>
        </p:spPr>
        <p:txBody>
          <a:bodyPr lIns="68400" rIns="68400" tIns="34200" bIns="34200" anchor="ctr">
            <a:normAutofit/>
          </a:bodyPr>
          <a:p>
            <a:pPr>
              <a:lnSpc>
                <a:spcPct val="90000"/>
              </a:lnSpc>
              <a:buNone/>
              <a:tabLst>
                <a:tab algn="l" pos="0"/>
              </a:tabLst>
            </a:pPr>
            <a:r>
              <a:rPr b="0" lang="en" sz="3300" spc="-1" strike="noStrike">
                <a:solidFill>
                  <a:srgbClr val="000000"/>
                </a:solidFill>
                <a:highlight>
                  <a:srgbClr val="f8e71c"/>
                </a:highlight>
                <a:latin typeface="Calibri"/>
                <a:ea typeface="Calibri"/>
              </a:rPr>
              <a:t>Research Design</a:t>
            </a:r>
            <a:endParaRPr b="0" lang="en-NG" sz="3300" spc="-1" strike="noStrike">
              <a:solidFill>
                <a:srgbClr val="000000"/>
              </a:solidFill>
              <a:latin typeface="Arial"/>
            </a:endParaRPr>
          </a:p>
        </p:txBody>
      </p:sp>
      <p:sp>
        <p:nvSpPr>
          <p:cNvPr id="102" name="PlaceHolder 2"/>
          <p:cNvSpPr>
            <a:spLocks noGrp="1"/>
          </p:cNvSpPr>
          <p:nvPr>
            <p:ph/>
          </p:nvPr>
        </p:nvSpPr>
        <p:spPr>
          <a:xfrm>
            <a:off x="628560" y="1369080"/>
            <a:ext cx="7886160" cy="3263040"/>
          </a:xfrm>
          <a:prstGeom prst="rect">
            <a:avLst/>
          </a:prstGeom>
          <a:noFill/>
          <a:ln w="0">
            <a:noFill/>
          </a:ln>
        </p:spPr>
        <p:txBody>
          <a:bodyPr lIns="68400" rIns="68400" tIns="34200" bIns="34200" anchor="t">
            <a:noAutofit/>
          </a:bodyPr>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Literature Review</a:t>
            </a:r>
            <a:endParaRPr b="0" lang="en-NG" sz="2200" spc="-1" strike="noStrike">
              <a:solidFill>
                <a:srgbClr val="000000"/>
              </a:solidFill>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Data Collection</a:t>
            </a:r>
            <a:endParaRPr b="0" lang="en-NG" sz="2200" spc="-1" strike="noStrike">
              <a:solidFill>
                <a:srgbClr val="000000"/>
              </a:solidFill>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Model Selection and Training</a:t>
            </a:r>
            <a:endParaRPr b="0" lang="en-NG" sz="2200" spc="-1" strike="noStrike">
              <a:solidFill>
                <a:srgbClr val="000000"/>
              </a:solidFill>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Evaluation.</a:t>
            </a:r>
            <a:endParaRPr b="0" lang="en-NG" sz="2200" spc="-1" strike="noStrike">
              <a:solidFill>
                <a:srgbClr val="000000"/>
              </a:solidFill>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Hybrid Machine Learning model Development and Testing</a:t>
            </a:r>
            <a:endParaRPr b="0" lang="en-NG" sz="2200" spc="-1" strike="noStrike">
              <a:solidFill>
                <a:srgbClr val="000000"/>
              </a:solidFill>
              <a:latin typeface="Arial"/>
            </a:endParaRPr>
          </a:p>
          <a:p>
            <a:pPr marL="343080" indent="-343080">
              <a:lnSpc>
                <a:spcPct val="115000"/>
              </a:lnSpc>
              <a:spcAft>
                <a:spcPts val="700"/>
              </a:spcAft>
              <a:buClr>
                <a:srgbClr val="000000"/>
              </a:buClr>
              <a:buFont typeface="Arial"/>
              <a:buAutoNum type="arabicPeriod"/>
              <a:tabLst>
                <a:tab algn="l" pos="450360"/>
              </a:tabLst>
            </a:pPr>
            <a:r>
              <a:rPr b="0" lang="en-GB" sz="2200" spc="-1" strike="noStrike">
                <a:solidFill>
                  <a:srgbClr val="000000"/>
                </a:solidFill>
                <a:latin typeface="Times New Roman"/>
                <a:ea typeface="Noto Serif CJK SC"/>
              </a:rPr>
              <a:t>Case Studies</a:t>
            </a:r>
            <a:endParaRPr b="0" lang="en-NG"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Words>1008</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en-NG</dc:language>
  <cp:lastModifiedBy/>
  <dcterms:modified xsi:type="dcterms:W3CDTF">2024-05-28T13:32:47Z</dcterms:modified>
  <cp:revision>2</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On-screen Show (16:9)</vt:lpwstr>
  </property>
  <property fmtid="{D5CDD505-2E9C-101B-9397-08002B2CF9AE}" pid="4" name="Slides">
    <vt:i4>13</vt:i4>
  </property>
</Properties>
</file>