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6" r:id="rId10"/>
    <p:sldId id="267" r:id="rId11"/>
    <p:sldId id="268" r:id="rId12"/>
    <p:sldId id="265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0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9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6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37AC74-2611-4FC9-9726-0660D271399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37AC74-2611-4FC9-9726-0660D271399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>
                <a:latin typeface="Bahnschrift Light" panose="020B0502040204020203" pitchFamily="34" charset="0"/>
              </a:rPr>
              <a:t>FINANCIAL ANALYSIS ON OFFICE SUPPLY 2013 &amp; 2014</a:t>
            </a:r>
            <a:endParaRPr lang="en-US" sz="3200" b="1" dirty="0" smtClean="0"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4100" y="3746500"/>
            <a:ext cx="401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 SemiBold" panose="020B0502040204020203" pitchFamily="34" charset="0"/>
              </a:rPr>
              <a:t>Analyst: Ayomide </a:t>
            </a:r>
            <a:r>
              <a:rPr lang="en-US" sz="2400" dirty="0" err="1" smtClean="0">
                <a:latin typeface="Bahnschrift SemiBold" panose="020B0502040204020203" pitchFamily="34" charset="0"/>
              </a:rPr>
              <a:t>Balogun</a:t>
            </a:r>
            <a:endParaRPr lang="en-US" sz="2400" dirty="0" smtClean="0">
              <a:latin typeface="Bahnschrift SemiBold" panose="020B0502040204020203" pitchFamily="34" charset="0"/>
            </a:endParaRPr>
          </a:p>
          <a:p>
            <a:r>
              <a:rPr lang="en-US" sz="2400" dirty="0" smtClean="0">
                <a:latin typeface="Bahnschrift SemiBold" panose="020B0502040204020203" pitchFamily="34" charset="0"/>
              </a:rPr>
              <a:t>Analyst: </a:t>
            </a:r>
            <a:r>
              <a:rPr lang="en-US" sz="2400" dirty="0" err="1" smtClean="0">
                <a:latin typeface="Bahnschrift SemiBold" panose="020B0502040204020203" pitchFamily="34" charset="0"/>
              </a:rPr>
              <a:t>Olamide</a:t>
            </a:r>
            <a:r>
              <a:rPr lang="en-US" sz="2400" dirty="0" smtClean="0">
                <a:latin typeface="Bahnschrift SemiBold" panose="020B0502040204020203" pitchFamily="34" charset="0"/>
              </a:rPr>
              <a:t> </a:t>
            </a:r>
            <a:r>
              <a:rPr lang="en-US" sz="2400" dirty="0" err="1" smtClean="0">
                <a:latin typeface="Bahnschrift SemiBold" panose="020B0502040204020203" pitchFamily="34" charset="0"/>
              </a:rPr>
              <a:t>Adesina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5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Tax </a:t>
            </a:r>
            <a:r>
              <a:rPr lang="en-US" dirty="0" smtClean="0"/>
              <a:t>by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085" y="2154364"/>
            <a:ext cx="6445445" cy="3172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3400" y="2616987"/>
            <a:ext cx="3263900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Biro is the most taxed Product here followed closely by Pencil.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Marker, Notepad and Pencil taxes are running at a loss.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Tax by </a:t>
            </a:r>
            <a:r>
              <a:rPr lang="en-US" dirty="0" smtClean="0"/>
              <a:t>Segment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73" y="2097214"/>
            <a:ext cx="6514017" cy="3183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16900" y="2933700"/>
            <a:ext cx="33655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Small Business pays the highest </a:t>
            </a:r>
            <a:r>
              <a:rPr lang="en-US" dirty="0">
                <a:latin typeface="Arial Rounded MT Bold" panose="020F0704030504030204" pitchFamily="34" charset="0"/>
              </a:rPr>
              <a:t>amount</a:t>
            </a:r>
            <a:r>
              <a:rPr lang="en-US" dirty="0" smtClean="0">
                <a:latin typeface="Arial Rounded MT Bold" panose="020F0704030504030204" pitchFamily="34" charset="0"/>
              </a:rPr>
              <a:t> of tax and Enterprise Segment pays the least.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Office Supply </a:t>
            </a:r>
            <a:r>
              <a:rPr lang="en-US" dirty="0" smtClean="0"/>
              <a:t>generated </a:t>
            </a:r>
            <a:r>
              <a:rPr lang="en-US" dirty="0"/>
              <a:t>a negative profit margin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Biro</a:t>
            </a:r>
            <a:r>
              <a:rPr lang="en-US" dirty="0"/>
              <a:t>, A4paper and Pencil are key business drivers.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Biro </a:t>
            </a:r>
            <a:r>
              <a:rPr lang="en-US" dirty="0"/>
              <a:t>had the highest sales point in Q4 2013 and </a:t>
            </a:r>
            <a:r>
              <a:rPr lang="en-US" dirty="0" smtClean="0"/>
              <a:t>2014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  <a:r>
              <a:rPr lang="en-US" dirty="0"/>
              <a:t>Government and Small business segment makes more revenue for the business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Small </a:t>
            </a:r>
            <a:r>
              <a:rPr lang="en-US" dirty="0"/>
              <a:t>business pays the highest tax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Lagos State has the highest sales for 2014 in Q4 2014 against Q4 2013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year 2014, there were more sales and revenue in month September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Oyo </a:t>
            </a:r>
            <a:r>
              <a:rPr lang="en-US" dirty="0"/>
              <a:t>state is our highest revenue point in business. Oyo, Lagos and Ogun State makes more sales compared to Osun and Ondo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Products </a:t>
            </a:r>
            <a:r>
              <a:rPr lang="en-US" dirty="0"/>
              <a:t>are heavily taxed in Osun and Ondo compared to other states.</a:t>
            </a:r>
          </a:p>
        </p:txBody>
      </p:sp>
    </p:spTree>
    <p:extLst>
      <p:ext uri="{BB962C8B-B14F-4D97-AF65-F5344CB8AC3E}">
        <p14:creationId xmlns:p14="http://schemas.microsoft.com/office/powerpoint/2010/main" val="40766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Management </a:t>
            </a:r>
            <a:r>
              <a:rPr lang="en-US" dirty="0"/>
              <a:t>should examine the manufacturing cost of Notepad, Staplers and Markers as the business is running at a loss with the sales.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Management </a:t>
            </a:r>
            <a:r>
              <a:rPr lang="en-US" dirty="0"/>
              <a:t>should invest more on sales of Pencil as it requires low manufacturing cost but a higher Profit after tax.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taxing of products in Osun and Ondo </a:t>
            </a:r>
            <a:r>
              <a:rPr lang="en-US" dirty="0" smtClean="0"/>
              <a:t>state</a:t>
            </a:r>
            <a:r>
              <a:rPr lang="en-US" dirty="0"/>
              <a:t> </a:t>
            </a:r>
            <a:r>
              <a:rPr lang="en-US" dirty="0" smtClean="0"/>
              <a:t>should be checked because products are highly taxed there.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Management </a:t>
            </a:r>
            <a:r>
              <a:rPr lang="en-US" dirty="0"/>
              <a:t>should consider financing production of more </a:t>
            </a:r>
            <a:r>
              <a:rPr lang="en-US" dirty="0" smtClean="0"/>
              <a:t>A4paper </a:t>
            </a:r>
            <a:r>
              <a:rPr lang="en-US" dirty="0"/>
              <a:t>and Pencils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Due to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loss in Stapler and Notepad, we should discontinue these products until reduced cost in manufacturing</a:t>
            </a:r>
            <a:endParaRPr lang="en-US" dirty="0" smtClean="0"/>
          </a:p>
          <a:p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3500" y="3035115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4775200" y="2853104"/>
            <a:ext cx="1168400" cy="825685"/>
          </a:xfrm>
          <a:prstGeom prst="smileyFac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2E38-FB5C-47EB-9709-D0C28495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47887"/>
          </a:xfrm>
        </p:spPr>
        <p:txBody>
          <a:bodyPr/>
          <a:lstStyle/>
          <a:p>
            <a:r>
              <a:rPr lang="en-US" b="1" dirty="0" smtClean="0"/>
              <a:t>EXECUTIVE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</a:rPr>
              <a:t>Gross </a:t>
            </a:r>
            <a:r>
              <a:rPr lang="en-US" dirty="0">
                <a:latin typeface="Bahnschrift" panose="020B0502040204020203" pitchFamily="34" charset="0"/>
              </a:rPr>
              <a:t>Sales for the period under review 127.93m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</a:rPr>
              <a:t>Profit </a:t>
            </a:r>
            <a:r>
              <a:rPr lang="en-US" dirty="0">
                <a:latin typeface="Bahnschrift" panose="020B0502040204020203" pitchFamily="34" charset="0"/>
              </a:rPr>
              <a:t>Margin is 261.55k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</a:rPr>
              <a:t>Total </a:t>
            </a:r>
            <a:r>
              <a:rPr lang="en-US" dirty="0">
                <a:latin typeface="Bahnschrift" panose="020B0502040204020203" pitchFamily="34" charset="0"/>
              </a:rPr>
              <a:t>Tax is 727.79k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</a:rPr>
              <a:t>Total </a:t>
            </a:r>
            <a:r>
              <a:rPr lang="en-US" dirty="0">
                <a:latin typeface="Bahnschrift" panose="020B0502040204020203" pitchFamily="34" charset="0"/>
              </a:rPr>
              <a:t>Revenue is 121.32m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</a:rPr>
              <a:t>Profit </a:t>
            </a:r>
            <a:r>
              <a:rPr lang="en-US" dirty="0">
                <a:latin typeface="Bahnschrift" panose="020B0502040204020203" pitchFamily="34" charset="0"/>
              </a:rPr>
              <a:t>After Tax is 13.83m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</a:rPr>
              <a:t>Discount </a:t>
            </a:r>
            <a:r>
              <a:rPr lang="en-US" dirty="0">
                <a:latin typeface="Bahnschrift" panose="020B0502040204020203" pitchFamily="34" charset="0"/>
              </a:rPr>
              <a:t>is 6.71m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</a:rPr>
              <a:t>Profit </a:t>
            </a:r>
            <a:r>
              <a:rPr lang="en-US" dirty="0">
                <a:latin typeface="Bahnschrift" panose="020B0502040204020203" pitchFamily="34" charset="0"/>
              </a:rPr>
              <a:t>before Tax 14.56m</a:t>
            </a:r>
          </a:p>
        </p:txBody>
      </p:sp>
    </p:spTree>
    <p:extLst>
      <p:ext uri="{BB962C8B-B14F-4D97-AF65-F5344CB8AC3E}">
        <p14:creationId xmlns:p14="http://schemas.microsoft.com/office/powerpoint/2010/main" val="32334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Calculated Indices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56" y="2262248"/>
            <a:ext cx="2163409" cy="1010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410" y="2201186"/>
            <a:ext cx="1971585" cy="1010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321" y="3739437"/>
            <a:ext cx="1535280" cy="9755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321" y="2269147"/>
            <a:ext cx="1586253" cy="11137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29220" y="3739437"/>
            <a:ext cx="1983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-261.55K%</a:t>
            </a:r>
          </a:p>
          <a:p>
            <a:pPr algn="ctr"/>
            <a:r>
              <a:rPr lang="en-US" sz="1400" dirty="0" smtClean="0"/>
              <a:t>Profit Margin</a:t>
            </a:r>
          </a:p>
        </p:txBody>
      </p:sp>
    </p:spTree>
    <p:extLst>
      <p:ext uri="{BB962C8B-B14F-4D97-AF65-F5344CB8AC3E}">
        <p14:creationId xmlns:p14="http://schemas.microsoft.com/office/powerpoint/2010/main" val="15259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Revenue, PAT, Gross Sales by Segment Overview 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030" y="2152411"/>
            <a:ext cx="9132570" cy="385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723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Revenue, Gross Sales and Tax by State Overview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06780" y="1845734"/>
            <a:ext cx="7246620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45734"/>
            <a:ext cx="7526019" cy="40105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01101" y="2540000"/>
            <a:ext cx="32258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ahnschrift Light" panose="020B0502040204020203" pitchFamily="34" charset="0"/>
              </a:rPr>
              <a:t>Oyo State is our highest selling point. However, we make higher profit after Tax in Lagos.</a:t>
            </a:r>
          </a:p>
          <a:p>
            <a:endParaRPr lang="en-US" sz="1600" b="1" dirty="0" smtClean="0">
              <a:latin typeface="Bahnschrift Light" panose="020B0502040204020203" pitchFamily="34" charset="0"/>
            </a:endParaRPr>
          </a:p>
          <a:p>
            <a:r>
              <a:rPr lang="en-US" sz="1600" b="1" dirty="0" smtClean="0">
                <a:latin typeface="Bahnschrift Light" panose="020B0502040204020203" pitchFamily="34" charset="0"/>
              </a:rPr>
              <a:t>Oyo, Lagos and Ogun state made more sales and revenue. </a:t>
            </a:r>
            <a:endParaRPr lang="en-US" sz="1600" b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Revenue, Gross Sales and Tax by </a:t>
            </a:r>
            <a:r>
              <a:rPr lang="en-US" sz="3600" dirty="0" smtClean="0"/>
              <a:t>Product Overview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656" y="1895201"/>
            <a:ext cx="6852344" cy="39248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48700" y="2564963"/>
            <a:ext cx="264160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Biro has the highest sales point. </a:t>
            </a:r>
          </a:p>
          <a:p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Staplers and notepad are running at a loss due the manufacturing cost.</a:t>
            </a:r>
          </a:p>
          <a:p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Sales of Production and Revenue of Pencils and A4 paper are doing well so far.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Monthly Financial Performance (2014)</a:t>
            </a:r>
            <a:endParaRPr lang="en-US" sz="36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845733"/>
            <a:ext cx="9709150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Units Sold by Year and Profit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127" y="2000250"/>
            <a:ext cx="6214573" cy="3868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9800" y="2349500"/>
            <a:ext cx="3175000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Year 2014 has been a better year for us in terms of Revenue.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We made more profit, spent less manufacturing cost and more Profit after Tax.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249" y="25231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Sum Of Tax by State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249" y="2251711"/>
            <a:ext cx="5686151" cy="2845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2100" y="2251711"/>
            <a:ext cx="35941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taxation from Ogun, Oyo and Lagos are favorable to the business.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However, We pay the highest tax in </a:t>
            </a:r>
            <a:r>
              <a:rPr lang="en-US" dirty="0">
                <a:latin typeface="Arial Rounded MT Bold" panose="020F0704030504030204" pitchFamily="34" charset="0"/>
              </a:rPr>
              <a:t>Osun</a:t>
            </a:r>
            <a:r>
              <a:rPr lang="en-US" sz="2000" dirty="0">
                <a:latin typeface="Arial Rounded MT Bold" panose="020F0704030504030204" pitchFamily="34" charset="0"/>
              </a:rPr>
              <a:t> State followed closely by Ondo State even if we make least sales there</a:t>
            </a:r>
            <a:r>
              <a:rPr lang="en-US" sz="2000" dirty="0">
                <a:latin typeface="Bahnschrift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38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505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Unicode MS</vt:lpstr>
      <vt:lpstr>Arial</vt:lpstr>
      <vt:lpstr>Arial Rounded MT Bold</vt:lpstr>
      <vt:lpstr>Bahnschrift</vt:lpstr>
      <vt:lpstr>Bahnschrift Light</vt:lpstr>
      <vt:lpstr>Bahnschrift SemiBold</vt:lpstr>
      <vt:lpstr>Calibri</vt:lpstr>
      <vt:lpstr>Calibri Light</vt:lpstr>
      <vt:lpstr>Wingdings</vt:lpstr>
      <vt:lpstr>Retrospect</vt:lpstr>
      <vt:lpstr>PowerPoint Presentation</vt:lpstr>
      <vt:lpstr>EXECUTIVE SUMMARY</vt:lpstr>
      <vt:lpstr>Calculated Indices</vt:lpstr>
      <vt:lpstr>Revenue, PAT, Gross Sales by Segment Overview </vt:lpstr>
      <vt:lpstr>Revenue, Gross Sales and Tax by State Overview</vt:lpstr>
      <vt:lpstr>Revenue, Gross Sales and Tax by Product Overview</vt:lpstr>
      <vt:lpstr>Monthly Financial Performance (2014)</vt:lpstr>
      <vt:lpstr>Units Sold by Year and Profit</vt:lpstr>
      <vt:lpstr>Sum Of Tax by State</vt:lpstr>
      <vt:lpstr>Sum Of Tax by Product</vt:lpstr>
      <vt:lpstr>Sum Of Tax by Segment</vt:lpstr>
      <vt:lpstr>Key Findings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Igwe</dc:creator>
  <cp:lastModifiedBy>Ayomide</cp:lastModifiedBy>
  <cp:revision>4</cp:revision>
  <dcterms:created xsi:type="dcterms:W3CDTF">2019-11-08T13:19:43Z</dcterms:created>
  <dcterms:modified xsi:type="dcterms:W3CDTF">2023-01-26T12:10:33Z</dcterms:modified>
</cp:coreProperties>
</file>