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FAE-BEE6-443E-A0BD-B0896A6836A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F17B-E9CF-4296-B805-7224C8B3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3848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>
              <a:latin typeface="+mj-lt"/>
            </a:endParaRPr>
          </a:p>
          <a:p>
            <a:pPr algn="ctr"/>
            <a:r>
              <a:rPr lang="en-US" sz="4400" b="1" dirty="0" smtClean="0">
                <a:latin typeface="+mj-lt"/>
              </a:rPr>
              <a:t>OFFICE SUPPLY ANALYSIS</a:t>
            </a:r>
          </a:p>
          <a:p>
            <a:endParaRPr lang="en-US" sz="4400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BY</a:t>
            </a:r>
          </a:p>
          <a:p>
            <a:pPr algn="ctr"/>
            <a:r>
              <a:rPr lang="en-US" sz="2400" b="1" dirty="0" smtClean="0">
                <a:latin typeface="+mj-lt"/>
              </a:rPr>
              <a:t>AYOMIDE BALOGUN </a:t>
            </a:r>
            <a:endParaRPr lang="en-US" sz="2400" b="1" dirty="0">
              <a:latin typeface="+mj-lt"/>
            </a:endParaRPr>
          </a:p>
          <a:p>
            <a:pPr algn="ctr"/>
            <a:endParaRPr lang="en-US" sz="2000" b="1" dirty="0" smtClean="0">
              <a:latin typeface="+mj-lt"/>
            </a:endParaRPr>
          </a:p>
          <a:p>
            <a:pPr algn="ctr"/>
            <a:endParaRPr lang="en-US" sz="2000" b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0"/>
            <a:ext cx="69426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895599"/>
            <a:ext cx="2743200" cy="1270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 </a:t>
            </a:r>
            <a:endParaRPr lang="en-US" sz="3600" dirty="0"/>
          </a:p>
        </p:txBody>
      </p:sp>
      <p:sp>
        <p:nvSpPr>
          <p:cNvPr id="4" name="Smiley Face 3"/>
          <p:cNvSpPr/>
          <p:nvPr/>
        </p:nvSpPr>
        <p:spPr>
          <a:xfrm flipH="1">
            <a:off x="4842933" y="3174999"/>
            <a:ext cx="897468" cy="71119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58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892" y="1828801"/>
            <a:ext cx="8839200" cy="20313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his presentation is a summary of the financial analysis of Office Supply sales Q4 2013 and Q4 2014.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We’d look into the Key Findings and recommendations on the sales data of supply materials to best understand what drives the business market.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ahnschrift SemiLight" panose="020B0502040204020203" pitchFamily="34" charset="0"/>
              </a:rPr>
              <a:t> Analysis on business performance and key drivers of business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0646" y="3994887"/>
            <a:ext cx="361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OUR PRODUCTS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1619" y="4979218"/>
            <a:ext cx="1124262" cy="789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341619" y="5768344"/>
            <a:ext cx="1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8" y="5111646"/>
            <a:ext cx="1886717" cy="814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4966" y="5925899"/>
            <a:ext cx="20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Markers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32" y="4769356"/>
            <a:ext cx="2102527" cy="998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5591329" y="5925899"/>
            <a:ext cx="17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A4 Paper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4939543"/>
            <a:ext cx="2396701" cy="8142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7793165" y="592589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Notepads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94" y="4924996"/>
            <a:ext cx="1643084" cy="8288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flipH="1">
            <a:off x="10687987" y="5925899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Calculated Indices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0891" y="2414955"/>
            <a:ext cx="2298679" cy="86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127.93M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dirty="0"/>
              <a:t>Sum of Gross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6860" y="2321170"/>
            <a:ext cx="2325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-</a:t>
            </a:r>
            <a:r>
              <a:rPr lang="en-US" sz="3200" dirty="0">
                <a:solidFill>
                  <a:srgbClr val="C00000"/>
                </a:solidFill>
              </a:rPr>
              <a:t>251.55K</a:t>
            </a:r>
          </a:p>
          <a:p>
            <a:pPr algn="ctr"/>
            <a:r>
              <a:rPr lang="en-US" sz="1600" dirty="0"/>
              <a:t>Profit Margin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630614" y="2414955"/>
            <a:ext cx="243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121.22M</a:t>
            </a:r>
          </a:p>
          <a:p>
            <a:pPr algn="ctr"/>
            <a:r>
              <a:rPr lang="en-US" sz="1600" dirty="0"/>
              <a:t>Sum of Revenue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570892" y="3798277"/>
            <a:ext cx="2298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727.79K</a:t>
            </a:r>
          </a:p>
          <a:p>
            <a:pPr algn="ctr"/>
            <a:r>
              <a:rPr lang="en-US" sz="1600" dirty="0"/>
              <a:t>Sum of Tax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4712676" y="3798277"/>
            <a:ext cx="20632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38.20</a:t>
            </a:r>
          </a:p>
          <a:p>
            <a:pPr algn="ctr"/>
            <a:r>
              <a:rPr lang="en-US" sz="1600" dirty="0"/>
              <a:t>Discount Rate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18585" y="3798278"/>
            <a:ext cx="194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13.83M</a:t>
            </a:r>
          </a:p>
          <a:p>
            <a:pPr algn="ctr"/>
            <a:r>
              <a:rPr lang="en-US" sz="1600" dirty="0"/>
              <a:t>Profit After Tax</a:t>
            </a:r>
          </a:p>
        </p:txBody>
      </p:sp>
    </p:spTree>
    <p:extLst>
      <p:ext uri="{BB962C8B-B14F-4D97-AF65-F5344CB8AC3E}">
        <p14:creationId xmlns:p14="http://schemas.microsoft.com/office/powerpoint/2010/main" val="37395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9" y="80878"/>
            <a:ext cx="10529341" cy="49985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Overview of Performance by Segment, States and Product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69" y="947090"/>
            <a:ext cx="3967447" cy="2791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8" y="924345"/>
            <a:ext cx="4042395" cy="2803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292" y="935909"/>
            <a:ext cx="3767923" cy="2791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24460" y="674557"/>
            <a:ext cx="247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Segment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6851" y="674557"/>
            <a:ext cx="240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State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8841498" y="674557"/>
            <a:ext cx="257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 Overview by Product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5846" y="3821724"/>
            <a:ext cx="11769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Small Business generated the highest profit after tax of 26 million following it’s low manufacturing cost to revenue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Government  had the highest revenue and incurred the highest manufacturing cost with a total profit of 9M after tax.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loss of 14million was recorded on Channel Partners and 11million on Midmarket as a result of it’s high manufacturing cost against revenue made.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844" y="5005754"/>
            <a:ext cx="11641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Oyo State is our highest selling point. However, we make higher profit after Tax in Lagos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Oyo</a:t>
            </a:r>
            <a:r>
              <a:rPr lang="en-US" dirty="0"/>
              <a:t>, Lagos and Ogun state made more sales and </a:t>
            </a:r>
            <a:r>
              <a:rPr lang="en-US" dirty="0" smtClean="0"/>
              <a:t>revenue as compared to other states</a:t>
            </a:r>
            <a:r>
              <a:rPr lang="en-US" b="1" dirty="0" smtClean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Osun state generated the highest profit after tax followed closely by Ondo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6890" y="5943601"/>
            <a:ext cx="115355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Biro generated the highest sales point in the Products overview.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Staplers and notepad are running at a loss </a:t>
            </a:r>
            <a:r>
              <a:rPr lang="en-US" dirty="0" smtClean="0"/>
              <a:t>of 20 &amp; 21 million due to the high </a:t>
            </a:r>
            <a:r>
              <a:rPr lang="en-US" dirty="0"/>
              <a:t>manufacturing </a:t>
            </a:r>
            <a:r>
              <a:rPr lang="en-US" dirty="0" smtClean="0"/>
              <a:t>cost of 42 &amp; 40 million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05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7502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Q4 2014 vs Q4 2013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3" y="1090246"/>
            <a:ext cx="11098256" cy="3540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123" y="4958862"/>
            <a:ext cx="1088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analysis indicates that Year </a:t>
            </a:r>
            <a:r>
              <a:rPr lang="en-US" i="1" dirty="0"/>
              <a:t>2014 </a:t>
            </a:r>
            <a:r>
              <a:rPr lang="en-US" i="1" dirty="0" smtClean="0"/>
              <a:t>witnessed a massive growth in Revenue as compared with Year 2013. Gross sales, Revenue and Profit After Tax generated in Q4 2014 was much higher.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5744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Overview of Products Performance for 2014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" y="996461"/>
            <a:ext cx="7172753" cy="3477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2446" y="4895855"/>
            <a:ext cx="11490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year 2014, October recorded the highest sales and revenue with a figure of 12.69million.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Revenue generated by each product was volatile throughout the year but Biro had a continuous increase  between August and December.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Biro experienced a growth in sales at the end of the year.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0" y="996461"/>
            <a:ext cx="4356101" cy="3477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9093200" y="65371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801" y="5744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43375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Sum of Tax by State, Products &amp; Segments.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3" y="884420"/>
            <a:ext cx="5273793" cy="185152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3" y="2820793"/>
            <a:ext cx="5273793" cy="199739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2" y="4911969"/>
            <a:ext cx="5273793" cy="181861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93878" y="2145323"/>
            <a:ext cx="525193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Biro is the most taxed Product </a:t>
            </a:r>
            <a:r>
              <a:rPr lang="en-US" sz="2000" i="1" dirty="0" smtClean="0"/>
              <a:t>across all states </a:t>
            </a:r>
            <a:r>
              <a:rPr lang="en-US" sz="2000" i="1" dirty="0"/>
              <a:t>followed closely by Pencil</a:t>
            </a:r>
            <a:r>
              <a:rPr lang="en-US" sz="2000" i="1" dirty="0" smtClean="0"/>
              <a:t>.</a:t>
            </a:r>
          </a:p>
          <a:p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The </a:t>
            </a:r>
            <a:r>
              <a:rPr lang="en-US" sz="2000" i="1" dirty="0"/>
              <a:t>taxation from Ogun, Oyo and Lagos are favorable to the business</a:t>
            </a:r>
            <a:r>
              <a:rPr lang="en-US" sz="2000" i="1" dirty="0" smtClean="0"/>
              <a:t>.</a:t>
            </a:r>
            <a:r>
              <a:rPr lang="en-US" sz="2000" i="1" dirty="0"/>
              <a:t> However, We </a:t>
            </a:r>
            <a:r>
              <a:rPr lang="en-US" sz="2000" i="1" dirty="0" smtClean="0"/>
              <a:t>pay </a:t>
            </a:r>
            <a:r>
              <a:rPr lang="en-US" sz="2000" i="1" dirty="0"/>
              <a:t>the highest </a:t>
            </a:r>
            <a:r>
              <a:rPr lang="en-US" sz="2000" i="1" dirty="0" smtClean="0"/>
              <a:t>tax </a:t>
            </a:r>
            <a:r>
              <a:rPr lang="en-US" sz="2000" i="1" dirty="0"/>
              <a:t>in Osun State followed closely by Ondo State even if we make least sales </a:t>
            </a:r>
            <a:r>
              <a:rPr lang="en-US" sz="2000" i="1" dirty="0" smtClean="0"/>
              <a:t>there.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Small Business pays the highest amount of tax and Enterprise Segment pays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6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12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Key Findings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769" y="1160586"/>
            <a:ext cx="110079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Office Supply generated a negative profit margin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Biro</a:t>
            </a:r>
            <a:r>
              <a:rPr lang="en-US" sz="2000" dirty="0"/>
              <a:t>, A4paper and Pencil are key business drivers.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Government </a:t>
            </a:r>
            <a:r>
              <a:rPr lang="en-US" sz="2000" dirty="0"/>
              <a:t>and Small business segment makes more revenue for the </a:t>
            </a:r>
            <a:r>
              <a:rPr lang="en-US" sz="2000" dirty="0" smtClean="0"/>
              <a:t>business.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Small business pays the highest tax.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Lagos </a:t>
            </a:r>
            <a:r>
              <a:rPr lang="en-US" sz="2000" dirty="0"/>
              <a:t>State has the highest sales for 2014 in Q4 2014 against Q4 2013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year 2014, there were more sales and revenue in month </a:t>
            </a:r>
            <a:r>
              <a:rPr lang="en-US" sz="2000" dirty="0" smtClean="0"/>
              <a:t>September.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Oyo </a:t>
            </a:r>
            <a:r>
              <a:rPr lang="en-US" sz="2000" dirty="0"/>
              <a:t>state is our highest revenue point in business. Oyo, Lagos and Ogun State makes more sales compared to Osun and Ondo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Products </a:t>
            </a:r>
            <a:r>
              <a:rPr lang="en-US" sz="2000" dirty="0"/>
              <a:t>are heavily taxed in Osun and Ondo compared to other states.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87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Recommendations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7108" y="1207477"/>
            <a:ext cx="10199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is recommended that Management </a:t>
            </a:r>
            <a:r>
              <a:rPr lang="en-US" sz="2000" dirty="0"/>
              <a:t>should examine the manufacturing cost of Notepad, Staplers and Markers as the business is running at a loss with the sales.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Management should invest more on sales of Pencil as it requires low manufacturing cost but a higher Profit after tax.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sales team should increase the marketing techniques used in the Small business and Government segment as it targets most of our end users.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taxing of products in Osun and Ondo state should be </a:t>
            </a:r>
            <a:r>
              <a:rPr lang="en-US" sz="2000" dirty="0" smtClean="0"/>
              <a:t>reviewed</a:t>
            </a:r>
            <a:r>
              <a:rPr lang="en-US" sz="2000" dirty="0" smtClean="0"/>
              <a:t> </a:t>
            </a:r>
            <a:r>
              <a:rPr lang="en-US" sz="2000" dirty="0" smtClean="0"/>
              <a:t>as products </a:t>
            </a:r>
            <a:r>
              <a:rPr lang="en-US" sz="2000" dirty="0"/>
              <a:t>are </a:t>
            </a:r>
            <a:r>
              <a:rPr lang="en-US" sz="2000" dirty="0" smtClean="0"/>
              <a:t>heavily taxed </a:t>
            </a:r>
            <a:r>
              <a:rPr lang="en-US" sz="2000" dirty="0"/>
              <a:t>there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Management should consider financing production of more A4paper and Pencils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Due to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loss in Stapler and Notepad,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sales of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products should be discontinued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until reduced cost in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manufacturing.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2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681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Bahnschrift Light</vt:lpstr>
      <vt:lpstr>Bahnschrift SemiLight</vt:lpstr>
      <vt:lpstr>Calibri</vt:lpstr>
      <vt:lpstr>Calibri Light</vt:lpstr>
      <vt:lpstr>Wingdings</vt:lpstr>
      <vt:lpstr>Office Theme</vt:lpstr>
      <vt:lpstr>PowerPoint Presentation</vt:lpstr>
      <vt:lpstr>EXECUTIVE SUMMARY</vt:lpstr>
      <vt:lpstr>Calculated Indices</vt:lpstr>
      <vt:lpstr>Overview of Performance by Segment, States and Product</vt:lpstr>
      <vt:lpstr>Q4 2014 vs Q4 2013</vt:lpstr>
      <vt:lpstr>Overview of Products Performance for 2014</vt:lpstr>
      <vt:lpstr>Sum of Tax by State, Products &amp; Segments.</vt:lpstr>
      <vt:lpstr>Key Findings</vt:lpstr>
      <vt:lpstr>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</dc:creator>
  <cp:lastModifiedBy>Ayomide</cp:lastModifiedBy>
  <cp:revision>7</cp:revision>
  <dcterms:created xsi:type="dcterms:W3CDTF">2023-01-27T16:03:01Z</dcterms:created>
  <dcterms:modified xsi:type="dcterms:W3CDTF">2023-01-28T12:22:19Z</dcterms:modified>
</cp:coreProperties>
</file>