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handoutMasterIdLst>
    <p:handoutMasterId r:id="rId47"/>
  </p:handoutMasterIdLst>
  <p:sldIdLst>
    <p:sldId id="292" r:id="rId5"/>
    <p:sldId id="275" r:id="rId6"/>
    <p:sldId id="276" r:id="rId7"/>
    <p:sldId id="297" r:id="rId8"/>
    <p:sldId id="299" r:id="rId9"/>
    <p:sldId id="293" r:id="rId10"/>
    <p:sldId id="300" r:id="rId11"/>
    <p:sldId id="336" r:id="rId12"/>
    <p:sldId id="301" r:id="rId13"/>
    <p:sldId id="337" r:id="rId14"/>
    <p:sldId id="321" r:id="rId15"/>
    <p:sldId id="338" r:id="rId16"/>
    <p:sldId id="322" r:id="rId17"/>
    <p:sldId id="339" r:id="rId18"/>
    <p:sldId id="323" r:id="rId19"/>
    <p:sldId id="340" r:id="rId20"/>
    <p:sldId id="324" r:id="rId21"/>
    <p:sldId id="341" r:id="rId22"/>
    <p:sldId id="325" r:id="rId23"/>
    <p:sldId id="342" r:id="rId24"/>
    <p:sldId id="326" r:id="rId25"/>
    <p:sldId id="343" r:id="rId26"/>
    <p:sldId id="327" r:id="rId27"/>
    <p:sldId id="344" r:id="rId28"/>
    <p:sldId id="328" r:id="rId29"/>
    <p:sldId id="345" r:id="rId30"/>
    <p:sldId id="329" r:id="rId31"/>
    <p:sldId id="346" r:id="rId32"/>
    <p:sldId id="330" r:id="rId33"/>
    <p:sldId id="347" r:id="rId34"/>
    <p:sldId id="331" r:id="rId35"/>
    <p:sldId id="348" r:id="rId36"/>
    <p:sldId id="332" r:id="rId37"/>
    <p:sldId id="349" r:id="rId38"/>
    <p:sldId id="333" r:id="rId39"/>
    <p:sldId id="350" r:id="rId40"/>
    <p:sldId id="334" r:id="rId41"/>
    <p:sldId id="351" r:id="rId42"/>
    <p:sldId id="335" r:id="rId43"/>
    <p:sldId id="352" r:id="rId44"/>
    <p:sldId id="296"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84400"/>
    <a:srgbClr val="446992"/>
    <a:srgbClr val="AEC2D8"/>
    <a:srgbClr val="98432A"/>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5634"/>
  </p:normalViewPr>
  <p:slideViewPr>
    <p:cSldViewPr snapToGrid="0" showGuides="1">
      <p:cViewPr varScale="1">
        <p:scale>
          <a:sx n="68" d="100"/>
          <a:sy n="68" d="100"/>
        </p:scale>
        <p:origin x="576" y="7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8/31/2025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8/31/2025</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BLyPw0bMWBBCHc3HP17NFcrQi-hVT98S/view?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AgeX Shipping Company Data Analysis</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3294191" cy="760288"/>
          </a:xfrm>
        </p:spPr>
        <p:txBody>
          <a:bodyPr/>
          <a:lstStyle/>
          <a:p>
            <a:r>
              <a:rPr lang="en-US" dirty="0"/>
              <a:t>Presenter</a:t>
            </a:r>
          </a:p>
          <a:p>
            <a:r>
              <a:rPr lang="en-US" dirty="0"/>
              <a:t>Ogunleke Abdullah Samson</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22659" r="22659"/>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CBA45-9993-AB5B-0EB1-BA5DCA7BC7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90565D-3030-5C05-A125-C3C0139F3DD5}"/>
              </a:ext>
            </a:extLst>
          </p:cNvPr>
          <p:cNvSpPr>
            <a:spLocks noGrp="1"/>
          </p:cNvSpPr>
          <p:nvPr>
            <p:ph type="title"/>
          </p:nvPr>
        </p:nvSpPr>
        <p:spPr>
          <a:xfrm>
            <a:off x="581709" y="443767"/>
            <a:ext cx="7225860" cy="5619408"/>
          </a:xfrm>
        </p:spPr>
        <p:txBody>
          <a:bodyPr/>
          <a:lstStyle/>
          <a:p>
            <a:r>
              <a:rPr lang="en-US" sz="2400" b="0" dirty="0"/>
              <a:t>/*</a:t>
            </a:r>
            <a:br>
              <a:rPr lang="en-US" sz="2400" b="0" dirty="0"/>
            </a:br>
            <a:r>
              <a:rPr lang="en-US" sz="2400" b="0" dirty="0"/>
              <a:t>The names of all customers who are registered but have not placed any shipping orders. </a:t>
            </a:r>
            <a:br>
              <a:rPr lang="en-US" sz="2400" b="0" dirty="0"/>
            </a:br>
            <a:r>
              <a:rPr lang="en-US" sz="2400" b="0" dirty="0"/>
              <a:t>*/</a:t>
            </a:r>
            <a:br>
              <a:rPr lang="en-US" sz="2400" b="0" dirty="0"/>
            </a:br>
            <a:r>
              <a:rPr lang="en-US" sz="2400" b="0" dirty="0"/>
              <a:t>-- SQL query code:</a:t>
            </a:r>
            <a:br>
              <a:rPr lang="en-US" sz="2400" dirty="0"/>
            </a:br>
            <a:br>
              <a:rPr lang="en-US" sz="2400" dirty="0"/>
            </a:br>
            <a:r>
              <a:rPr lang="en-US" sz="2400" dirty="0"/>
              <a:t>select </a:t>
            </a:r>
            <a:r>
              <a:rPr lang="en-US" sz="2400" dirty="0" err="1"/>
              <a:t>concat</a:t>
            </a:r>
            <a:r>
              <a:rPr lang="en-US" sz="2400" dirty="0"/>
              <a:t>(</a:t>
            </a:r>
            <a:r>
              <a:rPr lang="en-US" sz="2400" dirty="0" err="1"/>
              <a:t>first_name</a:t>
            </a:r>
            <a:r>
              <a:rPr lang="en-US" sz="2400" dirty="0"/>
              <a:t>, ' ', </a:t>
            </a:r>
            <a:r>
              <a:rPr lang="en-US" sz="2400" dirty="0" err="1"/>
              <a:t>last_name</a:t>
            </a:r>
            <a:r>
              <a:rPr lang="en-US" sz="2400" dirty="0"/>
              <a:t>) as </a:t>
            </a:r>
            <a:r>
              <a:rPr lang="en-US" sz="2400" dirty="0" err="1"/>
              <a:t>customers_with_no_order</a:t>
            </a:r>
            <a:br>
              <a:rPr lang="en-US" sz="2400" dirty="0"/>
            </a:br>
            <a:r>
              <a:rPr lang="en-US" sz="2400" dirty="0"/>
              <a:t>from customers</a:t>
            </a:r>
            <a:br>
              <a:rPr lang="en-US" sz="2400" dirty="0"/>
            </a:br>
            <a:r>
              <a:rPr lang="en-US" sz="2400" dirty="0"/>
              <a:t>left join </a:t>
            </a:r>
            <a:r>
              <a:rPr lang="en-US" sz="2400" dirty="0" err="1"/>
              <a:t>shipping_orders</a:t>
            </a:r>
            <a:br>
              <a:rPr lang="en-US" sz="2400" dirty="0"/>
            </a:br>
            <a:r>
              <a:rPr lang="en-US" sz="2400" dirty="0"/>
              <a:t>on </a:t>
            </a:r>
            <a:r>
              <a:rPr lang="en-US" sz="2400" dirty="0" err="1"/>
              <a:t>shipping_orders.customer_id</a:t>
            </a:r>
            <a:r>
              <a:rPr lang="en-US" sz="2400" dirty="0"/>
              <a:t> = </a:t>
            </a:r>
            <a:r>
              <a:rPr lang="en-US" sz="2400" dirty="0" err="1"/>
              <a:t>customers.customer_id</a:t>
            </a:r>
            <a:br>
              <a:rPr lang="en-US" sz="2400" dirty="0"/>
            </a:br>
            <a:r>
              <a:rPr lang="en-US" sz="2400" dirty="0"/>
              <a:t>where </a:t>
            </a:r>
            <a:r>
              <a:rPr lang="en-US" sz="2400" dirty="0" err="1"/>
              <a:t>shipping_orders.customer_id</a:t>
            </a:r>
            <a:r>
              <a:rPr lang="en-US" sz="2400" dirty="0"/>
              <a:t> is null;</a:t>
            </a:r>
            <a:br>
              <a:rPr lang="en-US" sz="2400" dirty="0"/>
            </a:br>
            <a:br>
              <a:rPr lang="en-US" sz="2400" dirty="0"/>
            </a:br>
            <a:r>
              <a:rPr lang="en-US" sz="2400" b="0" dirty="0"/>
              <a:t>-- Query logic: Concatenation with alias, left join, on, where, and is null clause</a:t>
            </a:r>
            <a:endParaRPr lang="en-US" sz="2400" dirty="0"/>
          </a:p>
        </p:txBody>
      </p:sp>
      <p:sp>
        <p:nvSpPr>
          <p:cNvPr id="5" name="Slide Number Placeholder 4">
            <a:extLst>
              <a:ext uri="{FF2B5EF4-FFF2-40B4-BE49-F238E27FC236}">
                <a16:creationId xmlns:a16="http://schemas.microsoft.com/office/drawing/2014/main" id="{D15A05BE-4074-4E35-E8C5-ADE662E14C9F}"/>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sp>
        <p:nvSpPr>
          <p:cNvPr id="4" name="TextBox 3">
            <a:extLst>
              <a:ext uri="{FF2B5EF4-FFF2-40B4-BE49-F238E27FC236}">
                <a16:creationId xmlns:a16="http://schemas.microsoft.com/office/drawing/2014/main" id="{B1C0A708-0B93-C232-0427-206BB0E3F554}"/>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F5B11B92-2E76-D5B2-62C4-76F766AB90EA}"/>
              </a:ext>
            </a:extLst>
          </p:cNvPr>
          <p:cNvPicPr>
            <a:picLocks noChangeAspect="1"/>
          </p:cNvPicPr>
          <p:nvPr/>
        </p:nvPicPr>
        <p:blipFill>
          <a:blip r:embed="rId2"/>
          <a:srcRect b="14520"/>
          <a:stretch>
            <a:fillRect/>
          </a:stretch>
        </p:blipFill>
        <p:spPr>
          <a:xfrm>
            <a:off x="7892937" y="443768"/>
            <a:ext cx="3530528" cy="4803481"/>
          </a:xfrm>
          <a:prstGeom prst="rect">
            <a:avLst/>
          </a:prstGeom>
        </p:spPr>
      </p:pic>
      <p:sp>
        <p:nvSpPr>
          <p:cNvPr id="9" name="Title 1">
            <a:extLst>
              <a:ext uri="{FF2B5EF4-FFF2-40B4-BE49-F238E27FC236}">
                <a16:creationId xmlns:a16="http://schemas.microsoft.com/office/drawing/2014/main" id="{50BA2427-4C8F-0E88-DE5C-1AF10F27301E}"/>
              </a:ext>
            </a:extLst>
          </p:cNvPr>
          <p:cNvSpPr txBox="1">
            <a:spLocks/>
          </p:cNvSpPr>
          <p:nvPr/>
        </p:nvSpPr>
        <p:spPr>
          <a:xfrm>
            <a:off x="8534525" y="5385042"/>
            <a:ext cx="2283532" cy="67813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1400" dirty="0"/>
              <a:t>.	              .</a:t>
            </a:r>
          </a:p>
          <a:p>
            <a:r>
              <a:rPr lang="en-US" sz="1400" dirty="0"/>
              <a:t>.	              .</a:t>
            </a:r>
          </a:p>
          <a:p>
            <a:r>
              <a:rPr lang="en-US" sz="1400" dirty="0"/>
              <a:t>.	              .</a:t>
            </a:r>
          </a:p>
        </p:txBody>
      </p:sp>
      <p:sp>
        <p:nvSpPr>
          <p:cNvPr id="10" name="Arrow: Down 9">
            <a:extLst>
              <a:ext uri="{FF2B5EF4-FFF2-40B4-BE49-F238E27FC236}">
                <a16:creationId xmlns:a16="http://schemas.microsoft.com/office/drawing/2014/main" id="{1E1A95E4-3EF3-B153-FBAE-491A730B2A05}"/>
              </a:ext>
            </a:extLst>
          </p:cNvPr>
          <p:cNvSpPr/>
          <p:nvPr/>
        </p:nvSpPr>
        <p:spPr>
          <a:xfrm>
            <a:off x="9115865" y="5500943"/>
            <a:ext cx="464234" cy="4428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857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05613-A382-5EF1-02BC-AA7D30409E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7BCCC-57BD-71B0-50D6-79E3FFCE99C8}"/>
              </a:ext>
            </a:extLst>
          </p:cNvPr>
          <p:cNvSpPr>
            <a:spLocks noGrp="1"/>
          </p:cNvSpPr>
          <p:nvPr>
            <p:ph type="title"/>
          </p:nvPr>
        </p:nvSpPr>
        <p:spPr>
          <a:xfrm>
            <a:off x="915220" y="2359530"/>
            <a:ext cx="10361559" cy="2138939"/>
          </a:xfrm>
        </p:spPr>
        <p:txBody>
          <a:bodyPr/>
          <a:lstStyle/>
          <a:p>
            <a:pPr algn="ctr"/>
            <a:r>
              <a:rPr lang="en-US" dirty="0"/>
              <a:t>4. Employee Discounts:</a:t>
            </a:r>
            <a:br>
              <a:rPr lang="en-US" dirty="0"/>
            </a:br>
            <a:r>
              <a:rPr lang="en-US" b="0" dirty="0"/>
              <a:t>Find the total amount of money </a:t>
            </a:r>
            <a:r>
              <a:rPr lang="en-US" b="0" dirty="0" err="1"/>
              <a:t>AgeX</a:t>
            </a:r>
            <a:r>
              <a:rPr lang="en-US" b="0" dirty="0"/>
              <a:t> has given in discounts to its employees.</a:t>
            </a:r>
          </a:p>
        </p:txBody>
      </p:sp>
      <p:sp>
        <p:nvSpPr>
          <p:cNvPr id="4" name="Footer Placeholder 3">
            <a:extLst>
              <a:ext uri="{FF2B5EF4-FFF2-40B4-BE49-F238E27FC236}">
                <a16:creationId xmlns:a16="http://schemas.microsoft.com/office/drawing/2014/main" id="{9BC533D2-0A30-F067-4EF8-0B858523998A}"/>
              </a:ext>
            </a:extLst>
          </p:cNvPr>
          <p:cNvSpPr>
            <a:spLocks noGrp="1"/>
          </p:cNvSpPr>
          <p:nvPr>
            <p:ph type="ftr" sz="quarter" idx="28"/>
          </p:nvPr>
        </p:nvSpPr>
        <p:spPr/>
        <p:txBody>
          <a:bodyPr/>
          <a:lstStyle/>
          <a:p>
            <a:r>
              <a:rPr lang="en-US" sz="1600" b="1" dirty="0"/>
              <a:t>Part 1: Foundational Queries</a:t>
            </a:r>
          </a:p>
        </p:txBody>
      </p:sp>
      <p:sp>
        <p:nvSpPr>
          <p:cNvPr id="5" name="Slide Number Placeholder 4">
            <a:extLst>
              <a:ext uri="{FF2B5EF4-FFF2-40B4-BE49-F238E27FC236}">
                <a16:creationId xmlns:a16="http://schemas.microsoft.com/office/drawing/2014/main" id="{8DF41060-479A-A484-66FD-58C8E0E5E324}"/>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Tree>
    <p:extLst>
      <p:ext uri="{BB962C8B-B14F-4D97-AF65-F5344CB8AC3E}">
        <p14:creationId xmlns:p14="http://schemas.microsoft.com/office/powerpoint/2010/main" val="3821864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53A69-F4A0-C98D-E317-1DC45BE506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30BAF-F64A-BEA8-FED1-A7800793D2B9}"/>
              </a:ext>
            </a:extLst>
          </p:cNvPr>
          <p:cNvSpPr>
            <a:spLocks noGrp="1"/>
          </p:cNvSpPr>
          <p:nvPr>
            <p:ph type="title"/>
          </p:nvPr>
        </p:nvSpPr>
        <p:spPr>
          <a:xfrm>
            <a:off x="581709" y="1017968"/>
            <a:ext cx="7633823" cy="4595041"/>
          </a:xfrm>
        </p:spPr>
        <p:txBody>
          <a:bodyPr/>
          <a:lstStyle/>
          <a:p>
            <a:r>
              <a:rPr lang="en-US" sz="2800" b="0" dirty="0"/>
              <a:t>/*</a:t>
            </a:r>
            <a:br>
              <a:rPr lang="en-US" sz="2800" b="0" dirty="0"/>
            </a:br>
            <a:r>
              <a:rPr lang="en-US" sz="2800" b="0" dirty="0"/>
              <a:t>The  total amount of money </a:t>
            </a:r>
            <a:r>
              <a:rPr lang="en-US" sz="2800" b="0" dirty="0" err="1"/>
              <a:t>AgeX</a:t>
            </a:r>
            <a:r>
              <a:rPr lang="en-US" sz="2800" b="0" dirty="0"/>
              <a:t> has given in discounts to their employees.</a:t>
            </a:r>
            <a:br>
              <a:rPr lang="en-US" sz="2800" b="0" dirty="0"/>
            </a:br>
            <a:r>
              <a:rPr lang="en-US" sz="2800" b="0" dirty="0"/>
              <a:t>*/</a:t>
            </a:r>
            <a:br>
              <a:rPr lang="en-US" sz="2800" b="0" dirty="0"/>
            </a:br>
            <a:r>
              <a:rPr lang="en-US" sz="2800" b="0" dirty="0"/>
              <a:t>-- SQL query code:</a:t>
            </a:r>
            <a:br>
              <a:rPr lang="en-US" sz="2800" dirty="0"/>
            </a:br>
            <a:br>
              <a:rPr lang="en-US" sz="2800" dirty="0"/>
            </a:br>
            <a:r>
              <a:rPr lang="en-US" sz="2800" dirty="0"/>
              <a:t>select sum(</a:t>
            </a:r>
            <a:r>
              <a:rPr lang="en-US" sz="2800" dirty="0" err="1"/>
              <a:t>discount_applied</a:t>
            </a:r>
            <a:r>
              <a:rPr lang="en-US" sz="2800" dirty="0"/>
              <a:t>) as </a:t>
            </a:r>
            <a:r>
              <a:rPr lang="en-US" sz="2800" dirty="0" err="1"/>
              <a:t>total_discount</a:t>
            </a:r>
            <a:br>
              <a:rPr lang="en-US" sz="2800" dirty="0"/>
            </a:br>
            <a:r>
              <a:rPr lang="en-US" sz="2800" dirty="0"/>
              <a:t>from </a:t>
            </a:r>
            <a:r>
              <a:rPr lang="en-US" sz="2800" dirty="0" err="1"/>
              <a:t>shipping_orders</a:t>
            </a:r>
            <a:r>
              <a:rPr lang="en-US" sz="2800" dirty="0"/>
              <a:t>;</a:t>
            </a:r>
            <a:br>
              <a:rPr lang="en-US" sz="2800" dirty="0"/>
            </a:br>
            <a:br>
              <a:rPr lang="en-US" sz="2800" dirty="0"/>
            </a:br>
            <a:r>
              <a:rPr lang="en-US" sz="2800" b="0" dirty="0"/>
              <a:t>-- Query logic: Summation operator with alias</a:t>
            </a:r>
            <a:endParaRPr lang="en-US" sz="2800" dirty="0"/>
          </a:p>
        </p:txBody>
      </p:sp>
      <p:sp>
        <p:nvSpPr>
          <p:cNvPr id="5" name="Slide Number Placeholder 4">
            <a:extLst>
              <a:ext uri="{FF2B5EF4-FFF2-40B4-BE49-F238E27FC236}">
                <a16:creationId xmlns:a16="http://schemas.microsoft.com/office/drawing/2014/main" id="{CA7D727B-7C7C-6875-5C6C-A2F9A1688AE7}"/>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
        <p:nvSpPr>
          <p:cNvPr id="4" name="TextBox 3">
            <a:extLst>
              <a:ext uri="{FF2B5EF4-FFF2-40B4-BE49-F238E27FC236}">
                <a16:creationId xmlns:a16="http://schemas.microsoft.com/office/drawing/2014/main" id="{4E1418D0-D539-EFE1-8FEA-FB287C6BA31B}"/>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AF946046-0A57-0576-DA06-4A2AF232D118}"/>
              </a:ext>
            </a:extLst>
          </p:cNvPr>
          <p:cNvPicPr>
            <a:picLocks noChangeAspect="1"/>
          </p:cNvPicPr>
          <p:nvPr/>
        </p:nvPicPr>
        <p:blipFill>
          <a:blip r:embed="rId2"/>
          <a:srcRect b="18810"/>
          <a:stretch>
            <a:fillRect/>
          </a:stretch>
        </p:blipFill>
        <p:spPr>
          <a:xfrm>
            <a:off x="8115160" y="2711363"/>
            <a:ext cx="3079009" cy="120824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465520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EDC09-09BD-615B-97D6-9556BCDA8A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25F778-3C8C-7611-7505-939D506F9FE2}"/>
              </a:ext>
            </a:extLst>
          </p:cNvPr>
          <p:cNvSpPr>
            <a:spLocks noGrp="1"/>
          </p:cNvSpPr>
          <p:nvPr>
            <p:ph type="title"/>
          </p:nvPr>
        </p:nvSpPr>
        <p:spPr>
          <a:xfrm>
            <a:off x="915220" y="2450970"/>
            <a:ext cx="10361559" cy="1956059"/>
          </a:xfrm>
        </p:spPr>
        <p:txBody>
          <a:bodyPr/>
          <a:lstStyle/>
          <a:p>
            <a:pPr algn="ctr"/>
            <a:r>
              <a:rPr lang="en-US" dirty="0"/>
              <a:t>5. Customers by Region:</a:t>
            </a:r>
            <a:br>
              <a:rPr lang="en-US" dirty="0"/>
            </a:br>
            <a:r>
              <a:rPr lang="en-US" b="0" dirty="0"/>
              <a:t>Show the total number of customers located in each country.</a:t>
            </a:r>
          </a:p>
        </p:txBody>
      </p:sp>
      <p:sp>
        <p:nvSpPr>
          <p:cNvPr id="4" name="Footer Placeholder 3">
            <a:extLst>
              <a:ext uri="{FF2B5EF4-FFF2-40B4-BE49-F238E27FC236}">
                <a16:creationId xmlns:a16="http://schemas.microsoft.com/office/drawing/2014/main" id="{C2F7ED28-95C0-2E98-D9E6-89EB520A6BB2}"/>
              </a:ext>
            </a:extLst>
          </p:cNvPr>
          <p:cNvSpPr>
            <a:spLocks noGrp="1"/>
          </p:cNvSpPr>
          <p:nvPr>
            <p:ph type="ftr" sz="quarter" idx="28"/>
          </p:nvPr>
        </p:nvSpPr>
        <p:spPr/>
        <p:txBody>
          <a:bodyPr/>
          <a:lstStyle/>
          <a:p>
            <a:r>
              <a:rPr lang="en-US" sz="1600" b="1" dirty="0"/>
              <a:t>Part 2: Aggregation and Grouping</a:t>
            </a:r>
          </a:p>
        </p:txBody>
      </p:sp>
      <p:sp>
        <p:nvSpPr>
          <p:cNvPr id="5" name="Slide Number Placeholder 4">
            <a:extLst>
              <a:ext uri="{FF2B5EF4-FFF2-40B4-BE49-F238E27FC236}">
                <a16:creationId xmlns:a16="http://schemas.microsoft.com/office/drawing/2014/main" id="{DD664B3B-AF9F-F290-AD04-2714C34145CB}"/>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3769133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36568-27AB-5142-5D51-884F26E247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B1E83-8FBD-25EA-F71E-EA377B3B5839}"/>
              </a:ext>
            </a:extLst>
          </p:cNvPr>
          <p:cNvSpPr>
            <a:spLocks noGrp="1"/>
          </p:cNvSpPr>
          <p:nvPr>
            <p:ph type="title"/>
          </p:nvPr>
        </p:nvSpPr>
        <p:spPr>
          <a:xfrm>
            <a:off x="581709" y="539667"/>
            <a:ext cx="7057048" cy="5045207"/>
          </a:xfrm>
        </p:spPr>
        <p:txBody>
          <a:bodyPr/>
          <a:lstStyle/>
          <a:p>
            <a:r>
              <a:rPr lang="en-US" sz="2800" b="0" dirty="0"/>
              <a:t>/*</a:t>
            </a:r>
            <a:br>
              <a:rPr lang="en-US" sz="2800" b="0" dirty="0"/>
            </a:br>
            <a:r>
              <a:rPr lang="en-US" sz="2800" b="0" dirty="0"/>
              <a:t>The  total number of customers located in each country.</a:t>
            </a:r>
            <a:br>
              <a:rPr lang="en-US" sz="2800" b="0" dirty="0"/>
            </a:br>
            <a:r>
              <a:rPr lang="en-US" sz="2800" b="0" dirty="0"/>
              <a:t>*/</a:t>
            </a:r>
            <a:br>
              <a:rPr lang="en-US" sz="2800" b="0" dirty="0"/>
            </a:br>
            <a:r>
              <a:rPr lang="en-US" sz="2800" b="0" dirty="0"/>
              <a:t>-- SQL query code:</a:t>
            </a:r>
            <a:br>
              <a:rPr lang="en-US" sz="2800" dirty="0"/>
            </a:br>
            <a:br>
              <a:rPr lang="en-US" sz="2800" dirty="0"/>
            </a:br>
            <a:r>
              <a:rPr lang="en-US" sz="2800" dirty="0"/>
              <a:t>select country, count(</a:t>
            </a:r>
            <a:r>
              <a:rPr lang="en-US" sz="2800" dirty="0" err="1"/>
              <a:t>customer_id</a:t>
            </a:r>
            <a:r>
              <a:rPr lang="en-US" sz="2800" dirty="0"/>
              <a:t>) as </a:t>
            </a:r>
            <a:r>
              <a:rPr lang="en-US" sz="2800" dirty="0" err="1"/>
              <a:t>total_customer</a:t>
            </a:r>
            <a:br>
              <a:rPr lang="en-US" sz="2800" dirty="0"/>
            </a:br>
            <a:r>
              <a:rPr lang="en-US" sz="2800" dirty="0"/>
              <a:t>from customers</a:t>
            </a:r>
            <a:br>
              <a:rPr lang="en-US" sz="2800" dirty="0"/>
            </a:br>
            <a:r>
              <a:rPr lang="en-US" sz="2800" dirty="0"/>
              <a:t>group by country;</a:t>
            </a:r>
            <a:br>
              <a:rPr lang="en-US" sz="2800" dirty="0"/>
            </a:br>
            <a:br>
              <a:rPr lang="en-US" sz="2800" dirty="0"/>
            </a:br>
            <a:r>
              <a:rPr lang="en-US" sz="2800" b="0" dirty="0"/>
              <a:t>-- Query logic: Aggregate function count with alias and Group by sorting clause.</a:t>
            </a:r>
            <a:endParaRPr lang="en-US" sz="2800" dirty="0"/>
          </a:p>
        </p:txBody>
      </p:sp>
      <p:sp>
        <p:nvSpPr>
          <p:cNvPr id="5" name="Slide Number Placeholder 4">
            <a:extLst>
              <a:ext uri="{FF2B5EF4-FFF2-40B4-BE49-F238E27FC236}">
                <a16:creationId xmlns:a16="http://schemas.microsoft.com/office/drawing/2014/main" id="{9AD386A8-86FC-1C53-6E56-4035099982B7}"/>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sp>
        <p:nvSpPr>
          <p:cNvPr id="4" name="TextBox 3">
            <a:extLst>
              <a:ext uri="{FF2B5EF4-FFF2-40B4-BE49-F238E27FC236}">
                <a16:creationId xmlns:a16="http://schemas.microsoft.com/office/drawing/2014/main" id="{10B5FBB2-0EA2-961D-8B92-0860E2B4DAF2}"/>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07D6B983-8447-8BEE-E84F-C123A4DAA2E4}"/>
              </a:ext>
            </a:extLst>
          </p:cNvPr>
          <p:cNvPicPr>
            <a:picLocks noChangeAspect="1"/>
          </p:cNvPicPr>
          <p:nvPr/>
        </p:nvPicPr>
        <p:blipFill>
          <a:blip r:embed="rId2"/>
          <a:stretch>
            <a:fillRect/>
          </a:stretch>
        </p:blipFill>
        <p:spPr>
          <a:xfrm>
            <a:off x="7458237" y="2110167"/>
            <a:ext cx="3965228" cy="190420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233658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E618C-7235-883E-4ED5-6ACFDAFECD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89C87-005F-6D02-8BB6-63AAA19A2F7B}"/>
              </a:ext>
            </a:extLst>
          </p:cNvPr>
          <p:cNvSpPr>
            <a:spLocks noGrp="1"/>
          </p:cNvSpPr>
          <p:nvPr>
            <p:ph type="title"/>
          </p:nvPr>
        </p:nvSpPr>
        <p:spPr>
          <a:xfrm>
            <a:off x="915220" y="2165775"/>
            <a:ext cx="10361559" cy="2526450"/>
          </a:xfrm>
        </p:spPr>
        <p:txBody>
          <a:bodyPr/>
          <a:lstStyle/>
          <a:p>
            <a:pPr algn="ctr"/>
            <a:r>
              <a:rPr lang="en-US" dirty="0"/>
              <a:t>6. Sales by Region:</a:t>
            </a:r>
            <a:br>
              <a:rPr lang="en-US" dirty="0"/>
            </a:br>
            <a:r>
              <a:rPr lang="en-US" b="0" dirty="0"/>
              <a:t>Calculate the total sales (final cost) generated by shipments originating from each country.</a:t>
            </a:r>
          </a:p>
        </p:txBody>
      </p:sp>
      <p:sp>
        <p:nvSpPr>
          <p:cNvPr id="4" name="Footer Placeholder 3">
            <a:extLst>
              <a:ext uri="{FF2B5EF4-FFF2-40B4-BE49-F238E27FC236}">
                <a16:creationId xmlns:a16="http://schemas.microsoft.com/office/drawing/2014/main" id="{F1B48A45-AAB9-A632-59FA-583800EEC3D5}"/>
              </a:ext>
            </a:extLst>
          </p:cNvPr>
          <p:cNvSpPr>
            <a:spLocks noGrp="1"/>
          </p:cNvSpPr>
          <p:nvPr>
            <p:ph type="ftr" sz="quarter" idx="28"/>
          </p:nvPr>
        </p:nvSpPr>
        <p:spPr/>
        <p:txBody>
          <a:bodyPr/>
          <a:lstStyle/>
          <a:p>
            <a:r>
              <a:rPr lang="en-US" sz="1600" b="1" dirty="0"/>
              <a:t>Part 2: Aggregation and Grouping</a:t>
            </a:r>
          </a:p>
        </p:txBody>
      </p:sp>
      <p:sp>
        <p:nvSpPr>
          <p:cNvPr id="5" name="Slide Number Placeholder 4">
            <a:extLst>
              <a:ext uri="{FF2B5EF4-FFF2-40B4-BE49-F238E27FC236}">
                <a16:creationId xmlns:a16="http://schemas.microsoft.com/office/drawing/2014/main" id="{E01B0C4B-9876-BC78-F90A-5B1D903F03F7}"/>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spTree>
    <p:extLst>
      <p:ext uri="{BB962C8B-B14F-4D97-AF65-F5344CB8AC3E}">
        <p14:creationId xmlns:p14="http://schemas.microsoft.com/office/powerpoint/2010/main" val="79226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A8A17-54FF-85C3-D307-700CFABE8E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38F60-1489-E4D0-7951-BFDD283D58D8}"/>
              </a:ext>
            </a:extLst>
          </p:cNvPr>
          <p:cNvSpPr>
            <a:spLocks noGrp="1"/>
          </p:cNvSpPr>
          <p:nvPr>
            <p:ph type="title"/>
          </p:nvPr>
        </p:nvSpPr>
        <p:spPr>
          <a:xfrm>
            <a:off x="581710" y="497463"/>
            <a:ext cx="6409934" cy="5396899"/>
          </a:xfrm>
        </p:spPr>
        <p:txBody>
          <a:bodyPr/>
          <a:lstStyle/>
          <a:p>
            <a:r>
              <a:rPr lang="en-US" sz="2800" b="0" dirty="0"/>
              <a:t>/*</a:t>
            </a:r>
            <a:br>
              <a:rPr lang="en-US" sz="2800" b="0" dirty="0"/>
            </a:br>
            <a:r>
              <a:rPr lang="en-US" sz="2800" b="0" dirty="0"/>
              <a:t>The total sales (final cost) generated by shipments originating from each country.</a:t>
            </a:r>
            <a:br>
              <a:rPr lang="en-US" sz="2800" b="0" dirty="0"/>
            </a:br>
            <a:r>
              <a:rPr lang="en-US" sz="2800" b="0" dirty="0"/>
              <a:t>*/</a:t>
            </a:r>
            <a:br>
              <a:rPr lang="en-US" sz="2800" b="0" dirty="0"/>
            </a:br>
            <a:r>
              <a:rPr lang="en-US" sz="2800" b="0" dirty="0"/>
              <a:t>-- SQL query code:</a:t>
            </a:r>
            <a:br>
              <a:rPr lang="en-US" sz="2800" dirty="0"/>
            </a:br>
            <a:br>
              <a:rPr lang="en-US" sz="2800" dirty="0"/>
            </a:br>
            <a:r>
              <a:rPr lang="en-US" sz="2800" dirty="0"/>
              <a:t>select </a:t>
            </a:r>
            <a:r>
              <a:rPr lang="en-US" sz="2800" dirty="0" err="1"/>
              <a:t>origin_country</a:t>
            </a:r>
            <a:r>
              <a:rPr lang="en-US" sz="2800" dirty="0"/>
              <a:t>, sum(</a:t>
            </a:r>
            <a:r>
              <a:rPr lang="en-US" sz="2800" dirty="0" err="1"/>
              <a:t>final_cost</a:t>
            </a:r>
            <a:r>
              <a:rPr lang="en-US" sz="2800" dirty="0"/>
              <a:t>) as </a:t>
            </a:r>
            <a:r>
              <a:rPr lang="en-US" sz="2800" dirty="0" err="1"/>
              <a:t>total_cost_generated</a:t>
            </a:r>
            <a:br>
              <a:rPr lang="en-US" sz="2800" dirty="0"/>
            </a:br>
            <a:r>
              <a:rPr lang="en-US" sz="2800" dirty="0"/>
              <a:t>from </a:t>
            </a:r>
            <a:r>
              <a:rPr lang="en-US" sz="2800" dirty="0" err="1"/>
              <a:t>shipping_orders</a:t>
            </a:r>
            <a:br>
              <a:rPr lang="en-US" sz="2800" dirty="0"/>
            </a:br>
            <a:r>
              <a:rPr lang="en-US" sz="2800" dirty="0"/>
              <a:t>group by </a:t>
            </a:r>
            <a:r>
              <a:rPr lang="en-US" sz="2800" dirty="0" err="1"/>
              <a:t>origin_country</a:t>
            </a:r>
            <a:r>
              <a:rPr lang="en-US" sz="2800" dirty="0"/>
              <a:t>;</a:t>
            </a:r>
            <a:br>
              <a:rPr lang="en-US" sz="2800" dirty="0"/>
            </a:br>
            <a:br>
              <a:rPr lang="en-US" sz="2800" dirty="0"/>
            </a:br>
            <a:r>
              <a:rPr lang="en-US" sz="2800" b="0" dirty="0"/>
              <a:t>-- Query logic: Summation operation with alias and Group by sorting clause.</a:t>
            </a:r>
            <a:endParaRPr lang="en-US" sz="2800" dirty="0"/>
          </a:p>
        </p:txBody>
      </p:sp>
      <p:sp>
        <p:nvSpPr>
          <p:cNvPr id="5" name="Slide Number Placeholder 4">
            <a:extLst>
              <a:ext uri="{FF2B5EF4-FFF2-40B4-BE49-F238E27FC236}">
                <a16:creationId xmlns:a16="http://schemas.microsoft.com/office/drawing/2014/main" id="{D96BE224-D4E6-58D0-5F91-D17FB6C465D7}"/>
              </a:ext>
            </a:extLst>
          </p:cNvPr>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sp>
        <p:nvSpPr>
          <p:cNvPr id="4" name="TextBox 3">
            <a:extLst>
              <a:ext uri="{FF2B5EF4-FFF2-40B4-BE49-F238E27FC236}">
                <a16:creationId xmlns:a16="http://schemas.microsoft.com/office/drawing/2014/main" id="{EE2B0826-262D-FA08-8D66-7D13EF80C9AE}"/>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E255CDB8-4C09-3F59-B095-714D19B88026}"/>
              </a:ext>
            </a:extLst>
          </p:cNvPr>
          <p:cNvPicPr>
            <a:picLocks noChangeAspect="1"/>
          </p:cNvPicPr>
          <p:nvPr/>
        </p:nvPicPr>
        <p:blipFill>
          <a:blip r:embed="rId2"/>
          <a:srcRect t="3896" b="1"/>
          <a:stretch>
            <a:fillRect/>
          </a:stretch>
        </p:blipFill>
        <p:spPr>
          <a:xfrm>
            <a:off x="6900382" y="2436256"/>
            <a:ext cx="4293787" cy="151931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642851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B33EC-D535-E6FE-A61E-D07D1681AE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4FD12D-F61C-FC21-7640-E20C8489A035}"/>
              </a:ext>
            </a:extLst>
          </p:cNvPr>
          <p:cNvSpPr>
            <a:spLocks noGrp="1"/>
          </p:cNvSpPr>
          <p:nvPr>
            <p:ph type="title"/>
          </p:nvPr>
        </p:nvSpPr>
        <p:spPr>
          <a:xfrm>
            <a:off x="915220" y="2429869"/>
            <a:ext cx="10361559" cy="1998262"/>
          </a:xfrm>
        </p:spPr>
        <p:txBody>
          <a:bodyPr/>
          <a:lstStyle/>
          <a:p>
            <a:pPr algn="ctr"/>
            <a:r>
              <a:rPr lang="en-US" dirty="0"/>
              <a:t>7. Sales by Destination:</a:t>
            </a:r>
            <a:br>
              <a:rPr lang="en-US" dirty="0"/>
            </a:br>
            <a:r>
              <a:rPr lang="en-US" b="0" dirty="0"/>
              <a:t>Calculate the total sales for packages shipped to each destination country.</a:t>
            </a:r>
          </a:p>
        </p:txBody>
      </p:sp>
      <p:sp>
        <p:nvSpPr>
          <p:cNvPr id="4" name="Footer Placeholder 3">
            <a:extLst>
              <a:ext uri="{FF2B5EF4-FFF2-40B4-BE49-F238E27FC236}">
                <a16:creationId xmlns:a16="http://schemas.microsoft.com/office/drawing/2014/main" id="{D073242A-FFF0-3A91-2170-7626637C0F73}"/>
              </a:ext>
            </a:extLst>
          </p:cNvPr>
          <p:cNvSpPr>
            <a:spLocks noGrp="1"/>
          </p:cNvSpPr>
          <p:nvPr>
            <p:ph type="ftr" sz="quarter" idx="28"/>
          </p:nvPr>
        </p:nvSpPr>
        <p:spPr/>
        <p:txBody>
          <a:bodyPr/>
          <a:lstStyle/>
          <a:p>
            <a:r>
              <a:rPr lang="en-US" sz="1600" b="1" dirty="0"/>
              <a:t>Part 2: Aggregation and Grouping</a:t>
            </a:r>
          </a:p>
        </p:txBody>
      </p:sp>
      <p:sp>
        <p:nvSpPr>
          <p:cNvPr id="5" name="Slide Number Placeholder 4">
            <a:extLst>
              <a:ext uri="{FF2B5EF4-FFF2-40B4-BE49-F238E27FC236}">
                <a16:creationId xmlns:a16="http://schemas.microsoft.com/office/drawing/2014/main" id="{690DA79B-6703-667A-CD9E-7A8B36BB6B8A}"/>
              </a:ext>
            </a:extLst>
          </p:cNvPr>
          <p:cNvSpPr>
            <a:spLocks noGrp="1"/>
          </p:cNvSpPr>
          <p:nvPr>
            <p:ph type="sldNum" sz="quarter" idx="29"/>
          </p:nvPr>
        </p:nvSpPr>
        <p:spPr/>
        <p:txBody>
          <a:bodyPr/>
          <a:lstStyle/>
          <a:p>
            <a:fld id="{47FEACEE-25B4-4A2D-B147-27296E36371D}" type="slidenum">
              <a:rPr lang="en-US" altLang="zh-CN" smtClean="0"/>
              <a:pPr/>
              <a:t>17</a:t>
            </a:fld>
            <a:endParaRPr lang="en-US" altLang="zh-CN" dirty="0"/>
          </a:p>
        </p:txBody>
      </p:sp>
    </p:spTree>
    <p:extLst>
      <p:ext uri="{BB962C8B-B14F-4D97-AF65-F5344CB8AC3E}">
        <p14:creationId xmlns:p14="http://schemas.microsoft.com/office/powerpoint/2010/main" val="71210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8ACA6-8391-8E82-1C33-41C6E0D197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5EEED-9EAC-D51B-5211-3E24C280B6E3}"/>
              </a:ext>
            </a:extLst>
          </p:cNvPr>
          <p:cNvSpPr>
            <a:spLocks noGrp="1"/>
          </p:cNvSpPr>
          <p:nvPr>
            <p:ph type="title"/>
          </p:nvPr>
        </p:nvSpPr>
        <p:spPr>
          <a:xfrm>
            <a:off x="581710" y="666276"/>
            <a:ext cx="7057048" cy="5129613"/>
          </a:xfrm>
        </p:spPr>
        <p:txBody>
          <a:bodyPr/>
          <a:lstStyle/>
          <a:p>
            <a:r>
              <a:rPr lang="en-US" sz="2800" b="0" dirty="0"/>
              <a:t>/*</a:t>
            </a:r>
            <a:br>
              <a:rPr lang="en-US" sz="2800" b="0" dirty="0"/>
            </a:br>
            <a:r>
              <a:rPr lang="en-US" sz="2800" b="0" dirty="0"/>
              <a:t>The total sales for packages shipped to each destination country.</a:t>
            </a:r>
            <a:br>
              <a:rPr lang="en-US" sz="2800" b="0" dirty="0"/>
            </a:br>
            <a:r>
              <a:rPr lang="en-US" sz="2800" b="0" dirty="0"/>
              <a:t>*/</a:t>
            </a:r>
            <a:br>
              <a:rPr lang="en-US" sz="2800" b="0" dirty="0"/>
            </a:br>
            <a:r>
              <a:rPr lang="en-US" sz="2800" b="0" dirty="0"/>
              <a:t>-- SQL query code:</a:t>
            </a:r>
            <a:br>
              <a:rPr lang="en-US" sz="2800" dirty="0"/>
            </a:br>
            <a:br>
              <a:rPr lang="en-US" sz="2800" dirty="0"/>
            </a:br>
            <a:r>
              <a:rPr lang="en-US" sz="2800" dirty="0"/>
              <a:t>select </a:t>
            </a:r>
            <a:r>
              <a:rPr lang="en-US" sz="2800" dirty="0" err="1"/>
              <a:t>destination_country</a:t>
            </a:r>
            <a:r>
              <a:rPr lang="en-US" sz="2800" dirty="0"/>
              <a:t>, sum(</a:t>
            </a:r>
            <a:r>
              <a:rPr lang="en-US" sz="2800" dirty="0" err="1"/>
              <a:t>final_cost</a:t>
            </a:r>
            <a:r>
              <a:rPr lang="en-US" sz="2800" dirty="0"/>
              <a:t>) as </a:t>
            </a:r>
            <a:r>
              <a:rPr lang="en-US" sz="2800" dirty="0" err="1"/>
              <a:t>total_sales</a:t>
            </a:r>
            <a:br>
              <a:rPr lang="en-US" sz="2800" dirty="0"/>
            </a:br>
            <a:r>
              <a:rPr lang="en-US" sz="2800" dirty="0"/>
              <a:t>from </a:t>
            </a:r>
            <a:r>
              <a:rPr lang="en-US" sz="2800" dirty="0" err="1"/>
              <a:t>shipping_orders</a:t>
            </a:r>
            <a:br>
              <a:rPr lang="en-US" sz="2800" dirty="0"/>
            </a:br>
            <a:r>
              <a:rPr lang="en-US" sz="2800" dirty="0"/>
              <a:t>group by </a:t>
            </a:r>
            <a:r>
              <a:rPr lang="en-US" sz="2800" dirty="0" err="1"/>
              <a:t>destination_country</a:t>
            </a:r>
            <a:r>
              <a:rPr lang="en-US" sz="2800" dirty="0"/>
              <a:t>;</a:t>
            </a:r>
            <a:br>
              <a:rPr lang="en-US" sz="2800" dirty="0"/>
            </a:br>
            <a:br>
              <a:rPr lang="en-US" sz="2800" dirty="0"/>
            </a:br>
            <a:r>
              <a:rPr lang="en-US" sz="2800" b="0" dirty="0"/>
              <a:t>-- Query logic: Summation operation with alias and Group by sorting clause.</a:t>
            </a:r>
            <a:endParaRPr lang="en-US" sz="2800" dirty="0"/>
          </a:p>
        </p:txBody>
      </p:sp>
      <p:sp>
        <p:nvSpPr>
          <p:cNvPr id="5" name="Slide Number Placeholder 4">
            <a:extLst>
              <a:ext uri="{FF2B5EF4-FFF2-40B4-BE49-F238E27FC236}">
                <a16:creationId xmlns:a16="http://schemas.microsoft.com/office/drawing/2014/main" id="{75331C38-78C5-DF9D-BAE9-24BB0F4F873F}"/>
              </a:ext>
            </a:extLst>
          </p:cNvPr>
          <p:cNvSpPr>
            <a:spLocks noGrp="1"/>
          </p:cNvSpPr>
          <p:nvPr>
            <p:ph type="sldNum" sz="quarter" idx="29"/>
          </p:nvPr>
        </p:nvSpPr>
        <p:spPr/>
        <p:txBody>
          <a:bodyPr/>
          <a:lstStyle/>
          <a:p>
            <a:fld id="{47FEACEE-25B4-4A2D-B147-27296E36371D}" type="slidenum">
              <a:rPr lang="en-US" altLang="zh-CN" smtClean="0"/>
              <a:pPr/>
              <a:t>18</a:t>
            </a:fld>
            <a:endParaRPr lang="en-US" altLang="zh-CN" dirty="0"/>
          </a:p>
        </p:txBody>
      </p:sp>
      <p:sp>
        <p:nvSpPr>
          <p:cNvPr id="4" name="TextBox 3">
            <a:extLst>
              <a:ext uri="{FF2B5EF4-FFF2-40B4-BE49-F238E27FC236}">
                <a16:creationId xmlns:a16="http://schemas.microsoft.com/office/drawing/2014/main" id="{8D0C302F-D85E-AF98-319E-94F0DBEAD403}"/>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103766EE-AA0E-DCB9-16F0-B8D8E00AC2B9}"/>
              </a:ext>
            </a:extLst>
          </p:cNvPr>
          <p:cNvPicPr>
            <a:picLocks noChangeAspect="1"/>
          </p:cNvPicPr>
          <p:nvPr/>
        </p:nvPicPr>
        <p:blipFill>
          <a:blip r:embed="rId2"/>
          <a:stretch>
            <a:fillRect/>
          </a:stretch>
        </p:blipFill>
        <p:spPr>
          <a:xfrm>
            <a:off x="7638758" y="2461911"/>
            <a:ext cx="3971532" cy="154759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15917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80BC7-A2FA-F13F-7333-4C11C625A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B83309-B5FF-B207-2754-0678CC02F493}"/>
              </a:ext>
            </a:extLst>
          </p:cNvPr>
          <p:cNvSpPr>
            <a:spLocks noGrp="1"/>
          </p:cNvSpPr>
          <p:nvPr>
            <p:ph type="title"/>
          </p:nvPr>
        </p:nvSpPr>
        <p:spPr>
          <a:xfrm>
            <a:off x="915220" y="2458004"/>
            <a:ext cx="10361559" cy="1941991"/>
          </a:xfrm>
        </p:spPr>
        <p:txBody>
          <a:bodyPr/>
          <a:lstStyle/>
          <a:p>
            <a:pPr algn="ctr"/>
            <a:r>
              <a:rPr lang="en-US" dirty="0"/>
              <a:t>8. Sales Over Time:</a:t>
            </a:r>
            <a:br>
              <a:rPr lang="en-US" dirty="0"/>
            </a:br>
            <a:r>
              <a:rPr lang="en-US" b="0" dirty="0"/>
              <a:t>Find the total sales for each year since the company started.</a:t>
            </a:r>
          </a:p>
        </p:txBody>
      </p:sp>
      <p:sp>
        <p:nvSpPr>
          <p:cNvPr id="4" name="Footer Placeholder 3">
            <a:extLst>
              <a:ext uri="{FF2B5EF4-FFF2-40B4-BE49-F238E27FC236}">
                <a16:creationId xmlns:a16="http://schemas.microsoft.com/office/drawing/2014/main" id="{0A206ECC-1D2A-8F44-4826-4BB647AB3B2C}"/>
              </a:ext>
            </a:extLst>
          </p:cNvPr>
          <p:cNvSpPr>
            <a:spLocks noGrp="1"/>
          </p:cNvSpPr>
          <p:nvPr>
            <p:ph type="ftr" sz="quarter" idx="28"/>
          </p:nvPr>
        </p:nvSpPr>
        <p:spPr/>
        <p:txBody>
          <a:bodyPr/>
          <a:lstStyle/>
          <a:p>
            <a:r>
              <a:rPr lang="en-US" sz="1600" b="1" dirty="0"/>
              <a:t>Part 2: Aggregation and Grouping</a:t>
            </a:r>
          </a:p>
        </p:txBody>
      </p:sp>
      <p:sp>
        <p:nvSpPr>
          <p:cNvPr id="5" name="Slide Number Placeholder 4">
            <a:extLst>
              <a:ext uri="{FF2B5EF4-FFF2-40B4-BE49-F238E27FC236}">
                <a16:creationId xmlns:a16="http://schemas.microsoft.com/office/drawing/2014/main" id="{A852AA44-03B5-128E-7D15-4B84B869A9D1}"/>
              </a:ext>
            </a:extLst>
          </p:cNvPr>
          <p:cNvSpPr>
            <a:spLocks noGrp="1"/>
          </p:cNvSpPr>
          <p:nvPr>
            <p:ph type="sldNum" sz="quarter" idx="29"/>
          </p:nvPr>
        </p:nvSpPr>
        <p:spPr/>
        <p:txBody>
          <a:bodyPr/>
          <a:lstStyle/>
          <a:p>
            <a:fld id="{47FEACEE-25B4-4A2D-B147-27296E36371D}" type="slidenum">
              <a:rPr lang="en-US" altLang="zh-CN" smtClean="0"/>
              <a:pPr/>
              <a:t>19</a:t>
            </a:fld>
            <a:endParaRPr lang="en-US" altLang="zh-CN" dirty="0"/>
          </a:p>
        </p:txBody>
      </p:sp>
    </p:spTree>
    <p:extLst>
      <p:ext uri="{BB962C8B-B14F-4D97-AF65-F5344CB8AC3E}">
        <p14:creationId xmlns:p14="http://schemas.microsoft.com/office/powerpoint/2010/main" val="206282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1300363" y="2558943"/>
            <a:ext cx="2919946" cy="1740114"/>
          </a:xfrm>
        </p:spPr>
        <p:txBody>
          <a:bodyPr/>
          <a:lstStyle/>
          <a:p>
            <a:r>
              <a:rPr lang="en-US" dirty="0"/>
              <a:t>Outlines</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Entity Relationship Diagram</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Question</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SQL Query and Approach Logic</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Results</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dirty="0"/>
              <a:t>AgeX Shipping Company Data Analysis</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EB193-3EC8-271F-B06D-C125A1D6EB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01797-79C3-C916-4726-AB55A025E5A7}"/>
              </a:ext>
            </a:extLst>
          </p:cNvPr>
          <p:cNvSpPr>
            <a:spLocks noGrp="1"/>
          </p:cNvSpPr>
          <p:nvPr>
            <p:ph type="title"/>
          </p:nvPr>
        </p:nvSpPr>
        <p:spPr>
          <a:xfrm>
            <a:off x="581709" y="301527"/>
            <a:ext cx="7057048" cy="5916392"/>
          </a:xfrm>
        </p:spPr>
        <p:txBody>
          <a:bodyPr/>
          <a:lstStyle/>
          <a:p>
            <a:r>
              <a:rPr lang="en-US" sz="2800" b="0" dirty="0"/>
              <a:t>/*</a:t>
            </a:r>
            <a:br>
              <a:rPr lang="en-US" sz="2800" b="0" dirty="0"/>
            </a:br>
            <a:r>
              <a:rPr lang="en-US" sz="2800" b="0" dirty="0"/>
              <a:t>The total sales for each year since the company started.</a:t>
            </a:r>
            <a:br>
              <a:rPr lang="en-US" sz="2800" b="0" dirty="0"/>
            </a:br>
            <a:r>
              <a:rPr lang="en-US" sz="2800" b="0" dirty="0"/>
              <a:t>*/</a:t>
            </a:r>
            <a:br>
              <a:rPr lang="en-US" sz="2800" b="0" dirty="0"/>
            </a:br>
            <a:r>
              <a:rPr lang="en-US" sz="2800" b="0" dirty="0"/>
              <a:t>-- SQL query code:</a:t>
            </a:r>
            <a:br>
              <a:rPr lang="en-US" sz="2800" dirty="0"/>
            </a:br>
            <a:br>
              <a:rPr lang="en-US" sz="2800" dirty="0"/>
            </a:br>
            <a:r>
              <a:rPr lang="en-US" sz="2800" dirty="0"/>
              <a:t>select year(</a:t>
            </a:r>
            <a:r>
              <a:rPr lang="en-US" sz="2800" dirty="0" err="1"/>
              <a:t>order_date</a:t>
            </a:r>
            <a:r>
              <a:rPr lang="en-US" sz="2800" dirty="0"/>
              <a:t>) as </a:t>
            </a:r>
            <a:r>
              <a:rPr lang="en-US" sz="2800" dirty="0" err="1"/>
              <a:t>order_year</a:t>
            </a:r>
            <a:r>
              <a:rPr lang="en-US" sz="2800" dirty="0"/>
              <a:t>, sum(</a:t>
            </a:r>
            <a:r>
              <a:rPr lang="en-US" sz="2800" dirty="0" err="1"/>
              <a:t>final_cost</a:t>
            </a:r>
            <a:r>
              <a:rPr lang="en-US" sz="2800" dirty="0"/>
              <a:t>) as </a:t>
            </a:r>
            <a:r>
              <a:rPr lang="en-US" sz="2800" dirty="0" err="1"/>
              <a:t>total_sales</a:t>
            </a:r>
            <a:br>
              <a:rPr lang="en-US" sz="2800" dirty="0"/>
            </a:br>
            <a:r>
              <a:rPr lang="en-US" sz="2800" dirty="0"/>
              <a:t>from </a:t>
            </a:r>
            <a:r>
              <a:rPr lang="en-US" sz="2800" dirty="0" err="1"/>
              <a:t>shipping_orders</a:t>
            </a:r>
            <a:br>
              <a:rPr lang="en-US" sz="2800" dirty="0"/>
            </a:br>
            <a:r>
              <a:rPr lang="en-US" sz="2800" dirty="0"/>
              <a:t>group by year(</a:t>
            </a:r>
            <a:r>
              <a:rPr lang="en-US" sz="2800" dirty="0" err="1"/>
              <a:t>order_date</a:t>
            </a:r>
            <a:r>
              <a:rPr lang="en-US" sz="2800" dirty="0"/>
              <a:t>)</a:t>
            </a:r>
            <a:br>
              <a:rPr lang="en-US" sz="2800" dirty="0"/>
            </a:br>
            <a:r>
              <a:rPr lang="en-US" sz="2800" dirty="0"/>
              <a:t>order by year(</a:t>
            </a:r>
            <a:r>
              <a:rPr lang="en-US" sz="2800" dirty="0" err="1"/>
              <a:t>order_date</a:t>
            </a:r>
            <a:r>
              <a:rPr lang="en-US" sz="2800" dirty="0"/>
              <a:t>) desc;</a:t>
            </a:r>
            <a:br>
              <a:rPr lang="en-US" sz="2800" dirty="0"/>
            </a:br>
            <a:br>
              <a:rPr lang="en-US" sz="2800" dirty="0"/>
            </a:br>
            <a:r>
              <a:rPr lang="en-US" sz="2800" b="0" dirty="0"/>
              <a:t>-- Query logic: Year with alias, summation function with alias, group by and order by (descending) sorting clause.</a:t>
            </a:r>
            <a:endParaRPr lang="en-US" sz="2800" dirty="0"/>
          </a:p>
        </p:txBody>
      </p:sp>
      <p:sp>
        <p:nvSpPr>
          <p:cNvPr id="5" name="Slide Number Placeholder 4">
            <a:extLst>
              <a:ext uri="{FF2B5EF4-FFF2-40B4-BE49-F238E27FC236}">
                <a16:creationId xmlns:a16="http://schemas.microsoft.com/office/drawing/2014/main" id="{894AE57F-1406-8E78-EC79-6249219560E3}"/>
              </a:ext>
            </a:extLst>
          </p:cNvPr>
          <p:cNvSpPr>
            <a:spLocks noGrp="1"/>
          </p:cNvSpPr>
          <p:nvPr>
            <p:ph type="sldNum" sz="quarter" idx="29"/>
          </p:nvPr>
        </p:nvSpPr>
        <p:spPr/>
        <p:txBody>
          <a:bodyPr/>
          <a:lstStyle/>
          <a:p>
            <a:fld id="{47FEACEE-25B4-4A2D-B147-27296E36371D}" type="slidenum">
              <a:rPr lang="en-US" altLang="zh-CN" smtClean="0"/>
              <a:pPr/>
              <a:t>20</a:t>
            </a:fld>
            <a:endParaRPr lang="en-US" altLang="zh-CN" dirty="0"/>
          </a:p>
        </p:txBody>
      </p:sp>
      <p:sp>
        <p:nvSpPr>
          <p:cNvPr id="4" name="TextBox 3">
            <a:extLst>
              <a:ext uri="{FF2B5EF4-FFF2-40B4-BE49-F238E27FC236}">
                <a16:creationId xmlns:a16="http://schemas.microsoft.com/office/drawing/2014/main" id="{7205A59D-0B54-E0D4-CB4F-0824C4E0BE73}"/>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B972D7F2-0F6E-E94F-B3CE-F3F4F199709E}"/>
              </a:ext>
            </a:extLst>
          </p:cNvPr>
          <p:cNvPicPr>
            <a:picLocks noChangeAspect="1"/>
          </p:cNvPicPr>
          <p:nvPr/>
        </p:nvPicPr>
        <p:blipFill>
          <a:blip r:embed="rId2"/>
          <a:stretch>
            <a:fillRect/>
          </a:stretch>
        </p:blipFill>
        <p:spPr>
          <a:xfrm>
            <a:off x="7391168" y="1916722"/>
            <a:ext cx="3803001" cy="291201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959269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E18B9-8567-08A6-6627-FE2796B3B8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929290-938F-6B83-AA85-869B427A74FE}"/>
              </a:ext>
            </a:extLst>
          </p:cNvPr>
          <p:cNvSpPr>
            <a:spLocks noGrp="1"/>
          </p:cNvSpPr>
          <p:nvPr>
            <p:ph type="title"/>
          </p:nvPr>
        </p:nvSpPr>
        <p:spPr>
          <a:xfrm>
            <a:off x="915220" y="2165775"/>
            <a:ext cx="10361559" cy="2526450"/>
          </a:xfrm>
        </p:spPr>
        <p:txBody>
          <a:bodyPr/>
          <a:lstStyle/>
          <a:p>
            <a:pPr algn="ctr"/>
            <a:r>
              <a:rPr lang="en-US" dirty="0"/>
              <a:t>9. Average Shipping Cost:</a:t>
            </a:r>
            <a:br>
              <a:rPr lang="en-US" dirty="0"/>
            </a:br>
            <a:r>
              <a:rPr lang="en-US" b="0" dirty="0"/>
              <a:t>What is the average shipping cost per pound (</a:t>
            </a:r>
            <a:r>
              <a:rPr lang="en-US" b="0" dirty="0" err="1"/>
              <a:t>weight_lbs</a:t>
            </a:r>
            <a:r>
              <a:rPr lang="en-US" b="0" dirty="0"/>
              <a:t>) for packages from each origin country?</a:t>
            </a:r>
          </a:p>
        </p:txBody>
      </p:sp>
      <p:sp>
        <p:nvSpPr>
          <p:cNvPr id="4" name="Footer Placeholder 3">
            <a:extLst>
              <a:ext uri="{FF2B5EF4-FFF2-40B4-BE49-F238E27FC236}">
                <a16:creationId xmlns:a16="http://schemas.microsoft.com/office/drawing/2014/main" id="{DA78DE78-ADD6-25C2-A2E8-F394FA1C78F6}"/>
              </a:ext>
            </a:extLst>
          </p:cNvPr>
          <p:cNvSpPr>
            <a:spLocks noGrp="1"/>
          </p:cNvSpPr>
          <p:nvPr>
            <p:ph type="ftr" sz="quarter" idx="28"/>
          </p:nvPr>
        </p:nvSpPr>
        <p:spPr/>
        <p:txBody>
          <a:bodyPr/>
          <a:lstStyle/>
          <a:p>
            <a:r>
              <a:rPr lang="en-US" sz="1600" b="1" dirty="0"/>
              <a:t>Part 2: Aggregation and Grouping</a:t>
            </a:r>
          </a:p>
        </p:txBody>
      </p:sp>
      <p:sp>
        <p:nvSpPr>
          <p:cNvPr id="5" name="Slide Number Placeholder 4">
            <a:extLst>
              <a:ext uri="{FF2B5EF4-FFF2-40B4-BE49-F238E27FC236}">
                <a16:creationId xmlns:a16="http://schemas.microsoft.com/office/drawing/2014/main" id="{262B62B4-9F7C-72CA-48A8-B05FA11C0374}"/>
              </a:ext>
            </a:extLst>
          </p:cNvPr>
          <p:cNvSpPr>
            <a:spLocks noGrp="1"/>
          </p:cNvSpPr>
          <p:nvPr>
            <p:ph type="sldNum" sz="quarter" idx="29"/>
          </p:nvPr>
        </p:nvSpPr>
        <p:spPr/>
        <p:txBody>
          <a:bodyPr/>
          <a:lstStyle/>
          <a:p>
            <a:fld id="{47FEACEE-25B4-4A2D-B147-27296E36371D}" type="slidenum">
              <a:rPr lang="en-US" altLang="zh-CN" smtClean="0"/>
              <a:pPr/>
              <a:t>21</a:t>
            </a:fld>
            <a:endParaRPr lang="en-US" altLang="zh-CN" dirty="0"/>
          </a:p>
        </p:txBody>
      </p:sp>
    </p:spTree>
    <p:extLst>
      <p:ext uri="{BB962C8B-B14F-4D97-AF65-F5344CB8AC3E}">
        <p14:creationId xmlns:p14="http://schemas.microsoft.com/office/powerpoint/2010/main" val="1947557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EE5AD-1BAC-F32B-AD11-3A584E8CA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6D90B3-3DEF-FEE0-A88E-129A2113ED83}"/>
              </a:ext>
            </a:extLst>
          </p:cNvPr>
          <p:cNvSpPr>
            <a:spLocks noGrp="1"/>
          </p:cNvSpPr>
          <p:nvPr>
            <p:ph type="title"/>
          </p:nvPr>
        </p:nvSpPr>
        <p:spPr>
          <a:xfrm>
            <a:off x="581709" y="301527"/>
            <a:ext cx="6719423" cy="5790793"/>
          </a:xfrm>
        </p:spPr>
        <p:txBody>
          <a:bodyPr/>
          <a:lstStyle/>
          <a:p>
            <a:r>
              <a:rPr lang="en-US" sz="2800" b="0" dirty="0"/>
              <a:t>/*</a:t>
            </a:r>
            <a:br>
              <a:rPr lang="en-US" sz="2800" b="0" dirty="0"/>
            </a:br>
            <a:r>
              <a:rPr lang="en-US" sz="2800" b="0" dirty="0"/>
              <a:t>The  average shipping cost per pound (</a:t>
            </a:r>
            <a:r>
              <a:rPr lang="en-US" sz="2800" b="0" dirty="0" err="1"/>
              <a:t>weight_lbs</a:t>
            </a:r>
            <a:r>
              <a:rPr lang="en-US" sz="2800" b="0" dirty="0"/>
              <a:t>) for packages from each origin country?</a:t>
            </a:r>
            <a:br>
              <a:rPr lang="en-US" sz="2800" b="0" dirty="0"/>
            </a:br>
            <a:r>
              <a:rPr lang="en-US" sz="2800" b="0" dirty="0"/>
              <a:t>*/</a:t>
            </a:r>
            <a:br>
              <a:rPr lang="en-US" sz="2800" b="0" dirty="0"/>
            </a:br>
            <a:r>
              <a:rPr lang="en-US" sz="2800" b="0" dirty="0"/>
              <a:t>-- SQL query code:</a:t>
            </a:r>
            <a:br>
              <a:rPr lang="en-US" sz="2800" dirty="0"/>
            </a:br>
            <a:br>
              <a:rPr lang="en-US" sz="2800" dirty="0"/>
            </a:br>
            <a:r>
              <a:rPr lang="en-US" sz="2800" dirty="0"/>
              <a:t>select </a:t>
            </a:r>
            <a:r>
              <a:rPr lang="en-US" sz="2800" dirty="0" err="1"/>
              <a:t>origin_country</a:t>
            </a:r>
            <a:r>
              <a:rPr lang="en-US" sz="2800" dirty="0"/>
              <a:t>, avg(</a:t>
            </a:r>
            <a:r>
              <a:rPr lang="en-US" sz="2800" dirty="0" err="1"/>
              <a:t>shipping_fee</a:t>
            </a:r>
            <a:r>
              <a:rPr lang="en-US" sz="2800" dirty="0"/>
              <a:t>/</a:t>
            </a:r>
            <a:r>
              <a:rPr lang="en-US" sz="2800" dirty="0" err="1"/>
              <a:t>weight_lbs</a:t>
            </a:r>
            <a:r>
              <a:rPr lang="en-US" sz="2800" dirty="0"/>
              <a:t>) as </a:t>
            </a:r>
            <a:r>
              <a:rPr lang="en-US" sz="2800" dirty="0" err="1"/>
              <a:t>avg_shipping_fee_per_pound</a:t>
            </a:r>
            <a:br>
              <a:rPr lang="en-US" sz="2800" dirty="0"/>
            </a:br>
            <a:r>
              <a:rPr lang="en-US" sz="2800" dirty="0"/>
              <a:t>from </a:t>
            </a:r>
            <a:r>
              <a:rPr lang="en-US" sz="2800" dirty="0" err="1"/>
              <a:t>shipping_orders</a:t>
            </a:r>
            <a:br>
              <a:rPr lang="en-US" sz="2800" dirty="0"/>
            </a:br>
            <a:r>
              <a:rPr lang="en-US" sz="2800" dirty="0"/>
              <a:t>group by </a:t>
            </a:r>
            <a:r>
              <a:rPr lang="en-US" sz="2800" dirty="0" err="1"/>
              <a:t>origin_country</a:t>
            </a:r>
            <a:r>
              <a:rPr lang="en-US" sz="2800" dirty="0"/>
              <a:t>;</a:t>
            </a:r>
            <a:br>
              <a:rPr lang="en-US" sz="2800" dirty="0"/>
            </a:br>
            <a:br>
              <a:rPr lang="en-US" sz="2800" dirty="0"/>
            </a:br>
            <a:r>
              <a:rPr lang="en-US" sz="2800" b="0" dirty="0"/>
              <a:t>-- Query logic: Aggregate function Average with alias and group by sorting clause.</a:t>
            </a:r>
            <a:endParaRPr lang="en-US" sz="2800" dirty="0"/>
          </a:p>
        </p:txBody>
      </p:sp>
      <p:sp>
        <p:nvSpPr>
          <p:cNvPr id="5" name="Slide Number Placeholder 4">
            <a:extLst>
              <a:ext uri="{FF2B5EF4-FFF2-40B4-BE49-F238E27FC236}">
                <a16:creationId xmlns:a16="http://schemas.microsoft.com/office/drawing/2014/main" id="{D1A9EF91-D2A0-4149-26A2-C60A79A6C8D1}"/>
              </a:ext>
            </a:extLst>
          </p:cNvPr>
          <p:cNvSpPr>
            <a:spLocks noGrp="1"/>
          </p:cNvSpPr>
          <p:nvPr>
            <p:ph type="sldNum" sz="quarter" idx="29"/>
          </p:nvPr>
        </p:nvSpPr>
        <p:spPr/>
        <p:txBody>
          <a:bodyPr/>
          <a:lstStyle/>
          <a:p>
            <a:fld id="{47FEACEE-25B4-4A2D-B147-27296E36371D}" type="slidenum">
              <a:rPr lang="en-US" altLang="zh-CN" smtClean="0"/>
              <a:pPr/>
              <a:t>22</a:t>
            </a:fld>
            <a:endParaRPr lang="en-US" altLang="zh-CN" dirty="0"/>
          </a:p>
        </p:txBody>
      </p:sp>
      <p:sp>
        <p:nvSpPr>
          <p:cNvPr id="4" name="TextBox 3">
            <a:extLst>
              <a:ext uri="{FF2B5EF4-FFF2-40B4-BE49-F238E27FC236}">
                <a16:creationId xmlns:a16="http://schemas.microsoft.com/office/drawing/2014/main" id="{2487751D-2E1C-20A9-EBF4-A9ABC3993AAC}"/>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A0951239-519C-AECE-12BD-6FC29C7EF0A6}"/>
              </a:ext>
            </a:extLst>
          </p:cNvPr>
          <p:cNvPicPr>
            <a:picLocks noChangeAspect="1"/>
          </p:cNvPicPr>
          <p:nvPr/>
        </p:nvPicPr>
        <p:blipFill>
          <a:blip r:embed="rId2"/>
          <a:stretch>
            <a:fillRect/>
          </a:stretch>
        </p:blipFill>
        <p:spPr>
          <a:xfrm>
            <a:off x="6844289" y="2684495"/>
            <a:ext cx="4100375" cy="148900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956703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291BB-DAD0-2952-9767-5E44328FC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142A24-7E37-3EA5-2533-7C4E55FCE59E}"/>
              </a:ext>
            </a:extLst>
          </p:cNvPr>
          <p:cNvSpPr>
            <a:spLocks noGrp="1"/>
          </p:cNvSpPr>
          <p:nvPr>
            <p:ph type="title"/>
          </p:nvPr>
        </p:nvSpPr>
        <p:spPr>
          <a:xfrm>
            <a:off x="915220" y="2408767"/>
            <a:ext cx="10361559" cy="2040465"/>
          </a:xfrm>
        </p:spPr>
        <p:txBody>
          <a:bodyPr/>
          <a:lstStyle/>
          <a:p>
            <a:pPr algn="ctr"/>
            <a:r>
              <a:rPr lang="en-US" dirty="0"/>
              <a:t>10. Most Expensive Order:</a:t>
            </a:r>
            <a:br>
              <a:rPr lang="en-US" dirty="0"/>
            </a:br>
            <a:r>
              <a:rPr lang="en-US" b="0" dirty="0"/>
              <a:t>Find the </a:t>
            </a:r>
            <a:r>
              <a:rPr lang="en-US" b="0" dirty="0" err="1"/>
              <a:t>package_id</a:t>
            </a:r>
            <a:r>
              <a:rPr lang="en-US" b="0" dirty="0"/>
              <a:t> and the </a:t>
            </a:r>
            <a:r>
              <a:rPr lang="en-US" b="0" dirty="0" err="1"/>
              <a:t>final_cost</a:t>
            </a:r>
            <a:r>
              <a:rPr lang="en-US" b="0" dirty="0"/>
              <a:t> of the most expensive order in the database.</a:t>
            </a:r>
          </a:p>
        </p:txBody>
      </p:sp>
      <p:sp>
        <p:nvSpPr>
          <p:cNvPr id="4" name="Footer Placeholder 3">
            <a:extLst>
              <a:ext uri="{FF2B5EF4-FFF2-40B4-BE49-F238E27FC236}">
                <a16:creationId xmlns:a16="http://schemas.microsoft.com/office/drawing/2014/main" id="{084EE5F0-B60A-9EE9-D8EE-BDD0E52CF966}"/>
              </a:ext>
            </a:extLst>
          </p:cNvPr>
          <p:cNvSpPr>
            <a:spLocks noGrp="1"/>
          </p:cNvSpPr>
          <p:nvPr>
            <p:ph type="ftr" sz="quarter" idx="28"/>
          </p:nvPr>
        </p:nvSpPr>
        <p:spPr/>
        <p:txBody>
          <a:bodyPr/>
          <a:lstStyle/>
          <a:p>
            <a:r>
              <a:rPr lang="en-US" sz="1600" b="1" dirty="0"/>
              <a:t>Part 3: Joins, HAVING, and WHERE Clauses</a:t>
            </a:r>
          </a:p>
        </p:txBody>
      </p:sp>
      <p:sp>
        <p:nvSpPr>
          <p:cNvPr id="5" name="Slide Number Placeholder 4">
            <a:extLst>
              <a:ext uri="{FF2B5EF4-FFF2-40B4-BE49-F238E27FC236}">
                <a16:creationId xmlns:a16="http://schemas.microsoft.com/office/drawing/2014/main" id="{231449A4-6850-7955-9401-C8718EC6D943}"/>
              </a:ext>
            </a:extLst>
          </p:cNvPr>
          <p:cNvSpPr>
            <a:spLocks noGrp="1"/>
          </p:cNvSpPr>
          <p:nvPr>
            <p:ph type="sldNum" sz="quarter" idx="29"/>
          </p:nvPr>
        </p:nvSpPr>
        <p:spPr/>
        <p:txBody>
          <a:bodyPr/>
          <a:lstStyle/>
          <a:p>
            <a:fld id="{47FEACEE-25B4-4A2D-B147-27296E36371D}" type="slidenum">
              <a:rPr lang="en-US" altLang="zh-CN" smtClean="0"/>
              <a:pPr/>
              <a:t>23</a:t>
            </a:fld>
            <a:endParaRPr lang="en-US" altLang="zh-CN" dirty="0"/>
          </a:p>
        </p:txBody>
      </p:sp>
    </p:spTree>
    <p:extLst>
      <p:ext uri="{BB962C8B-B14F-4D97-AF65-F5344CB8AC3E}">
        <p14:creationId xmlns:p14="http://schemas.microsoft.com/office/powerpoint/2010/main" val="603970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7DFB3-C915-C8AF-4A92-C2FFA1E643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6554F-B584-2764-B770-4D2FB8AAC77A}"/>
              </a:ext>
            </a:extLst>
          </p:cNvPr>
          <p:cNvSpPr>
            <a:spLocks noGrp="1"/>
          </p:cNvSpPr>
          <p:nvPr>
            <p:ph type="title"/>
          </p:nvPr>
        </p:nvSpPr>
        <p:spPr>
          <a:xfrm>
            <a:off x="581709" y="301527"/>
            <a:ext cx="6846033" cy="5790793"/>
          </a:xfrm>
        </p:spPr>
        <p:txBody>
          <a:bodyPr/>
          <a:lstStyle/>
          <a:p>
            <a:r>
              <a:rPr lang="en-US" sz="2800" b="0" dirty="0"/>
              <a:t>/*</a:t>
            </a:r>
            <a:br>
              <a:rPr lang="en-US" sz="2800" b="0" dirty="0"/>
            </a:br>
            <a:r>
              <a:rPr lang="en-US" sz="2800" b="0" dirty="0"/>
              <a:t>The </a:t>
            </a:r>
            <a:r>
              <a:rPr lang="en-US" sz="2800" b="0" dirty="0" err="1"/>
              <a:t>package_id</a:t>
            </a:r>
            <a:r>
              <a:rPr lang="en-US" sz="2800" b="0" dirty="0"/>
              <a:t> and the </a:t>
            </a:r>
            <a:r>
              <a:rPr lang="en-US" sz="2800" b="0" dirty="0" err="1"/>
              <a:t>final_cost</a:t>
            </a:r>
            <a:r>
              <a:rPr lang="en-US" sz="2800" b="0" dirty="0"/>
              <a:t> of the most expensive order in the database.</a:t>
            </a:r>
            <a:br>
              <a:rPr lang="en-US" sz="2800" b="0" dirty="0"/>
            </a:br>
            <a:r>
              <a:rPr lang="en-US" sz="2800" b="0" dirty="0"/>
              <a:t>*/</a:t>
            </a:r>
            <a:br>
              <a:rPr lang="en-US" sz="2800" b="0" dirty="0"/>
            </a:br>
            <a:r>
              <a:rPr lang="en-US" sz="2800" b="0" dirty="0"/>
              <a:t>-- SQL query code:</a:t>
            </a:r>
            <a:br>
              <a:rPr lang="en-US" sz="2800" dirty="0"/>
            </a:br>
            <a:br>
              <a:rPr lang="en-US" sz="2800" dirty="0"/>
            </a:br>
            <a:r>
              <a:rPr lang="en-US" sz="2800" dirty="0"/>
              <a:t>select </a:t>
            </a:r>
            <a:r>
              <a:rPr lang="en-US" sz="2800" dirty="0" err="1"/>
              <a:t>package_id</a:t>
            </a:r>
            <a:r>
              <a:rPr lang="en-US" sz="2800" dirty="0"/>
              <a:t>, </a:t>
            </a:r>
            <a:r>
              <a:rPr lang="en-US" sz="2800" dirty="0" err="1"/>
              <a:t>final_cost</a:t>
            </a:r>
            <a:br>
              <a:rPr lang="en-US" sz="2800" dirty="0"/>
            </a:br>
            <a:r>
              <a:rPr lang="en-US" sz="2800" dirty="0"/>
              <a:t>from </a:t>
            </a:r>
            <a:r>
              <a:rPr lang="en-US" sz="2800" dirty="0" err="1"/>
              <a:t>shipping_orders</a:t>
            </a:r>
            <a:br>
              <a:rPr lang="en-US" sz="2800" dirty="0"/>
            </a:br>
            <a:r>
              <a:rPr lang="en-US" sz="2800" dirty="0"/>
              <a:t>where </a:t>
            </a:r>
            <a:r>
              <a:rPr lang="en-US" sz="2800" dirty="0" err="1"/>
              <a:t>final_cost</a:t>
            </a:r>
            <a:r>
              <a:rPr lang="en-US" sz="2800" dirty="0"/>
              <a:t> = (select max(</a:t>
            </a:r>
            <a:r>
              <a:rPr lang="en-US" sz="2800" dirty="0" err="1"/>
              <a:t>final_cost</a:t>
            </a:r>
            <a:r>
              <a:rPr lang="en-US" sz="2800" dirty="0"/>
              <a:t>) from </a:t>
            </a:r>
            <a:r>
              <a:rPr lang="en-US" sz="2800" dirty="0" err="1"/>
              <a:t>shipping_orders</a:t>
            </a:r>
            <a:r>
              <a:rPr lang="en-US" sz="2800" dirty="0"/>
              <a:t>);</a:t>
            </a:r>
            <a:br>
              <a:rPr lang="en-US" sz="2800" dirty="0"/>
            </a:br>
            <a:br>
              <a:rPr lang="en-US" sz="2800" dirty="0"/>
            </a:br>
            <a:r>
              <a:rPr lang="en-US" sz="2800" b="0" dirty="0"/>
              <a:t>-- Query logic: Where clause and aggregate function maximum</a:t>
            </a:r>
            <a:endParaRPr lang="en-US" sz="2800" dirty="0"/>
          </a:p>
        </p:txBody>
      </p:sp>
      <p:sp>
        <p:nvSpPr>
          <p:cNvPr id="5" name="Slide Number Placeholder 4">
            <a:extLst>
              <a:ext uri="{FF2B5EF4-FFF2-40B4-BE49-F238E27FC236}">
                <a16:creationId xmlns:a16="http://schemas.microsoft.com/office/drawing/2014/main" id="{C7184976-1DFF-321F-87E9-83B9785E6B26}"/>
              </a:ext>
            </a:extLst>
          </p:cNvPr>
          <p:cNvSpPr>
            <a:spLocks noGrp="1"/>
          </p:cNvSpPr>
          <p:nvPr>
            <p:ph type="sldNum" sz="quarter" idx="29"/>
          </p:nvPr>
        </p:nvSpPr>
        <p:spPr/>
        <p:txBody>
          <a:bodyPr/>
          <a:lstStyle/>
          <a:p>
            <a:fld id="{47FEACEE-25B4-4A2D-B147-27296E36371D}" type="slidenum">
              <a:rPr lang="en-US" altLang="zh-CN" smtClean="0"/>
              <a:pPr/>
              <a:t>24</a:t>
            </a:fld>
            <a:endParaRPr lang="en-US" altLang="zh-CN" dirty="0"/>
          </a:p>
        </p:txBody>
      </p:sp>
      <p:sp>
        <p:nvSpPr>
          <p:cNvPr id="4" name="TextBox 3">
            <a:extLst>
              <a:ext uri="{FF2B5EF4-FFF2-40B4-BE49-F238E27FC236}">
                <a16:creationId xmlns:a16="http://schemas.microsoft.com/office/drawing/2014/main" id="{B5A69D4F-2820-E07D-753E-2A0121424A19}"/>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DE470082-5DFA-75F2-1388-7FA30EF3353C}"/>
              </a:ext>
            </a:extLst>
          </p:cNvPr>
          <p:cNvPicPr>
            <a:picLocks noChangeAspect="1"/>
          </p:cNvPicPr>
          <p:nvPr/>
        </p:nvPicPr>
        <p:blipFill>
          <a:blip r:embed="rId2"/>
          <a:stretch>
            <a:fillRect/>
          </a:stretch>
        </p:blipFill>
        <p:spPr>
          <a:xfrm>
            <a:off x="7607776" y="2766060"/>
            <a:ext cx="3586393" cy="132587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168375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F4177-E056-5C4C-20CB-01FEB0971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DF803E-A473-09E5-E984-1080F071B302}"/>
              </a:ext>
            </a:extLst>
          </p:cNvPr>
          <p:cNvSpPr>
            <a:spLocks noGrp="1"/>
          </p:cNvSpPr>
          <p:nvPr>
            <p:ph type="title"/>
          </p:nvPr>
        </p:nvSpPr>
        <p:spPr>
          <a:xfrm>
            <a:off x="654801" y="1672134"/>
            <a:ext cx="10882397" cy="3513731"/>
          </a:xfrm>
        </p:spPr>
        <p:txBody>
          <a:bodyPr/>
          <a:lstStyle/>
          <a:p>
            <a:pPr algn="ctr"/>
            <a:r>
              <a:rPr lang="en-US" dirty="0"/>
              <a:t>11. High-Value Customers:</a:t>
            </a:r>
            <a:br>
              <a:rPr lang="en-US" dirty="0"/>
            </a:br>
            <a:r>
              <a:rPr lang="en-US" b="0" dirty="0"/>
              <a:t>Find the </a:t>
            </a:r>
            <a:r>
              <a:rPr lang="en-US" b="0" dirty="0" err="1"/>
              <a:t>customer_id</a:t>
            </a:r>
            <a:r>
              <a:rPr lang="en-US" b="0" dirty="0"/>
              <a:t> and the total amount they have spent for all customers who have spent more than $500 in total. Order the results from the highest spender to the lowest.</a:t>
            </a:r>
          </a:p>
        </p:txBody>
      </p:sp>
      <p:sp>
        <p:nvSpPr>
          <p:cNvPr id="4" name="Footer Placeholder 3">
            <a:extLst>
              <a:ext uri="{FF2B5EF4-FFF2-40B4-BE49-F238E27FC236}">
                <a16:creationId xmlns:a16="http://schemas.microsoft.com/office/drawing/2014/main" id="{ECF82427-2237-57C2-CBF7-D9489041680E}"/>
              </a:ext>
            </a:extLst>
          </p:cNvPr>
          <p:cNvSpPr>
            <a:spLocks noGrp="1"/>
          </p:cNvSpPr>
          <p:nvPr>
            <p:ph type="ftr" sz="quarter" idx="28"/>
          </p:nvPr>
        </p:nvSpPr>
        <p:spPr/>
        <p:txBody>
          <a:bodyPr/>
          <a:lstStyle/>
          <a:p>
            <a:r>
              <a:rPr lang="en-US" sz="1600" b="1" dirty="0"/>
              <a:t>Part 3: Joins, HAVING, and WHERE Clauses</a:t>
            </a:r>
          </a:p>
        </p:txBody>
      </p:sp>
      <p:sp>
        <p:nvSpPr>
          <p:cNvPr id="5" name="Slide Number Placeholder 4">
            <a:extLst>
              <a:ext uri="{FF2B5EF4-FFF2-40B4-BE49-F238E27FC236}">
                <a16:creationId xmlns:a16="http://schemas.microsoft.com/office/drawing/2014/main" id="{DBA292ED-8879-537F-AEC7-6BF678D7EA3C}"/>
              </a:ext>
            </a:extLst>
          </p:cNvPr>
          <p:cNvSpPr>
            <a:spLocks noGrp="1"/>
          </p:cNvSpPr>
          <p:nvPr>
            <p:ph type="sldNum" sz="quarter" idx="29"/>
          </p:nvPr>
        </p:nvSpPr>
        <p:spPr/>
        <p:txBody>
          <a:bodyPr/>
          <a:lstStyle/>
          <a:p>
            <a:fld id="{47FEACEE-25B4-4A2D-B147-27296E36371D}" type="slidenum">
              <a:rPr lang="en-US" altLang="zh-CN" smtClean="0"/>
              <a:pPr/>
              <a:t>25</a:t>
            </a:fld>
            <a:endParaRPr lang="en-US" altLang="zh-CN" dirty="0"/>
          </a:p>
        </p:txBody>
      </p:sp>
    </p:spTree>
    <p:extLst>
      <p:ext uri="{BB962C8B-B14F-4D97-AF65-F5344CB8AC3E}">
        <p14:creationId xmlns:p14="http://schemas.microsoft.com/office/powerpoint/2010/main" val="1361793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E30E9-4F17-24BA-C455-FC6F8458F5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4D2E67-D4C1-0036-38A6-A01F958827D8}"/>
              </a:ext>
            </a:extLst>
          </p:cNvPr>
          <p:cNvSpPr>
            <a:spLocks noGrp="1"/>
          </p:cNvSpPr>
          <p:nvPr>
            <p:ph type="title"/>
          </p:nvPr>
        </p:nvSpPr>
        <p:spPr>
          <a:xfrm>
            <a:off x="581709" y="274955"/>
            <a:ext cx="7605688" cy="5422460"/>
          </a:xfrm>
        </p:spPr>
        <p:txBody>
          <a:bodyPr/>
          <a:lstStyle/>
          <a:p>
            <a:r>
              <a:rPr lang="en-US" sz="2400" b="0" dirty="0"/>
              <a:t>/*</a:t>
            </a:r>
            <a:br>
              <a:rPr lang="en-US" sz="2400" b="0" dirty="0"/>
            </a:br>
            <a:r>
              <a:rPr lang="en-US" sz="2400" b="0" dirty="0"/>
              <a:t>The </a:t>
            </a:r>
            <a:r>
              <a:rPr lang="en-US" sz="2400" b="0" dirty="0" err="1"/>
              <a:t>customer_id</a:t>
            </a:r>
            <a:r>
              <a:rPr lang="en-US" sz="2400" b="0" dirty="0"/>
              <a:t> and the total amount they have spent for all customers who have spent more than $500 in total. The results was ordered from the highest spender to the lowest.</a:t>
            </a:r>
            <a:br>
              <a:rPr lang="en-US" sz="2400" b="0" dirty="0"/>
            </a:br>
            <a:r>
              <a:rPr lang="en-US" sz="2400" b="0" dirty="0"/>
              <a:t>*/</a:t>
            </a:r>
            <a:br>
              <a:rPr lang="en-US" sz="2400" b="0" dirty="0"/>
            </a:br>
            <a:r>
              <a:rPr lang="en-US" sz="2400" b="0" dirty="0"/>
              <a:t>-- SQL query code:</a:t>
            </a:r>
            <a:br>
              <a:rPr lang="en-US" sz="2400" dirty="0"/>
            </a:br>
            <a:br>
              <a:rPr lang="en-US" sz="2400" dirty="0"/>
            </a:br>
            <a:r>
              <a:rPr lang="en-US" sz="2400" dirty="0"/>
              <a:t>select </a:t>
            </a:r>
            <a:r>
              <a:rPr lang="en-US" sz="2400" dirty="0" err="1"/>
              <a:t>customer_id</a:t>
            </a:r>
            <a:r>
              <a:rPr lang="en-US" sz="2400" dirty="0"/>
              <a:t>, sum(</a:t>
            </a:r>
            <a:r>
              <a:rPr lang="en-US" sz="2400" dirty="0" err="1"/>
              <a:t>final_cost</a:t>
            </a:r>
            <a:r>
              <a:rPr lang="en-US" sz="2400" dirty="0"/>
              <a:t>) as </a:t>
            </a:r>
            <a:r>
              <a:rPr lang="en-US" sz="2400" dirty="0" err="1"/>
              <a:t>total_spent</a:t>
            </a:r>
            <a:br>
              <a:rPr lang="en-US" sz="2400" dirty="0"/>
            </a:br>
            <a:r>
              <a:rPr lang="en-US" sz="2400" dirty="0"/>
              <a:t>from </a:t>
            </a:r>
            <a:r>
              <a:rPr lang="en-US" sz="2400" dirty="0" err="1"/>
              <a:t>shipping_orders</a:t>
            </a:r>
            <a:br>
              <a:rPr lang="en-US" sz="2400" dirty="0"/>
            </a:br>
            <a:r>
              <a:rPr lang="en-US" sz="2400" dirty="0"/>
              <a:t>group by </a:t>
            </a:r>
            <a:r>
              <a:rPr lang="en-US" sz="2400" dirty="0" err="1"/>
              <a:t>customer_id</a:t>
            </a:r>
            <a:br>
              <a:rPr lang="en-US" sz="2400" dirty="0"/>
            </a:br>
            <a:r>
              <a:rPr lang="en-US" sz="2400" dirty="0"/>
              <a:t>having sum(</a:t>
            </a:r>
            <a:r>
              <a:rPr lang="en-US" sz="2400" dirty="0" err="1"/>
              <a:t>final_cost</a:t>
            </a:r>
            <a:r>
              <a:rPr lang="en-US" sz="2400" dirty="0"/>
              <a:t>) &gt; 500</a:t>
            </a:r>
            <a:br>
              <a:rPr lang="en-US" sz="2400" dirty="0"/>
            </a:br>
            <a:r>
              <a:rPr lang="en-US" sz="2400" dirty="0"/>
              <a:t>order by </a:t>
            </a:r>
            <a:r>
              <a:rPr lang="en-US" sz="2400" dirty="0" err="1"/>
              <a:t>total_spent</a:t>
            </a:r>
            <a:r>
              <a:rPr lang="en-US" sz="2400" dirty="0"/>
              <a:t> desc;</a:t>
            </a:r>
            <a:br>
              <a:rPr lang="en-US" sz="2400" dirty="0"/>
            </a:br>
            <a:br>
              <a:rPr lang="en-US" sz="2400" dirty="0"/>
            </a:br>
            <a:r>
              <a:rPr lang="en-US" sz="2400" b="0" dirty="0"/>
              <a:t>-- Query logic: Summation operator with alias, having clause, group by, and order by (descending) sorting clause. </a:t>
            </a:r>
            <a:br>
              <a:rPr lang="en-US" sz="2400" dirty="0"/>
            </a:br>
            <a:endParaRPr lang="en-US" sz="2400" dirty="0"/>
          </a:p>
        </p:txBody>
      </p:sp>
      <p:sp>
        <p:nvSpPr>
          <p:cNvPr id="5" name="Slide Number Placeholder 4">
            <a:extLst>
              <a:ext uri="{FF2B5EF4-FFF2-40B4-BE49-F238E27FC236}">
                <a16:creationId xmlns:a16="http://schemas.microsoft.com/office/drawing/2014/main" id="{94248A70-311F-F5BC-49FA-7B790D91BDDD}"/>
              </a:ext>
            </a:extLst>
          </p:cNvPr>
          <p:cNvSpPr>
            <a:spLocks noGrp="1"/>
          </p:cNvSpPr>
          <p:nvPr>
            <p:ph type="sldNum" sz="quarter" idx="29"/>
          </p:nvPr>
        </p:nvSpPr>
        <p:spPr/>
        <p:txBody>
          <a:bodyPr/>
          <a:lstStyle/>
          <a:p>
            <a:fld id="{47FEACEE-25B4-4A2D-B147-27296E36371D}" type="slidenum">
              <a:rPr lang="en-US" altLang="zh-CN" smtClean="0"/>
              <a:pPr/>
              <a:t>26</a:t>
            </a:fld>
            <a:endParaRPr lang="en-US" altLang="zh-CN" dirty="0"/>
          </a:p>
        </p:txBody>
      </p:sp>
      <p:sp>
        <p:nvSpPr>
          <p:cNvPr id="4" name="TextBox 3">
            <a:extLst>
              <a:ext uri="{FF2B5EF4-FFF2-40B4-BE49-F238E27FC236}">
                <a16:creationId xmlns:a16="http://schemas.microsoft.com/office/drawing/2014/main" id="{CE4BEBCA-4BE7-631A-2197-53D41EFB84AD}"/>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2FFE3859-66CD-8E2F-9995-8F01EB2948DC}"/>
              </a:ext>
            </a:extLst>
          </p:cNvPr>
          <p:cNvPicPr>
            <a:picLocks noChangeAspect="1"/>
          </p:cNvPicPr>
          <p:nvPr/>
        </p:nvPicPr>
        <p:blipFill>
          <a:blip r:embed="rId2"/>
          <a:srcRect b="53987"/>
          <a:stretch>
            <a:fillRect/>
          </a:stretch>
        </p:blipFill>
        <p:spPr>
          <a:xfrm>
            <a:off x="8258234" y="331701"/>
            <a:ext cx="3165231" cy="2538583"/>
          </a:xfrm>
          <a:prstGeom prst="rect">
            <a:avLst/>
          </a:prstGeom>
        </p:spPr>
      </p:pic>
      <p:pic>
        <p:nvPicPr>
          <p:cNvPr id="8" name="Picture 7">
            <a:extLst>
              <a:ext uri="{FF2B5EF4-FFF2-40B4-BE49-F238E27FC236}">
                <a16:creationId xmlns:a16="http://schemas.microsoft.com/office/drawing/2014/main" id="{BF03EF8B-1187-E38C-3F7B-004666CE0108}"/>
              </a:ext>
            </a:extLst>
          </p:cNvPr>
          <p:cNvPicPr>
            <a:picLocks noChangeAspect="1"/>
          </p:cNvPicPr>
          <p:nvPr/>
        </p:nvPicPr>
        <p:blipFill>
          <a:blip r:embed="rId3"/>
          <a:srcRect/>
          <a:stretch/>
        </p:blipFill>
        <p:spPr>
          <a:xfrm>
            <a:off x="8258234" y="3548417"/>
            <a:ext cx="3165231" cy="2400595"/>
          </a:xfrm>
          <a:prstGeom prst="rect">
            <a:avLst/>
          </a:prstGeom>
        </p:spPr>
      </p:pic>
      <p:sp>
        <p:nvSpPr>
          <p:cNvPr id="9" name="Title 1">
            <a:extLst>
              <a:ext uri="{FF2B5EF4-FFF2-40B4-BE49-F238E27FC236}">
                <a16:creationId xmlns:a16="http://schemas.microsoft.com/office/drawing/2014/main" id="{50BA2427-4C8F-0E88-DE5C-1AF10F27301E}"/>
              </a:ext>
            </a:extLst>
          </p:cNvPr>
          <p:cNvSpPr txBox="1">
            <a:spLocks/>
          </p:cNvSpPr>
          <p:nvPr/>
        </p:nvSpPr>
        <p:spPr>
          <a:xfrm>
            <a:off x="8801811" y="2870284"/>
            <a:ext cx="2283532" cy="67813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1400" dirty="0"/>
              <a:t>.	              .</a:t>
            </a:r>
          </a:p>
          <a:p>
            <a:r>
              <a:rPr lang="en-US" sz="1400" dirty="0"/>
              <a:t>.	              .</a:t>
            </a:r>
          </a:p>
          <a:p>
            <a:r>
              <a:rPr lang="en-US" sz="1400" dirty="0"/>
              <a:t>.	              .</a:t>
            </a:r>
          </a:p>
        </p:txBody>
      </p:sp>
      <p:sp>
        <p:nvSpPr>
          <p:cNvPr id="10" name="Arrow: Down 9">
            <a:extLst>
              <a:ext uri="{FF2B5EF4-FFF2-40B4-BE49-F238E27FC236}">
                <a16:creationId xmlns:a16="http://schemas.microsoft.com/office/drawing/2014/main" id="{1E1A95E4-3EF3-B153-FBAE-491A730B2A05}"/>
              </a:ext>
            </a:extLst>
          </p:cNvPr>
          <p:cNvSpPr/>
          <p:nvPr/>
        </p:nvSpPr>
        <p:spPr>
          <a:xfrm>
            <a:off x="9383151" y="2986185"/>
            <a:ext cx="464234" cy="4428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519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24F9E-0A48-C06C-D243-6C3E74CD9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C620A-5157-1BD9-DDAD-FB8B34DAA69F}"/>
              </a:ext>
            </a:extLst>
          </p:cNvPr>
          <p:cNvSpPr>
            <a:spLocks noGrp="1"/>
          </p:cNvSpPr>
          <p:nvPr>
            <p:ph type="title"/>
          </p:nvPr>
        </p:nvSpPr>
        <p:spPr>
          <a:xfrm>
            <a:off x="498366" y="2220774"/>
            <a:ext cx="11195267" cy="2416451"/>
          </a:xfrm>
        </p:spPr>
        <p:txBody>
          <a:bodyPr/>
          <a:lstStyle/>
          <a:p>
            <a:pPr algn="ctr"/>
            <a:r>
              <a:rPr lang="en-US" dirty="0"/>
              <a:t>12. Sales from Specific Region:</a:t>
            </a:r>
            <a:br>
              <a:rPr lang="en-US" dirty="0"/>
            </a:br>
            <a:r>
              <a:rPr lang="en-US" b="0" dirty="0"/>
              <a:t>What is the total revenue generated from shipments originating in Nigeria and destined for Canada?</a:t>
            </a:r>
          </a:p>
        </p:txBody>
      </p:sp>
      <p:sp>
        <p:nvSpPr>
          <p:cNvPr id="4" name="Footer Placeholder 3">
            <a:extLst>
              <a:ext uri="{FF2B5EF4-FFF2-40B4-BE49-F238E27FC236}">
                <a16:creationId xmlns:a16="http://schemas.microsoft.com/office/drawing/2014/main" id="{E02CF440-146C-9816-7EA4-5567F1B1090D}"/>
              </a:ext>
            </a:extLst>
          </p:cNvPr>
          <p:cNvSpPr>
            <a:spLocks noGrp="1"/>
          </p:cNvSpPr>
          <p:nvPr>
            <p:ph type="ftr" sz="quarter" idx="28"/>
          </p:nvPr>
        </p:nvSpPr>
        <p:spPr/>
        <p:txBody>
          <a:bodyPr/>
          <a:lstStyle/>
          <a:p>
            <a:r>
              <a:rPr lang="en-US" sz="1600" b="1" dirty="0"/>
              <a:t>Part 3: Joins, HAVING, and WHERE Clauses</a:t>
            </a:r>
          </a:p>
        </p:txBody>
      </p:sp>
      <p:sp>
        <p:nvSpPr>
          <p:cNvPr id="5" name="Slide Number Placeholder 4">
            <a:extLst>
              <a:ext uri="{FF2B5EF4-FFF2-40B4-BE49-F238E27FC236}">
                <a16:creationId xmlns:a16="http://schemas.microsoft.com/office/drawing/2014/main" id="{D0AD3520-5385-EC8B-C38E-D9101C609623}"/>
              </a:ext>
            </a:extLst>
          </p:cNvPr>
          <p:cNvSpPr>
            <a:spLocks noGrp="1"/>
          </p:cNvSpPr>
          <p:nvPr>
            <p:ph type="sldNum" sz="quarter" idx="29"/>
          </p:nvPr>
        </p:nvSpPr>
        <p:spPr/>
        <p:txBody>
          <a:bodyPr/>
          <a:lstStyle/>
          <a:p>
            <a:fld id="{47FEACEE-25B4-4A2D-B147-27296E36371D}" type="slidenum">
              <a:rPr lang="en-US" altLang="zh-CN" smtClean="0"/>
              <a:pPr/>
              <a:t>27</a:t>
            </a:fld>
            <a:endParaRPr lang="en-US" altLang="zh-CN" dirty="0"/>
          </a:p>
        </p:txBody>
      </p:sp>
    </p:spTree>
    <p:extLst>
      <p:ext uri="{BB962C8B-B14F-4D97-AF65-F5344CB8AC3E}">
        <p14:creationId xmlns:p14="http://schemas.microsoft.com/office/powerpoint/2010/main" val="289640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31DB4-1303-5C36-3018-3F4833A342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2351CE-8A0D-A70A-307E-F7C8CEF4DE2B}"/>
              </a:ext>
            </a:extLst>
          </p:cNvPr>
          <p:cNvSpPr>
            <a:spLocks noGrp="1"/>
          </p:cNvSpPr>
          <p:nvPr>
            <p:ph type="title"/>
          </p:nvPr>
        </p:nvSpPr>
        <p:spPr>
          <a:xfrm>
            <a:off x="581709" y="471269"/>
            <a:ext cx="10612459" cy="3805309"/>
          </a:xfrm>
        </p:spPr>
        <p:txBody>
          <a:bodyPr/>
          <a:lstStyle/>
          <a:p>
            <a:r>
              <a:rPr lang="en-US" sz="2400" b="0" dirty="0"/>
              <a:t>/*</a:t>
            </a:r>
            <a:br>
              <a:rPr lang="en-US" sz="2400" b="0" dirty="0"/>
            </a:br>
            <a:r>
              <a:rPr lang="en-US" sz="2400" b="0" dirty="0"/>
              <a:t>The total revenue generated from shipments originating in Nigeria and destined for Canada? </a:t>
            </a:r>
            <a:br>
              <a:rPr lang="en-US" sz="2400" b="0" dirty="0"/>
            </a:br>
            <a:r>
              <a:rPr lang="en-US" sz="2400" b="0" dirty="0"/>
              <a:t>*/</a:t>
            </a:r>
            <a:br>
              <a:rPr lang="en-US" sz="2400" b="0" dirty="0"/>
            </a:br>
            <a:r>
              <a:rPr lang="en-US" sz="2400" b="0" dirty="0"/>
              <a:t>-- SQL query code:</a:t>
            </a:r>
            <a:br>
              <a:rPr lang="en-US" sz="2400" dirty="0"/>
            </a:br>
            <a:br>
              <a:rPr lang="en-US" sz="2400" dirty="0"/>
            </a:br>
            <a:r>
              <a:rPr lang="en-US" sz="2400" dirty="0"/>
              <a:t>select </a:t>
            </a:r>
            <a:r>
              <a:rPr lang="en-US" sz="2400" dirty="0" err="1"/>
              <a:t>origin_country</a:t>
            </a:r>
            <a:r>
              <a:rPr lang="en-US" sz="2400" dirty="0"/>
              <a:t>, </a:t>
            </a:r>
            <a:r>
              <a:rPr lang="en-US" sz="2400" dirty="0" err="1"/>
              <a:t>destination_country</a:t>
            </a:r>
            <a:r>
              <a:rPr lang="en-US" sz="2400" dirty="0"/>
              <a:t>, sum(</a:t>
            </a:r>
            <a:r>
              <a:rPr lang="en-US" sz="2400" dirty="0" err="1"/>
              <a:t>final_cost</a:t>
            </a:r>
            <a:r>
              <a:rPr lang="en-US" sz="2400" dirty="0"/>
              <a:t>) as </a:t>
            </a:r>
            <a:r>
              <a:rPr lang="en-US" sz="2400" dirty="0" err="1"/>
              <a:t>total_revenue</a:t>
            </a:r>
            <a:br>
              <a:rPr lang="en-US" sz="2400" dirty="0"/>
            </a:br>
            <a:r>
              <a:rPr lang="en-US" sz="2400" dirty="0"/>
              <a:t>from </a:t>
            </a:r>
            <a:r>
              <a:rPr lang="en-US" sz="2400" dirty="0" err="1"/>
              <a:t>shipping_orders</a:t>
            </a:r>
            <a:br>
              <a:rPr lang="en-US" sz="2400" dirty="0"/>
            </a:br>
            <a:r>
              <a:rPr lang="en-US" sz="2400" dirty="0"/>
              <a:t>where </a:t>
            </a:r>
            <a:r>
              <a:rPr lang="en-US" sz="2400" dirty="0" err="1"/>
              <a:t>origin_country</a:t>
            </a:r>
            <a:r>
              <a:rPr lang="en-US" sz="2400" dirty="0"/>
              <a:t> = 'Nigeria' and </a:t>
            </a:r>
            <a:r>
              <a:rPr lang="en-US" sz="2400" dirty="0" err="1"/>
              <a:t>destination_country</a:t>
            </a:r>
            <a:r>
              <a:rPr lang="en-US" sz="2400" dirty="0"/>
              <a:t> = 'Canada';</a:t>
            </a:r>
            <a:br>
              <a:rPr lang="en-US" sz="2400" dirty="0"/>
            </a:br>
            <a:br>
              <a:rPr lang="en-US" sz="2400" dirty="0"/>
            </a:br>
            <a:r>
              <a:rPr lang="en-US" sz="2400" b="0" dirty="0"/>
              <a:t>-- Query logic: Summation operator with alias, where (with and) clause</a:t>
            </a:r>
            <a:endParaRPr lang="en-US" sz="2400" dirty="0"/>
          </a:p>
        </p:txBody>
      </p:sp>
      <p:sp>
        <p:nvSpPr>
          <p:cNvPr id="5" name="Slide Number Placeholder 4">
            <a:extLst>
              <a:ext uri="{FF2B5EF4-FFF2-40B4-BE49-F238E27FC236}">
                <a16:creationId xmlns:a16="http://schemas.microsoft.com/office/drawing/2014/main" id="{E4825566-24A1-4314-6648-376B716D1CC1}"/>
              </a:ext>
            </a:extLst>
          </p:cNvPr>
          <p:cNvSpPr>
            <a:spLocks noGrp="1"/>
          </p:cNvSpPr>
          <p:nvPr>
            <p:ph type="sldNum" sz="quarter" idx="29"/>
          </p:nvPr>
        </p:nvSpPr>
        <p:spPr/>
        <p:txBody>
          <a:bodyPr/>
          <a:lstStyle/>
          <a:p>
            <a:fld id="{47FEACEE-25B4-4A2D-B147-27296E36371D}" type="slidenum">
              <a:rPr lang="en-US" altLang="zh-CN" smtClean="0"/>
              <a:pPr/>
              <a:t>28</a:t>
            </a:fld>
            <a:endParaRPr lang="en-US" altLang="zh-CN" dirty="0"/>
          </a:p>
        </p:txBody>
      </p:sp>
      <p:sp>
        <p:nvSpPr>
          <p:cNvPr id="4" name="TextBox 3">
            <a:extLst>
              <a:ext uri="{FF2B5EF4-FFF2-40B4-BE49-F238E27FC236}">
                <a16:creationId xmlns:a16="http://schemas.microsoft.com/office/drawing/2014/main" id="{791E6AD1-9D2C-844A-36FB-4E42502F8BD6}"/>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207EF849-AF79-B838-0579-BCE25BCA8B5B}"/>
              </a:ext>
            </a:extLst>
          </p:cNvPr>
          <p:cNvPicPr>
            <a:picLocks noChangeAspect="1"/>
          </p:cNvPicPr>
          <p:nvPr/>
        </p:nvPicPr>
        <p:blipFill>
          <a:blip r:embed="rId2"/>
          <a:stretch>
            <a:fillRect/>
          </a:stretch>
        </p:blipFill>
        <p:spPr>
          <a:xfrm>
            <a:off x="2128910" y="4467554"/>
            <a:ext cx="7934180" cy="117266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061445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60963-09DB-A193-31C7-EE11F09FE1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875FA-CA35-06FF-3872-58FF7B8F8544}"/>
              </a:ext>
            </a:extLst>
          </p:cNvPr>
          <p:cNvSpPr>
            <a:spLocks noGrp="1"/>
          </p:cNvSpPr>
          <p:nvPr>
            <p:ph type="title"/>
          </p:nvPr>
        </p:nvSpPr>
        <p:spPr>
          <a:xfrm>
            <a:off x="498366" y="2220774"/>
            <a:ext cx="11195267" cy="2416451"/>
          </a:xfrm>
        </p:spPr>
        <p:txBody>
          <a:bodyPr/>
          <a:lstStyle/>
          <a:p>
            <a:pPr algn="ctr"/>
            <a:r>
              <a:rPr lang="en-US" dirty="0"/>
              <a:t>13. Employee's Sales: </a:t>
            </a:r>
            <a:br>
              <a:rPr lang="en-US" dirty="0"/>
            </a:br>
            <a:r>
              <a:rPr lang="en-US" b="0" dirty="0"/>
              <a:t>Find the total sales generated by employee shipments, but only for orders that weigh more than 30 lbs.</a:t>
            </a:r>
          </a:p>
        </p:txBody>
      </p:sp>
      <p:sp>
        <p:nvSpPr>
          <p:cNvPr id="4" name="Footer Placeholder 3">
            <a:extLst>
              <a:ext uri="{FF2B5EF4-FFF2-40B4-BE49-F238E27FC236}">
                <a16:creationId xmlns:a16="http://schemas.microsoft.com/office/drawing/2014/main" id="{1DBDFCD4-B223-165B-B7AC-3A5F9318B187}"/>
              </a:ext>
            </a:extLst>
          </p:cNvPr>
          <p:cNvSpPr>
            <a:spLocks noGrp="1"/>
          </p:cNvSpPr>
          <p:nvPr>
            <p:ph type="ftr" sz="quarter" idx="28"/>
          </p:nvPr>
        </p:nvSpPr>
        <p:spPr/>
        <p:txBody>
          <a:bodyPr/>
          <a:lstStyle/>
          <a:p>
            <a:r>
              <a:rPr lang="en-US" sz="1600" b="1" dirty="0"/>
              <a:t>Part 3: Joins, HAVING, and WHERE Clauses</a:t>
            </a:r>
          </a:p>
        </p:txBody>
      </p:sp>
      <p:sp>
        <p:nvSpPr>
          <p:cNvPr id="5" name="Slide Number Placeholder 4">
            <a:extLst>
              <a:ext uri="{FF2B5EF4-FFF2-40B4-BE49-F238E27FC236}">
                <a16:creationId xmlns:a16="http://schemas.microsoft.com/office/drawing/2014/main" id="{3B32A681-B17B-D7AD-C377-CA484911186C}"/>
              </a:ext>
            </a:extLst>
          </p:cNvPr>
          <p:cNvSpPr>
            <a:spLocks noGrp="1"/>
          </p:cNvSpPr>
          <p:nvPr>
            <p:ph type="sldNum" sz="quarter" idx="29"/>
          </p:nvPr>
        </p:nvSpPr>
        <p:spPr/>
        <p:txBody>
          <a:bodyPr/>
          <a:lstStyle/>
          <a:p>
            <a:fld id="{47FEACEE-25B4-4A2D-B147-27296E36371D}" type="slidenum">
              <a:rPr lang="en-US" altLang="zh-CN" smtClean="0"/>
              <a:pPr/>
              <a:t>29</a:t>
            </a:fld>
            <a:endParaRPr lang="en-US" altLang="zh-CN" dirty="0"/>
          </a:p>
        </p:txBody>
      </p:sp>
    </p:spTree>
    <p:extLst>
      <p:ext uri="{BB962C8B-B14F-4D97-AF65-F5344CB8AC3E}">
        <p14:creationId xmlns:p14="http://schemas.microsoft.com/office/powerpoint/2010/main" val="251621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68707" y="971032"/>
            <a:ext cx="5117162" cy="1325563"/>
          </a:xfrm>
        </p:spPr>
        <p:txBody>
          <a:bodyPr/>
          <a:lstStyle/>
          <a:p>
            <a:r>
              <a:rPr lang="en-US" altLang="zh-CN" dirty="0"/>
              <a:t>Overview</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68707" y="2064723"/>
            <a:ext cx="5117162" cy="3383035"/>
          </a:xfrm>
        </p:spPr>
        <p:txBody>
          <a:bodyPr/>
          <a:lstStyle/>
          <a:p>
            <a:r>
              <a:rPr lang="en-US" sz="2000" dirty="0"/>
              <a:t>AgeX Shipping Company is a global logistics firm that began its operations in February 2020.</a:t>
            </a:r>
          </a:p>
          <a:p>
            <a:r>
              <a:rPr lang="en-US" sz="2000" dirty="0"/>
              <a:t>The company's primary business revolves around shipping packages between the USA, Canada, and Nigeria.</a:t>
            </a:r>
          </a:p>
          <a:p>
            <a:r>
              <a:rPr lang="en-US" sz="2000" dirty="0"/>
              <a:t>This project analyzed AgeX Shipping Data using the </a:t>
            </a:r>
            <a:r>
              <a:rPr lang="en-US" sz="2000" dirty="0">
                <a:solidFill>
                  <a:srgbClr val="D84400"/>
                </a:solidFill>
                <a:hlinkClick r:id="rId3">
                  <a:extLst>
                    <a:ext uri="{A12FA001-AC4F-418D-AE19-62706E023703}">
                      <ahyp:hlinkClr xmlns:ahyp="http://schemas.microsoft.com/office/drawing/2018/hyperlinkcolor" val="tx"/>
                    </a:ext>
                  </a:extLst>
                </a:hlinkClick>
              </a:rPr>
              <a:t>collected data</a:t>
            </a:r>
            <a:r>
              <a:rPr lang="en-US" sz="2000" dirty="0">
                <a:solidFill>
                  <a:srgbClr val="D84400"/>
                </a:solidFill>
              </a:rPr>
              <a:t> </a:t>
            </a:r>
            <a:r>
              <a:rPr lang="en-US" sz="2000" dirty="0"/>
              <a:t>on their customers and shipping orders to provide valuable business insights.</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dirty="0"/>
              <a:t>AgeX Shipping Company Data Analysis</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4"/>
          <a:srcRect/>
          <a:stretch/>
        </p:blipFill>
        <p:spPr/>
      </p:pic>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56A3B-B9C6-6A71-D4AD-35093B906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2820B2-0CC2-92C4-0659-B3CF340F7A63}"/>
              </a:ext>
            </a:extLst>
          </p:cNvPr>
          <p:cNvSpPr>
            <a:spLocks noGrp="1"/>
          </p:cNvSpPr>
          <p:nvPr>
            <p:ph type="title"/>
          </p:nvPr>
        </p:nvSpPr>
        <p:spPr>
          <a:xfrm>
            <a:off x="581709" y="514105"/>
            <a:ext cx="7000777" cy="5436528"/>
          </a:xfrm>
        </p:spPr>
        <p:txBody>
          <a:bodyPr/>
          <a:lstStyle/>
          <a:p>
            <a:r>
              <a:rPr lang="en-US" sz="2400" b="0" dirty="0"/>
              <a:t>/*</a:t>
            </a:r>
            <a:br>
              <a:rPr lang="en-US" sz="2400" b="0" dirty="0"/>
            </a:br>
            <a:r>
              <a:rPr lang="en-US" sz="2400" b="0" dirty="0"/>
              <a:t>The total sales generated by employee shipments, but only for orders that weigh more than 30 lbs.</a:t>
            </a:r>
            <a:br>
              <a:rPr lang="en-US" sz="2400" b="0" dirty="0"/>
            </a:br>
            <a:r>
              <a:rPr lang="en-US" sz="2400" b="0" dirty="0"/>
              <a:t>*/</a:t>
            </a:r>
            <a:br>
              <a:rPr lang="en-US" sz="2400" b="0" dirty="0"/>
            </a:br>
            <a:r>
              <a:rPr lang="en-US" sz="2400" b="0" dirty="0"/>
              <a:t>-- SQL query code:</a:t>
            </a:r>
            <a:br>
              <a:rPr lang="en-US" sz="2400" dirty="0"/>
            </a:br>
            <a:br>
              <a:rPr lang="en-US" sz="2400" dirty="0"/>
            </a:br>
            <a:r>
              <a:rPr lang="en-US" sz="2400" dirty="0"/>
              <a:t>select sum(</a:t>
            </a:r>
            <a:r>
              <a:rPr lang="en-US" sz="2400" dirty="0" err="1"/>
              <a:t>final_cost</a:t>
            </a:r>
            <a:r>
              <a:rPr lang="en-US" sz="2400" dirty="0"/>
              <a:t>) as </a:t>
            </a:r>
            <a:r>
              <a:rPr lang="en-US" sz="2400" dirty="0" err="1"/>
              <a:t>total_employee_sales</a:t>
            </a:r>
            <a:br>
              <a:rPr lang="en-US" sz="2400" dirty="0"/>
            </a:br>
            <a:r>
              <a:rPr lang="en-US" sz="2400" dirty="0"/>
              <a:t>from </a:t>
            </a:r>
            <a:r>
              <a:rPr lang="en-US" sz="2400" dirty="0" err="1"/>
              <a:t>shipping_orders</a:t>
            </a:r>
            <a:br>
              <a:rPr lang="en-US" sz="2400" dirty="0"/>
            </a:br>
            <a:r>
              <a:rPr lang="en-US" sz="2400" dirty="0"/>
              <a:t>join customers</a:t>
            </a:r>
            <a:br>
              <a:rPr lang="en-US" sz="2400" dirty="0"/>
            </a:br>
            <a:r>
              <a:rPr lang="en-US" sz="2400" dirty="0"/>
              <a:t>on </a:t>
            </a:r>
            <a:r>
              <a:rPr lang="en-US" sz="2400" dirty="0" err="1"/>
              <a:t>customers.customer_id</a:t>
            </a:r>
            <a:r>
              <a:rPr lang="en-US" sz="2400" dirty="0"/>
              <a:t> = </a:t>
            </a:r>
            <a:r>
              <a:rPr lang="en-US" sz="2400" dirty="0" err="1"/>
              <a:t>shipping_orders.customer_id</a:t>
            </a:r>
            <a:br>
              <a:rPr lang="en-US" sz="2400" dirty="0"/>
            </a:br>
            <a:r>
              <a:rPr lang="en-US" sz="2400" dirty="0"/>
              <a:t>where </a:t>
            </a:r>
            <a:r>
              <a:rPr lang="en-US" sz="2400" dirty="0" err="1"/>
              <a:t>is_employee</a:t>
            </a:r>
            <a:r>
              <a:rPr lang="en-US" sz="2400" dirty="0"/>
              <a:t> = 1 and </a:t>
            </a:r>
            <a:r>
              <a:rPr lang="en-US" sz="2400" dirty="0" err="1"/>
              <a:t>weight_lbs</a:t>
            </a:r>
            <a:r>
              <a:rPr lang="en-US" sz="2400" dirty="0"/>
              <a:t> &gt; 30;</a:t>
            </a:r>
            <a:br>
              <a:rPr lang="en-US" sz="2400" dirty="0"/>
            </a:br>
            <a:br>
              <a:rPr lang="en-US" sz="2400" dirty="0"/>
            </a:br>
            <a:r>
              <a:rPr lang="en-US" sz="2400" b="0" dirty="0"/>
              <a:t>-- Query logic: Summation operator with alias, join, on, and where (with and) clause</a:t>
            </a:r>
            <a:endParaRPr lang="en-US" sz="2400" dirty="0"/>
          </a:p>
        </p:txBody>
      </p:sp>
      <p:sp>
        <p:nvSpPr>
          <p:cNvPr id="5" name="Slide Number Placeholder 4">
            <a:extLst>
              <a:ext uri="{FF2B5EF4-FFF2-40B4-BE49-F238E27FC236}">
                <a16:creationId xmlns:a16="http://schemas.microsoft.com/office/drawing/2014/main" id="{F9F6EAF2-B2B5-E31F-5FB8-BCEB12085FA1}"/>
              </a:ext>
            </a:extLst>
          </p:cNvPr>
          <p:cNvSpPr>
            <a:spLocks noGrp="1"/>
          </p:cNvSpPr>
          <p:nvPr>
            <p:ph type="sldNum" sz="quarter" idx="29"/>
          </p:nvPr>
        </p:nvSpPr>
        <p:spPr/>
        <p:txBody>
          <a:bodyPr/>
          <a:lstStyle/>
          <a:p>
            <a:fld id="{47FEACEE-25B4-4A2D-B147-27296E36371D}" type="slidenum">
              <a:rPr lang="en-US" altLang="zh-CN" smtClean="0"/>
              <a:pPr/>
              <a:t>30</a:t>
            </a:fld>
            <a:endParaRPr lang="en-US" altLang="zh-CN" dirty="0"/>
          </a:p>
        </p:txBody>
      </p:sp>
      <p:sp>
        <p:nvSpPr>
          <p:cNvPr id="4" name="TextBox 3">
            <a:extLst>
              <a:ext uri="{FF2B5EF4-FFF2-40B4-BE49-F238E27FC236}">
                <a16:creationId xmlns:a16="http://schemas.microsoft.com/office/drawing/2014/main" id="{4AA05CC4-2D8A-D8F0-EE22-734358741262}"/>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5C23C979-70A3-E9AC-3B6B-5EB95D1BB7CD}"/>
              </a:ext>
            </a:extLst>
          </p:cNvPr>
          <p:cNvPicPr>
            <a:picLocks noChangeAspect="1"/>
          </p:cNvPicPr>
          <p:nvPr/>
        </p:nvPicPr>
        <p:blipFill>
          <a:blip r:embed="rId2"/>
          <a:stretch>
            <a:fillRect/>
          </a:stretch>
        </p:blipFill>
        <p:spPr>
          <a:xfrm>
            <a:off x="7301133" y="2629804"/>
            <a:ext cx="3770142" cy="120513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061508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C5207-D14D-E86E-A58B-8B0C7F2C5A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D26A9-ADB2-1339-10C8-1E36ACA1B6D6}"/>
              </a:ext>
            </a:extLst>
          </p:cNvPr>
          <p:cNvSpPr>
            <a:spLocks noGrp="1"/>
          </p:cNvSpPr>
          <p:nvPr>
            <p:ph type="title"/>
          </p:nvPr>
        </p:nvSpPr>
        <p:spPr>
          <a:xfrm>
            <a:off x="498366" y="2220774"/>
            <a:ext cx="11262225" cy="2604444"/>
          </a:xfrm>
        </p:spPr>
        <p:txBody>
          <a:bodyPr/>
          <a:lstStyle/>
          <a:p>
            <a:pPr algn="ctr"/>
            <a:r>
              <a:rPr lang="en-US" dirty="0"/>
              <a:t>14. Popular Routes:</a:t>
            </a:r>
            <a:br>
              <a:rPr lang="en-US" dirty="0"/>
            </a:br>
            <a:r>
              <a:rPr lang="en-US" b="0" dirty="0"/>
              <a:t>Find the top 3 most popular shipping routes (from </a:t>
            </a:r>
            <a:r>
              <a:rPr lang="en-US" b="0" dirty="0" err="1"/>
              <a:t>origin_country</a:t>
            </a:r>
            <a:r>
              <a:rPr lang="en-US" b="0" dirty="0"/>
              <a:t> to </a:t>
            </a:r>
            <a:r>
              <a:rPr lang="en-US" b="0" dirty="0" err="1"/>
              <a:t>destination_country</a:t>
            </a:r>
            <a:r>
              <a:rPr lang="en-US" b="0" dirty="0"/>
              <a:t>) and the number of packages sent on each route.</a:t>
            </a:r>
          </a:p>
        </p:txBody>
      </p:sp>
      <p:sp>
        <p:nvSpPr>
          <p:cNvPr id="4" name="Footer Placeholder 3">
            <a:extLst>
              <a:ext uri="{FF2B5EF4-FFF2-40B4-BE49-F238E27FC236}">
                <a16:creationId xmlns:a16="http://schemas.microsoft.com/office/drawing/2014/main" id="{5693D43B-1062-397F-F808-04C8D2FE1EB7}"/>
              </a:ext>
            </a:extLst>
          </p:cNvPr>
          <p:cNvSpPr>
            <a:spLocks noGrp="1"/>
          </p:cNvSpPr>
          <p:nvPr>
            <p:ph type="ftr" sz="quarter" idx="28"/>
          </p:nvPr>
        </p:nvSpPr>
        <p:spPr/>
        <p:txBody>
          <a:bodyPr/>
          <a:lstStyle/>
          <a:p>
            <a:r>
              <a:rPr lang="en-US" sz="1600" b="1" dirty="0"/>
              <a:t>Part 3: Joins, HAVING, and WHERE Clauses</a:t>
            </a:r>
          </a:p>
        </p:txBody>
      </p:sp>
      <p:sp>
        <p:nvSpPr>
          <p:cNvPr id="5" name="Slide Number Placeholder 4">
            <a:extLst>
              <a:ext uri="{FF2B5EF4-FFF2-40B4-BE49-F238E27FC236}">
                <a16:creationId xmlns:a16="http://schemas.microsoft.com/office/drawing/2014/main" id="{01A5B9EE-67D4-2A0D-1C3B-2C3E348A58E6}"/>
              </a:ext>
            </a:extLst>
          </p:cNvPr>
          <p:cNvSpPr>
            <a:spLocks noGrp="1"/>
          </p:cNvSpPr>
          <p:nvPr>
            <p:ph type="sldNum" sz="quarter" idx="29"/>
          </p:nvPr>
        </p:nvSpPr>
        <p:spPr/>
        <p:txBody>
          <a:bodyPr/>
          <a:lstStyle/>
          <a:p>
            <a:fld id="{47FEACEE-25B4-4A2D-B147-27296E36371D}" type="slidenum">
              <a:rPr lang="en-US" altLang="zh-CN" smtClean="0"/>
              <a:pPr/>
              <a:t>31</a:t>
            </a:fld>
            <a:endParaRPr lang="en-US" altLang="zh-CN" dirty="0"/>
          </a:p>
        </p:txBody>
      </p:sp>
    </p:spTree>
    <p:extLst>
      <p:ext uri="{BB962C8B-B14F-4D97-AF65-F5344CB8AC3E}">
        <p14:creationId xmlns:p14="http://schemas.microsoft.com/office/powerpoint/2010/main" val="187110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DB03E-F6CB-2E87-7C14-0021374D0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8D3136-FF49-4510-8DE7-5F958130824B}"/>
              </a:ext>
            </a:extLst>
          </p:cNvPr>
          <p:cNvSpPr>
            <a:spLocks noGrp="1"/>
          </p:cNvSpPr>
          <p:nvPr>
            <p:ph type="title"/>
          </p:nvPr>
        </p:nvSpPr>
        <p:spPr>
          <a:xfrm>
            <a:off x="581708" y="227589"/>
            <a:ext cx="11071053" cy="4694634"/>
          </a:xfrm>
        </p:spPr>
        <p:txBody>
          <a:bodyPr/>
          <a:lstStyle/>
          <a:p>
            <a:r>
              <a:rPr lang="en-US" sz="2400" b="0" dirty="0"/>
              <a:t>/*</a:t>
            </a:r>
            <a:br>
              <a:rPr lang="en-US" sz="2400" b="0" dirty="0"/>
            </a:br>
            <a:r>
              <a:rPr lang="en-US" sz="2400" b="0" dirty="0"/>
              <a:t>The top 3 most popular shipping routes (from </a:t>
            </a:r>
            <a:r>
              <a:rPr lang="en-US" sz="2400" b="0" dirty="0" err="1"/>
              <a:t>origin_country</a:t>
            </a:r>
            <a:r>
              <a:rPr lang="en-US" sz="2400" b="0" dirty="0"/>
              <a:t> to </a:t>
            </a:r>
            <a:r>
              <a:rPr lang="en-US" sz="2400" b="0" dirty="0" err="1"/>
              <a:t>destination_country</a:t>
            </a:r>
            <a:r>
              <a:rPr lang="en-US" sz="2400" b="0" dirty="0"/>
              <a:t> and the number of packages sent on each route.</a:t>
            </a:r>
            <a:br>
              <a:rPr lang="en-US" sz="2400" b="0" dirty="0"/>
            </a:br>
            <a:r>
              <a:rPr lang="en-US" sz="2400" b="0" dirty="0"/>
              <a:t>*/</a:t>
            </a:r>
            <a:br>
              <a:rPr lang="en-US" sz="2400" b="0" dirty="0"/>
            </a:br>
            <a:r>
              <a:rPr lang="en-US" sz="2400" b="0" dirty="0"/>
              <a:t>-- SQL query code:</a:t>
            </a:r>
            <a:br>
              <a:rPr lang="en-US" sz="2400" dirty="0"/>
            </a:br>
            <a:br>
              <a:rPr lang="en-US" sz="2400" dirty="0"/>
            </a:br>
            <a:r>
              <a:rPr lang="en-US" sz="2400" dirty="0"/>
              <a:t>select </a:t>
            </a:r>
            <a:r>
              <a:rPr lang="en-US" sz="2400" dirty="0" err="1"/>
              <a:t>origin_country</a:t>
            </a:r>
            <a:r>
              <a:rPr lang="en-US" sz="2400" dirty="0"/>
              <a:t>, </a:t>
            </a:r>
            <a:r>
              <a:rPr lang="en-US" sz="2400" dirty="0" err="1"/>
              <a:t>destination_country</a:t>
            </a:r>
            <a:r>
              <a:rPr lang="en-US" sz="2400" dirty="0"/>
              <a:t>, count(</a:t>
            </a:r>
            <a:r>
              <a:rPr lang="en-US" sz="2400" dirty="0" err="1"/>
              <a:t>package_id</a:t>
            </a:r>
            <a:r>
              <a:rPr lang="en-US" sz="2400" dirty="0"/>
              <a:t>) as </a:t>
            </a:r>
            <a:r>
              <a:rPr lang="en-US" sz="2400" dirty="0" err="1"/>
              <a:t>total_package</a:t>
            </a:r>
            <a:br>
              <a:rPr lang="en-US" sz="2400" dirty="0"/>
            </a:br>
            <a:r>
              <a:rPr lang="en-US" sz="2400" dirty="0"/>
              <a:t>from </a:t>
            </a:r>
            <a:r>
              <a:rPr lang="en-US" sz="2400" dirty="0" err="1"/>
              <a:t>shipping_orders</a:t>
            </a:r>
            <a:br>
              <a:rPr lang="en-US" sz="2400" dirty="0"/>
            </a:br>
            <a:r>
              <a:rPr lang="en-US" sz="2400" dirty="0"/>
              <a:t>group by </a:t>
            </a:r>
            <a:r>
              <a:rPr lang="en-US" sz="2400" dirty="0" err="1"/>
              <a:t>origin_country</a:t>
            </a:r>
            <a:r>
              <a:rPr lang="en-US" sz="2400" dirty="0"/>
              <a:t>, </a:t>
            </a:r>
            <a:r>
              <a:rPr lang="en-US" sz="2400" dirty="0" err="1"/>
              <a:t>destination_country</a:t>
            </a:r>
            <a:br>
              <a:rPr lang="en-US" sz="2400" dirty="0"/>
            </a:br>
            <a:r>
              <a:rPr lang="en-US" sz="2400" dirty="0"/>
              <a:t>order by </a:t>
            </a:r>
            <a:r>
              <a:rPr lang="en-US" sz="2400" dirty="0" err="1"/>
              <a:t>total_package</a:t>
            </a:r>
            <a:r>
              <a:rPr lang="en-US" sz="2400" dirty="0"/>
              <a:t> desc</a:t>
            </a:r>
            <a:br>
              <a:rPr lang="en-US" sz="2400" dirty="0"/>
            </a:br>
            <a:r>
              <a:rPr lang="en-US" sz="2400" dirty="0"/>
              <a:t>limit 3;</a:t>
            </a:r>
            <a:br>
              <a:rPr lang="en-US" sz="2400" dirty="0"/>
            </a:br>
            <a:br>
              <a:rPr lang="en-US" sz="2400" dirty="0"/>
            </a:br>
            <a:r>
              <a:rPr lang="en-US" sz="2400" b="0" dirty="0"/>
              <a:t>-- Query logic: Aggregate function count with alias, group by, order by with limit (sorting clause)</a:t>
            </a:r>
            <a:endParaRPr lang="en-US" sz="2400" dirty="0"/>
          </a:p>
        </p:txBody>
      </p:sp>
      <p:sp>
        <p:nvSpPr>
          <p:cNvPr id="5" name="Slide Number Placeholder 4">
            <a:extLst>
              <a:ext uri="{FF2B5EF4-FFF2-40B4-BE49-F238E27FC236}">
                <a16:creationId xmlns:a16="http://schemas.microsoft.com/office/drawing/2014/main" id="{D5011368-4571-CE09-1E36-5A5A99A5F5D4}"/>
              </a:ext>
            </a:extLst>
          </p:cNvPr>
          <p:cNvSpPr>
            <a:spLocks noGrp="1"/>
          </p:cNvSpPr>
          <p:nvPr>
            <p:ph type="sldNum" sz="quarter" idx="29"/>
          </p:nvPr>
        </p:nvSpPr>
        <p:spPr/>
        <p:txBody>
          <a:bodyPr/>
          <a:lstStyle/>
          <a:p>
            <a:fld id="{47FEACEE-25B4-4A2D-B147-27296E36371D}" type="slidenum">
              <a:rPr lang="en-US" altLang="zh-CN" smtClean="0"/>
              <a:pPr/>
              <a:t>32</a:t>
            </a:fld>
            <a:endParaRPr lang="en-US" altLang="zh-CN" dirty="0"/>
          </a:p>
        </p:txBody>
      </p:sp>
      <p:pic>
        <p:nvPicPr>
          <p:cNvPr id="6" name="Picture 5">
            <a:extLst>
              <a:ext uri="{FF2B5EF4-FFF2-40B4-BE49-F238E27FC236}">
                <a16:creationId xmlns:a16="http://schemas.microsoft.com/office/drawing/2014/main" id="{AD5FB7D1-EDF3-D071-9060-53096C6F8A01}"/>
              </a:ext>
            </a:extLst>
          </p:cNvPr>
          <p:cNvPicPr>
            <a:picLocks noChangeAspect="1"/>
          </p:cNvPicPr>
          <p:nvPr/>
        </p:nvPicPr>
        <p:blipFill>
          <a:blip r:embed="rId2"/>
          <a:srcRect t="3883" b="14975"/>
          <a:stretch>
            <a:fillRect/>
          </a:stretch>
        </p:blipFill>
        <p:spPr>
          <a:xfrm>
            <a:off x="2581543" y="4922223"/>
            <a:ext cx="7028913" cy="160909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113128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B17D7-3EC1-7E2A-D380-DA5992EE6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9E6ED-63E8-908E-BE3B-518013921BF1}"/>
              </a:ext>
            </a:extLst>
          </p:cNvPr>
          <p:cNvSpPr>
            <a:spLocks noGrp="1"/>
          </p:cNvSpPr>
          <p:nvPr>
            <p:ph type="title"/>
          </p:nvPr>
        </p:nvSpPr>
        <p:spPr>
          <a:xfrm>
            <a:off x="748098" y="2443301"/>
            <a:ext cx="10695803" cy="1971398"/>
          </a:xfrm>
        </p:spPr>
        <p:txBody>
          <a:bodyPr/>
          <a:lstStyle/>
          <a:p>
            <a:pPr algn="ctr"/>
            <a:r>
              <a:rPr lang="en-US" dirty="0"/>
              <a:t>15. Customers with Specific Names: </a:t>
            </a:r>
            <a:br>
              <a:rPr lang="en-US" dirty="0"/>
            </a:br>
            <a:r>
              <a:rPr lang="en-US" b="0" dirty="0"/>
              <a:t>Find all customers whose last name starts with the letter 'O'.</a:t>
            </a:r>
          </a:p>
        </p:txBody>
      </p:sp>
      <p:sp>
        <p:nvSpPr>
          <p:cNvPr id="4" name="Footer Placeholder 3">
            <a:extLst>
              <a:ext uri="{FF2B5EF4-FFF2-40B4-BE49-F238E27FC236}">
                <a16:creationId xmlns:a16="http://schemas.microsoft.com/office/drawing/2014/main" id="{FCDC982C-FBD3-2A7A-E1DC-AE17503849F5}"/>
              </a:ext>
            </a:extLst>
          </p:cNvPr>
          <p:cNvSpPr>
            <a:spLocks noGrp="1"/>
          </p:cNvSpPr>
          <p:nvPr>
            <p:ph type="ftr" sz="quarter" idx="28"/>
          </p:nvPr>
        </p:nvSpPr>
        <p:spPr/>
        <p:txBody>
          <a:bodyPr/>
          <a:lstStyle/>
          <a:p>
            <a:r>
              <a:rPr lang="en-US" sz="1600" b="1" dirty="0"/>
              <a:t>Part 4: Wildcards, Aliases, and Concatenation</a:t>
            </a:r>
          </a:p>
        </p:txBody>
      </p:sp>
      <p:sp>
        <p:nvSpPr>
          <p:cNvPr id="5" name="Slide Number Placeholder 4">
            <a:extLst>
              <a:ext uri="{FF2B5EF4-FFF2-40B4-BE49-F238E27FC236}">
                <a16:creationId xmlns:a16="http://schemas.microsoft.com/office/drawing/2014/main" id="{2209C2C2-4CB4-03C9-FE00-1342909FB4E3}"/>
              </a:ext>
            </a:extLst>
          </p:cNvPr>
          <p:cNvSpPr>
            <a:spLocks noGrp="1"/>
          </p:cNvSpPr>
          <p:nvPr>
            <p:ph type="sldNum" sz="quarter" idx="29"/>
          </p:nvPr>
        </p:nvSpPr>
        <p:spPr/>
        <p:txBody>
          <a:bodyPr/>
          <a:lstStyle/>
          <a:p>
            <a:fld id="{47FEACEE-25B4-4A2D-B147-27296E36371D}" type="slidenum">
              <a:rPr lang="en-US" altLang="zh-CN" smtClean="0"/>
              <a:pPr/>
              <a:t>33</a:t>
            </a:fld>
            <a:endParaRPr lang="en-US" altLang="zh-CN" dirty="0"/>
          </a:p>
        </p:txBody>
      </p:sp>
    </p:spTree>
    <p:extLst>
      <p:ext uri="{BB962C8B-B14F-4D97-AF65-F5344CB8AC3E}">
        <p14:creationId xmlns:p14="http://schemas.microsoft.com/office/powerpoint/2010/main" val="3641208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7934D-20CA-3EEA-1332-324BB4D601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971A12-7272-3C39-3D0B-0EB3BAAA4CE2}"/>
              </a:ext>
            </a:extLst>
          </p:cNvPr>
          <p:cNvSpPr>
            <a:spLocks noGrp="1"/>
          </p:cNvSpPr>
          <p:nvPr>
            <p:ph type="title"/>
          </p:nvPr>
        </p:nvSpPr>
        <p:spPr>
          <a:xfrm>
            <a:off x="651103" y="705935"/>
            <a:ext cx="6368676" cy="5039730"/>
          </a:xfrm>
        </p:spPr>
        <p:txBody>
          <a:bodyPr/>
          <a:lstStyle/>
          <a:p>
            <a:r>
              <a:rPr lang="en-US" sz="2800" b="0" dirty="0"/>
              <a:t>/*</a:t>
            </a:r>
            <a:br>
              <a:rPr lang="en-US" sz="2800" b="0" dirty="0"/>
            </a:br>
            <a:r>
              <a:rPr lang="en-US" sz="2800" b="0" dirty="0"/>
              <a:t>All customers whose last name starts with the letter 'O'.</a:t>
            </a:r>
            <a:br>
              <a:rPr lang="en-US" sz="2800" b="0" dirty="0"/>
            </a:br>
            <a:r>
              <a:rPr lang="en-US" sz="2800" b="0" dirty="0"/>
              <a:t>*/</a:t>
            </a:r>
            <a:br>
              <a:rPr lang="en-US" sz="2800" b="0" dirty="0"/>
            </a:br>
            <a:r>
              <a:rPr lang="en-US" sz="2800" b="0" dirty="0"/>
              <a:t>-- SQL query code:</a:t>
            </a:r>
            <a:br>
              <a:rPr lang="en-US" sz="2800" dirty="0"/>
            </a:br>
            <a:br>
              <a:rPr lang="en-US" sz="2800" dirty="0"/>
            </a:br>
            <a:r>
              <a:rPr lang="en-US" sz="2800" dirty="0"/>
              <a:t>select </a:t>
            </a:r>
            <a:r>
              <a:rPr lang="en-US" sz="2800" dirty="0" err="1"/>
              <a:t>customer_id</a:t>
            </a:r>
            <a:r>
              <a:rPr lang="en-US" sz="2800" dirty="0"/>
              <a:t>, </a:t>
            </a:r>
            <a:r>
              <a:rPr lang="en-US" sz="2800" dirty="0" err="1"/>
              <a:t>first_name</a:t>
            </a:r>
            <a:r>
              <a:rPr lang="en-US" sz="2800" dirty="0"/>
              <a:t>, </a:t>
            </a:r>
            <a:r>
              <a:rPr lang="en-US" sz="2800" dirty="0" err="1"/>
              <a:t>last_name</a:t>
            </a:r>
            <a:br>
              <a:rPr lang="en-US" sz="2800" dirty="0"/>
            </a:br>
            <a:r>
              <a:rPr lang="en-US" sz="2800" dirty="0"/>
              <a:t>from customers</a:t>
            </a:r>
            <a:br>
              <a:rPr lang="en-US" sz="2800" dirty="0"/>
            </a:br>
            <a:r>
              <a:rPr lang="en-US" sz="2800" dirty="0"/>
              <a:t>where </a:t>
            </a:r>
            <a:r>
              <a:rPr lang="en-US" sz="2800" dirty="0" err="1"/>
              <a:t>last_name</a:t>
            </a:r>
            <a:r>
              <a:rPr lang="en-US" sz="2800" dirty="0"/>
              <a:t> like 'o%';</a:t>
            </a:r>
            <a:br>
              <a:rPr lang="en-US" sz="2800" dirty="0"/>
            </a:br>
            <a:br>
              <a:rPr lang="en-US" sz="2800" dirty="0"/>
            </a:br>
            <a:r>
              <a:rPr lang="en-US" sz="2800" b="0" dirty="0"/>
              <a:t>-- Query logic: where clause with wildcard.</a:t>
            </a:r>
            <a:endParaRPr lang="en-US" sz="2800" dirty="0"/>
          </a:p>
        </p:txBody>
      </p:sp>
      <p:sp>
        <p:nvSpPr>
          <p:cNvPr id="5" name="Slide Number Placeholder 4">
            <a:extLst>
              <a:ext uri="{FF2B5EF4-FFF2-40B4-BE49-F238E27FC236}">
                <a16:creationId xmlns:a16="http://schemas.microsoft.com/office/drawing/2014/main" id="{D23C9F4C-7F62-2B11-BAFE-C80FB3425A36}"/>
              </a:ext>
            </a:extLst>
          </p:cNvPr>
          <p:cNvSpPr>
            <a:spLocks noGrp="1"/>
          </p:cNvSpPr>
          <p:nvPr>
            <p:ph type="sldNum" sz="quarter" idx="29"/>
          </p:nvPr>
        </p:nvSpPr>
        <p:spPr/>
        <p:txBody>
          <a:bodyPr/>
          <a:lstStyle/>
          <a:p>
            <a:fld id="{47FEACEE-25B4-4A2D-B147-27296E36371D}" type="slidenum">
              <a:rPr lang="en-US" altLang="zh-CN" smtClean="0"/>
              <a:pPr/>
              <a:t>34</a:t>
            </a:fld>
            <a:endParaRPr lang="en-US" altLang="zh-CN" dirty="0"/>
          </a:p>
        </p:txBody>
      </p:sp>
      <p:sp>
        <p:nvSpPr>
          <p:cNvPr id="4" name="TextBox 3">
            <a:extLst>
              <a:ext uri="{FF2B5EF4-FFF2-40B4-BE49-F238E27FC236}">
                <a16:creationId xmlns:a16="http://schemas.microsoft.com/office/drawing/2014/main" id="{28D50F33-B49C-EBBC-F8DD-867FB2FFDE5D}"/>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7F6AC547-AD17-B89D-88E0-440AD7A584DF}"/>
              </a:ext>
            </a:extLst>
          </p:cNvPr>
          <p:cNvPicPr>
            <a:picLocks noChangeAspect="1"/>
          </p:cNvPicPr>
          <p:nvPr/>
        </p:nvPicPr>
        <p:blipFill>
          <a:blip r:embed="rId2"/>
          <a:srcRect/>
          <a:stretch/>
        </p:blipFill>
        <p:spPr>
          <a:xfrm>
            <a:off x="7186107" y="705935"/>
            <a:ext cx="4339012" cy="5538413"/>
          </a:xfrm>
          <a:prstGeom prst="rect">
            <a:avLst/>
          </a:prstGeom>
        </p:spPr>
      </p:pic>
    </p:spTree>
    <p:extLst>
      <p:ext uri="{BB962C8B-B14F-4D97-AF65-F5344CB8AC3E}">
        <p14:creationId xmlns:p14="http://schemas.microsoft.com/office/powerpoint/2010/main" val="261480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A41BF-9855-56DC-095F-F764B34167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0F975A-36DA-9F2F-1551-CE333F136355}"/>
              </a:ext>
            </a:extLst>
          </p:cNvPr>
          <p:cNvSpPr>
            <a:spLocks noGrp="1"/>
          </p:cNvSpPr>
          <p:nvPr>
            <p:ph type="title"/>
          </p:nvPr>
        </p:nvSpPr>
        <p:spPr>
          <a:xfrm>
            <a:off x="498366" y="1761018"/>
            <a:ext cx="11195267" cy="3335964"/>
          </a:xfrm>
        </p:spPr>
        <p:txBody>
          <a:bodyPr/>
          <a:lstStyle/>
          <a:p>
            <a:pPr algn="ctr"/>
            <a:r>
              <a:rPr lang="en-US" dirty="0"/>
              <a:t>16. Package Tracking:</a:t>
            </a:r>
            <a:br>
              <a:rPr lang="en-US" dirty="0"/>
            </a:br>
            <a:r>
              <a:rPr lang="en-US" b="0" dirty="0"/>
              <a:t>Create a single column that combines the </a:t>
            </a:r>
            <a:r>
              <a:rPr lang="en-US" b="0" dirty="0" err="1"/>
              <a:t>package_id</a:t>
            </a:r>
            <a:r>
              <a:rPr lang="en-US" b="0" dirty="0"/>
              <a:t>, </a:t>
            </a:r>
            <a:r>
              <a:rPr lang="en-US" b="0" dirty="0" err="1"/>
              <a:t>origin_country</a:t>
            </a:r>
            <a:r>
              <a:rPr lang="en-US" b="0" dirty="0"/>
              <a:t>, and </a:t>
            </a:r>
            <a:r>
              <a:rPr lang="en-US" b="0" dirty="0" err="1"/>
              <a:t>destination_country</a:t>
            </a:r>
            <a:r>
              <a:rPr lang="en-US" b="0" dirty="0"/>
              <a:t> into a readable string, for example: Package US-ABCD from USA to Nigeria.</a:t>
            </a:r>
          </a:p>
        </p:txBody>
      </p:sp>
      <p:sp>
        <p:nvSpPr>
          <p:cNvPr id="4" name="Footer Placeholder 3">
            <a:extLst>
              <a:ext uri="{FF2B5EF4-FFF2-40B4-BE49-F238E27FC236}">
                <a16:creationId xmlns:a16="http://schemas.microsoft.com/office/drawing/2014/main" id="{06DC996C-2FF2-948D-F831-C93706D6D605}"/>
              </a:ext>
            </a:extLst>
          </p:cNvPr>
          <p:cNvSpPr>
            <a:spLocks noGrp="1"/>
          </p:cNvSpPr>
          <p:nvPr>
            <p:ph type="ftr" sz="quarter" idx="28"/>
          </p:nvPr>
        </p:nvSpPr>
        <p:spPr/>
        <p:txBody>
          <a:bodyPr/>
          <a:lstStyle/>
          <a:p>
            <a:r>
              <a:rPr lang="en-US" sz="1600" b="1" dirty="0"/>
              <a:t>Part 4: Wildcards, Aliases, and Concatenation</a:t>
            </a:r>
          </a:p>
        </p:txBody>
      </p:sp>
      <p:sp>
        <p:nvSpPr>
          <p:cNvPr id="5" name="Slide Number Placeholder 4">
            <a:extLst>
              <a:ext uri="{FF2B5EF4-FFF2-40B4-BE49-F238E27FC236}">
                <a16:creationId xmlns:a16="http://schemas.microsoft.com/office/drawing/2014/main" id="{F2A8D7B2-829A-E491-1BD7-E6C61CC0AFBA}"/>
              </a:ext>
            </a:extLst>
          </p:cNvPr>
          <p:cNvSpPr>
            <a:spLocks noGrp="1"/>
          </p:cNvSpPr>
          <p:nvPr>
            <p:ph type="sldNum" sz="quarter" idx="29"/>
          </p:nvPr>
        </p:nvSpPr>
        <p:spPr/>
        <p:txBody>
          <a:bodyPr/>
          <a:lstStyle/>
          <a:p>
            <a:fld id="{47FEACEE-25B4-4A2D-B147-27296E36371D}" type="slidenum">
              <a:rPr lang="en-US" altLang="zh-CN" smtClean="0"/>
              <a:pPr/>
              <a:t>35</a:t>
            </a:fld>
            <a:endParaRPr lang="en-US" altLang="zh-CN" dirty="0"/>
          </a:p>
        </p:txBody>
      </p:sp>
    </p:spTree>
    <p:extLst>
      <p:ext uri="{BB962C8B-B14F-4D97-AF65-F5344CB8AC3E}">
        <p14:creationId xmlns:p14="http://schemas.microsoft.com/office/powerpoint/2010/main" val="9274193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13658-F424-69FA-BB73-87BB14997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356D45-B4C3-9453-4D72-76EC60B99757}"/>
              </a:ext>
            </a:extLst>
          </p:cNvPr>
          <p:cNvSpPr>
            <a:spLocks noGrp="1"/>
          </p:cNvSpPr>
          <p:nvPr>
            <p:ph type="title"/>
          </p:nvPr>
        </p:nvSpPr>
        <p:spPr>
          <a:xfrm>
            <a:off x="581710" y="301527"/>
            <a:ext cx="6325528" cy="5916392"/>
          </a:xfrm>
        </p:spPr>
        <p:txBody>
          <a:bodyPr/>
          <a:lstStyle/>
          <a:p>
            <a:r>
              <a:rPr lang="en-US" sz="2400" b="0" dirty="0"/>
              <a:t>/*</a:t>
            </a:r>
            <a:br>
              <a:rPr lang="en-US" sz="2400" b="0" dirty="0"/>
            </a:br>
            <a:r>
              <a:rPr lang="en-US" sz="2400" b="0" dirty="0"/>
              <a:t>A single column that combines the </a:t>
            </a:r>
            <a:r>
              <a:rPr lang="en-US" sz="2400" b="0" dirty="0" err="1"/>
              <a:t>package_id</a:t>
            </a:r>
            <a:r>
              <a:rPr lang="en-US" sz="2400" b="0" dirty="0"/>
              <a:t>, </a:t>
            </a:r>
            <a:r>
              <a:rPr lang="en-US" sz="2400" b="0" dirty="0" err="1"/>
              <a:t>origin_country</a:t>
            </a:r>
            <a:r>
              <a:rPr lang="en-US" sz="2400" b="0" dirty="0"/>
              <a:t>, and </a:t>
            </a:r>
            <a:r>
              <a:rPr lang="en-US" sz="2400" b="0" dirty="0" err="1"/>
              <a:t>destination_country</a:t>
            </a:r>
            <a:r>
              <a:rPr lang="en-US" sz="2400" b="0" dirty="0"/>
              <a:t> into a readable string, for example: Package US-ABCD from USA to Nigeria</a:t>
            </a:r>
            <a:br>
              <a:rPr lang="en-US" sz="2400" b="0" dirty="0"/>
            </a:br>
            <a:r>
              <a:rPr lang="en-US" sz="2400" b="0" dirty="0"/>
              <a:t>*/</a:t>
            </a:r>
            <a:br>
              <a:rPr lang="en-US" sz="2400" b="0" dirty="0"/>
            </a:br>
            <a:r>
              <a:rPr lang="en-US" sz="2400" b="0" dirty="0"/>
              <a:t>-- SQL query code:</a:t>
            </a:r>
            <a:br>
              <a:rPr lang="en-US" sz="2400" dirty="0"/>
            </a:br>
            <a:br>
              <a:rPr lang="en-US" sz="2400" dirty="0"/>
            </a:br>
            <a:r>
              <a:rPr lang="en-US" sz="2400" dirty="0"/>
              <a:t>select </a:t>
            </a:r>
            <a:r>
              <a:rPr lang="en-US" sz="2400" dirty="0" err="1"/>
              <a:t>concat</a:t>
            </a:r>
            <a:r>
              <a:rPr lang="en-US" sz="2400" dirty="0"/>
              <a:t>('Package', ' ', </a:t>
            </a:r>
            <a:r>
              <a:rPr lang="en-US" sz="2400" dirty="0" err="1"/>
              <a:t>package_id</a:t>
            </a:r>
            <a:r>
              <a:rPr lang="en-US" sz="2400" dirty="0"/>
              <a:t>, ' ', 'was', ' ', 'shipped', ' ', 'from', ' ', </a:t>
            </a:r>
            <a:r>
              <a:rPr lang="en-US" sz="2400" dirty="0" err="1"/>
              <a:t>origin_country</a:t>
            </a:r>
            <a:r>
              <a:rPr lang="en-US" sz="2400" dirty="0"/>
              <a:t>, ' ', 'to', ' ', </a:t>
            </a:r>
            <a:r>
              <a:rPr lang="en-US" sz="2400" dirty="0" err="1"/>
              <a:t>destination_country</a:t>
            </a:r>
            <a:r>
              <a:rPr lang="en-US" sz="2400" dirty="0"/>
              <a:t>)</a:t>
            </a:r>
            <a:br>
              <a:rPr lang="en-US" sz="2400" dirty="0"/>
            </a:br>
            <a:r>
              <a:rPr lang="en-US" sz="2400" dirty="0"/>
              <a:t>	as </a:t>
            </a:r>
            <a:r>
              <a:rPr lang="en-US" sz="2400" dirty="0" err="1"/>
              <a:t>package_shipment</a:t>
            </a:r>
            <a:br>
              <a:rPr lang="en-US" sz="2400" dirty="0"/>
            </a:br>
            <a:r>
              <a:rPr lang="en-US" sz="2400" dirty="0"/>
              <a:t>from </a:t>
            </a:r>
            <a:r>
              <a:rPr lang="en-US" sz="2400" dirty="0" err="1"/>
              <a:t>shipping_orders</a:t>
            </a:r>
            <a:r>
              <a:rPr lang="en-US" sz="2400" dirty="0"/>
              <a:t>;</a:t>
            </a:r>
            <a:br>
              <a:rPr lang="en-US" sz="2400" dirty="0"/>
            </a:br>
            <a:br>
              <a:rPr lang="en-US" sz="2400" dirty="0"/>
            </a:br>
            <a:r>
              <a:rPr lang="en-US" sz="2400" b="0" dirty="0"/>
              <a:t>-- Query logic: Concatenation with alias</a:t>
            </a:r>
            <a:endParaRPr lang="en-US" sz="2400" dirty="0"/>
          </a:p>
        </p:txBody>
      </p:sp>
      <p:sp>
        <p:nvSpPr>
          <p:cNvPr id="5" name="Slide Number Placeholder 4">
            <a:extLst>
              <a:ext uri="{FF2B5EF4-FFF2-40B4-BE49-F238E27FC236}">
                <a16:creationId xmlns:a16="http://schemas.microsoft.com/office/drawing/2014/main" id="{57A7A8D4-19DE-BF9B-929A-4B9D0EEA9D08}"/>
              </a:ext>
            </a:extLst>
          </p:cNvPr>
          <p:cNvSpPr>
            <a:spLocks noGrp="1"/>
          </p:cNvSpPr>
          <p:nvPr>
            <p:ph type="sldNum" sz="quarter" idx="29"/>
          </p:nvPr>
        </p:nvSpPr>
        <p:spPr/>
        <p:txBody>
          <a:bodyPr/>
          <a:lstStyle/>
          <a:p>
            <a:fld id="{47FEACEE-25B4-4A2D-B147-27296E36371D}" type="slidenum">
              <a:rPr lang="en-US" altLang="zh-CN" smtClean="0"/>
              <a:pPr/>
              <a:t>36</a:t>
            </a:fld>
            <a:endParaRPr lang="en-US" altLang="zh-CN" dirty="0"/>
          </a:p>
        </p:txBody>
      </p:sp>
      <p:sp>
        <p:nvSpPr>
          <p:cNvPr id="4" name="TextBox 3">
            <a:extLst>
              <a:ext uri="{FF2B5EF4-FFF2-40B4-BE49-F238E27FC236}">
                <a16:creationId xmlns:a16="http://schemas.microsoft.com/office/drawing/2014/main" id="{9EBE8B57-C21A-DDF4-A511-99170EB826DD}"/>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EE37C5C9-7975-0F60-3534-B3F5D574680B}"/>
              </a:ext>
            </a:extLst>
          </p:cNvPr>
          <p:cNvPicPr>
            <a:picLocks noChangeAspect="1"/>
          </p:cNvPicPr>
          <p:nvPr/>
        </p:nvPicPr>
        <p:blipFill>
          <a:blip r:embed="rId2"/>
          <a:srcRect l="581" t="519" r="2220" b="44942"/>
          <a:stretch>
            <a:fillRect/>
          </a:stretch>
        </p:blipFill>
        <p:spPr>
          <a:xfrm>
            <a:off x="6907234" y="301527"/>
            <a:ext cx="5065361" cy="2788919"/>
          </a:xfrm>
          <a:prstGeom prst="rect">
            <a:avLst/>
          </a:prstGeom>
        </p:spPr>
      </p:pic>
      <p:pic>
        <p:nvPicPr>
          <p:cNvPr id="9" name="Picture 8">
            <a:extLst>
              <a:ext uri="{FF2B5EF4-FFF2-40B4-BE49-F238E27FC236}">
                <a16:creationId xmlns:a16="http://schemas.microsoft.com/office/drawing/2014/main" id="{E8E45196-D040-3181-49B0-364416E9F92E}"/>
              </a:ext>
            </a:extLst>
          </p:cNvPr>
          <p:cNvPicPr>
            <a:picLocks noChangeAspect="1"/>
          </p:cNvPicPr>
          <p:nvPr/>
        </p:nvPicPr>
        <p:blipFill>
          <a:blip r:embed="rId3"/>
          <a:srcRect l="1869" r="4512"/>
          <a:stretch>
            <a:fillRect/>
          </a:stretch>
        </p:blipFill>
        <p:spPr>
          <a:xfrm>
            <a:off x="6921302" y="4005167"/>
            <a:ext cx="5065360" cy="1217387"/>
          </a:xfrm>
          <a:prstGeom prst="rect">
            <a:avLst/>
          </a:prstGeom>
        </p:spPr>
      </p:pic>
      <p:sp>
        <p:nvSpPr>
          <p:cNvPr id="10" name="Title 1">
            <a:extLst>
              <a:ext uri="{FF2B5EF4-FFF2-40B4-BE49-F238E27FC236}">
                <a16:creationId xmlns:a16="http://schemas.microsoft.com/office/drawing/2014/main" id="{D5CC61DF-F5F3-D5A1-C9A3-EBF57CE96139}"/>
              </a:ext>
            </a:extLst>
          </p:cNvPr>
          <p:cNvSpPr txBox="1">
            <a:spLocks/>
          </p:cNvSpPr>
          <p:nvPr/>
        </p:nvSpPr>
        <p:spPr>
          <a:xfrm>
            <a:off x="7388499" y="3208740"/>
            <a:ext cx="1896178" cy="67813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1400" dirty="0"/>
              <a:t>.	              .</a:t>
            </a:r>
          </a:p>
          <a:p>
            <a:r>
              <a:rPr lang="en-US" sz="1400" dirty="0"/>
              <a:t>.	              .</a:t>
            </a:r>
          </a:p>
          <a:p>
            <a:r>
              <a:rPr lang="en-US" sz="1400" dirty="0"/>
              <a:t>.	              .</a:t>
            </a:r>
          </a:p>
        </p:txBody>
      </p:sp>
      <p:sp>
        <p:nvSpPr>
          <p:cNvPr id="11" name="Arrow: Down 10">
            <a:extLst>
              <a:ext uri="{FF2B5EF4-FFF2-40B4-BE49-F238E27FC236}">
                <a16:creationId xmlns:a16="http://schemas.microsoft.com/office/drawing/2014/main" id="{A57D0DC9-FBEB-9317-BA95-02297FE8F7DF}"/>
              </a:ext>
            </a:extLst>
          </p:cNvPr>
          <p:cNvSpPr/>
          <p:nvPr/>
        </p:nvSpPr>
        <p:spPr>
          <a:xfrm>
            <a:off x="9301704" y="3366721"/>
            <a:ext cx="464234" cy="4428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0A1F3630-58B7-E501-CDB9-7E382400E3F8}"/>
              </a:ext>
            </a:extLst>
          </p:cNvPr>
          <p:cNvSpPr txBox="1">
            <a:spLocks/>
          </p:cNvSpPr>
          <p:nvPr/>
        </p:nvSpPr>
        <p:spPr>
          <a:xfrm>
            <a:off x="9992510" y="3208740"/>
            <a:ext cx="1796216" cy="67813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1400" dirty="0"/>
              <a:t>.	              .</a:t>
            </a:r>
          </a:p>
          <a:p>
            <a:r>
              <a:rPr lang="en-US" sz="1400" dirty="0"/>
              <a:t>.	              .</a:t>
            </a:r>
          </a:p>
          <a:p>
            <a:r>
              <a:rPr lang="en-US" sz="1400" dirty="0"/>
              <a:t>.	              .</a:t>
            </a:r>
          </a:p>
        </p:txBody>
      </p:sp>
      <p:sp>
        <p:nvSpPr>
          <p:cNvPr id="13" name="Title 1">
            <a:extLst>
              <a:ext uri="{FF2B5EF4-FFF2-40B4-BE49-F238E27FC236}">
                <a16:creationId xmlns:a16="http://schemas.microsoft.com/office/drawing/2014/main" id="{3F3CEC1C-82E4-7198-7FC1-4A3C3DC2CC80}"/>
              </a:ext>
            </a:extLst>
          </p:cNvPr>
          <p:cNvSpPr txBox="1">
            <a:spLocks/>
          </p:cNvSpPr>
          <p:nvPr/>
        </p:nvSpPr>
        <p:spPr>
          <a:xfrm>
            <a:off x="7388499" y="5348909"/>
            <a:ext cx="1896178" cy="67813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1400" dirty="0"/>
              <a:t>.	              .</a:t>
            </a:r>
          </a:p>
          <a:p>
            <a:r>
              <a:rPr lang="en-US" sz="1400" dirty="0"/>
              <a:t>.	              .</a:t>
            </a:r>
          </a:p>
          <a:p>
            <a:r>
              <a:rPr lang="en-US" sz="1400" dirty="0"/>
              <a:t>.	              .</a:t>
            </a:r>
          </a:p>
        </p:txBody>
      </p:sp>
      <p:sp>
        <p:nvSpPr>
          <p:cNvPr id="14" name="Arrow: Down 13">
            <a:extLst>
              <a:ext uri="{FF2B5EF4-FFF2-40B4-BE49-F238E27FC236}">
                <a16:creationId xmlns:a16="http://schemas.microsoft.com/office/drawing/2014/main" id="{015665A4-EF7B-619F-F201-BB7C334630B0}"/>
              </a:ext>
            </a:extLst>
          </p:cNvPr>
          <p:cNvSpPr/>
          <p:nvPr/>
        </p:nvSpPr>
        <p:spPr>
          <a:xfrm>
            <a:off x="9301704" y="5506890"/>
            <a:ext cx="464234" cy="44281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3B9A6158-2CB9-EFC2-E729-F1F2A14F544F}"/>
              </a:ext>
            </a:extLst>
          </p:cNvPr>
          <p:cNvSpPr txBox="1">
            <a:spLocks/>
          </p:cNvSpPr>
          <p:nvPr/>
        </p:nvSpPr>
        <p:spPr>
          <a:xfrm>
            <a:off x="9992510" y="5348909"/>
            <a:ext cx="1796216" cy="67813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1400" dirty="0"/>
              <a:t>.	              .</a:t>
            </a:r>
          </a:p>
          <a:p>
            <a:r>
              <a:rPr lang="en-US" sz="1400" dirty="0"/>
              <a:t>.	              .</a:t>
            </a:r>
          </a:p>
          <a:p>
            <a:r>
              <a:rPr lang="en-US" sz="1400" dirty="0"/>
              <a:t>.	              .</a:t>
            </a:r>
          </a:p>
        </p:txBody>
      </p:sp>
    </p:spTree>
    <p:extLst>
      <p:ext uri="{BB962C8B-B14F-4D97-AF65-F5344CB8AC3E}">
        <p14:creationId xmlns:p14="http://schemas.microsoft.com/office/powerpoint/2010/main" val="2462129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8A203-3264-24E7-AFD4-5787D587A3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70C2B7-67AB-81A7-741C-FB4AA871D2F5}"/>
              </a:ext>
            </a:extLst>
          </p:cNvPr>
          <p:cNvSpPr>
            <a:spLocks noGrp="1"/>
          </p:cNvSpPr>
          <p:nvPr>
            <p:ph type="title"/>
          </p:nvPr>
        </p:nvSpPr>
        <p:spPr>
          <a:xfrm>
            <a:off x="457494" y="1686202"/>
            <a:ext cx="11195267" cy="2759189"/>
          </a:xfrm>
        </p:spPr>
        <p:txBody>
          <a:bodyPr/>
          <a:lstStyle/>
          <a:p>
            <a:pPr algn="ctr"/>
            <a:r>
              <a:rPr lang="en-US" dirty="0"/>
              <a:t>17. Top Spenders by Country:</a:t>
            </a:r>
            <a:br>
              <a:rPr lang="en-US" dirty="0"/>
            </a:br>
            <a:r>
              <a:rPr lang="en-US" b="0" dirty="0"/>
              <a:t>Find the top 5 customers in the USA based on their total spending. Show their full name and the total amount spent.</a:t>
            </a:r>
          </a:p>
        </p:txBody>
      </p:sp>
      <p:sp>
        <p:nvSpPr>
          <p:cNvPr id="4" name="Footer Placeholder 3">
            <a:extLst>
              <a:ext uri="{FF2B5EF4-FFF2-40B4-BE49-F238E27FC236}">
                <a16:creationId xmlns:a16="http://schemas.microsoft.com/office/drawing/2014/main" id="{1DCBCE77-238A-9F1A-265E-F878BA423BE8}"/>
              </a:ext>
            </a:extLst>
          </p:cNvPr>
          <p:cNvSpPr>
            <a:spLocks noGrp="1"/>
          </p:cNvSpPr>
          <p:nvPr>
            <p:ph type="ftr" sz="quarter" idx="28"/>
          </p:nvPr>
        </p:nvSpPr>
        <p:spPr/>
        <p:txBody>
          <a:bodyPr/>
          <a:lstStyle/>
          <a:p>
            <a:r>
              <a:rPr lang="en-US" sz="1600" b="1" dirty="0"/>
              <a:t>Part 4: Wildcards, Aliases, and Concatenation</a:t>
            </a:r>
          </a:p>
        </p:txBody>
      </p:sp>
      <p:sp>
        <p:nvSpPr>
          <p:cNvPr id="5" name="Slide Number Placeholder 4">
            <a:extLst>
              <a:ext uri="{FF2B5EF4-FFF2-40B4-BE49-F238E27FC236}">
                <a16:creationId xmlns:a16="http://schemas.microsoft.com/office/drawing/2014/main" id="{CB2F1F8E-4F08-0730-5B50-68FC52C2827E}"/>
              </a:ext>
            </a:extLst>
          </p:cNvPr>
          <p:cNvSpPr>
            <a:spLocks noGrp="1"/>
          </p:cNvSpPr>
          <p:nvPr>
            <p:ph type="sldNum" sz="quarter" idx="29"/>
          </p:nvPr>
        </p:nvSpPr>
        <p:spPr/>
        <p:txBody>
          <a:bodyPr/>
          <a:lstStyle/>
          <a:p>
            <a:fld id="{47FEACEE-25B4-4A2D-B147-27296E36371D}" type="slidenum">
              <a:rPr lang="en-US" altLang="zh-CN" smtClean="0"/>
              <a:pPr/>
              <a:t>37</a:t>
            </a:fld>
            <a:endParaRPr lang="en-US" altLang="zh-CN" dirty="0"/>
          </a:p>
        </p:txBody>
      </p:sp>
    </p:spTree>
    <p:extLst>
      <p:ext uri="{BB962C8B-B14F-4D97-AF65-F5344CB8AC3E}">
        <p14:creationId xmlns:p14="http://schemas.microsoft.com/office/powerpoint/2010/main" val="1580726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E9676-A4F1-5761-52A2-DCE06AD2AD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D95CD-CCA1-66E8-5CB1-15DDAF12E506}"/>
              </a:ext>
            </a:extLst>
          </p:cNvPr>
          <p:cNvSpPr>
            <a:spLocks noGrp="1"/>
          </p:cNvSpPr>
          <p:nvPr>
            <p:ph type="title"/>
          </p:nvPr>
        </p:nvSpPr>
        <p:spPr>
          <a:xfrm>
            <a:off x="581709" y="405019"/>
            <a:ext cx="7310266" cy="5812900"/>
          </a:xfrm>
        </p:spPr>
        <p:txBody>
          <a:bodyPr/>
          <a:lstStyle/>
          <a:p>
            <a:r>
              <a:rPr lang="en-US" sz="2000" b="0" dirty="0"/>
              <a:t>/*</a:t>
            </a:r>
            <a:br>
              <a:rPr lang="en-US" sz="2000" b="0" dirty="0"/>
            </a:br>
            <a:r>
              <a:rPr lang="en-US" sz="2000" b="0" dirty="0"/>
              <a:t>The top 5 customers in the USA based on their total spending with their respective full name.</a:t>
            </a:r>
            <a:br>
              <a:rPr lang="en-US" sz="2000" b="0" dirty="0"/>
            </a:br>
            <a:r>
              <a:rPr lang="en-US" sz="2000" b="0" dirty="0"/>
              <a:t>*/</a:t>
            </a:r>
            <a:br>
              <a:rPr lang="en-US" sz="2000" b="0" dirty="0"/>
            </a:br>
            <a:r>
              <a:rPr lang="en-US" sz="2000" b="0" dirty="0"/>
              <a:t>-- SQL query code:</a:t>
            </a:r>
            <a:br>
              <a:rPr lang="en-US" sz="2000" dirty="0"/>
            </a:br>
            <a:br>
              <a:rPr lang="en-US" sz="2000" dirty="0"/>
            </a:br>
            <a:r>
              <a:rPr lang="en-US" sz="2000" dirty="0"/>
              <a:t>select country, </a:t>
            </a:r>
            <a:r>
              <a:rPr lang="en-US" sz="2000" dirty="0" err="1"/>
              <a:t>concat</a:t>
            </a:r>
            <a:r>
              <a:rPr lang="en-US" sz="2000" dirty="0"/>
              <a:t>(</a:t>
            </a:r>
            <a:r>
              <a:rPr lang="en-US" sz="2000" dirty="0" err="1"/>
              <a:t>first_name</a:t>
            </a:r>
            <a:r>
              <a:rPr lang="en-US" sz="2000" dirty="0"/>
              <a:t>, ' ', </a:t>
            </a:r>
            <a:r>
              <a:rPr lang="en-US" sz="2000" dirty="0" err="1"/>
              <a:t>last_name</a:t>
            </a:r>
            <a:r>
              <a:rPr lang="en-US" sz="2000" dirty="0"/>
              <a:t>) as </a:t>
            </a:r>
            <a:r>
              <a:rPr lang="en-US" sz="2000" dirty="0" err="1"/>
              <a:t>full_name</a:t>
            </a:r>
            <a:r>
              <a:rPr lang="en-US" sz="2000" dirty="0"/>
              <a:t>, sum(</a:t>
            </a:r>
            <a:r>
              <a:rPr lang="en-US" sz="2000" dirty="0" err="1"/>
              <a:t>final_cost</a:t>
            </a:r>
            <a:r>
              <a:rPr lang="en-US" sz="2000" dirty="0"/>
              <a:t>) as </a:t>
            </a:r>
            <a:r>
              <a:rPr lang="en-US" sz="2000" dirty="0" err="1"/>
              <a:t>total_spent</a:t>
            </a:r>
            <a:br>
              <a:rPr lang="en-US" sz="2000" dirty="0"/>
            </a:br>
            <a:r>
              <a:rPr lang="en-US" sz="2000" dirty="0"/>
              <a:t>from customers</a:t>
            </a:r>
            <a:br>
              <a:rPr lang="en-US" sz="2000" dirty="0"/>
            </a:br>
            <a:r>
              <a:rPr lang="en-US" sz="2000" dirty="0"/>
              <a:t>join </a:t>
            </a:r>
            <a:r>
              <a:rPr lang="en-US" sz="2000" dirty="0" err="1"/>
              <a:t>shipping_orders</a:t>
            </a:r>
            <a:br>
              <a:rPr lang="en-US" sz="2000" dirty="0"/>
            </a:br>
            <a:r>
              <a:rPr lang="en-US" sz="2000" dirty="0"/>
              <a:t>on </a:t>
            </a:r>
            <a:r>
              <a:rPr lang="en-US" sz="2000" dirty="0" err="1"/>
              <a:t>customers.customer_id</a:t>
            </a:r>
            <a:r>
              <a:rPr lang="en-US" sz="2000" dirty="0"/>
              <a:t> = </a:t>
            </a:r>
            <a:r>
              <a:rPr lang="en-US" sz="2000" dirty="0" err="1"/>
              <a:t>shipping_orders.customer_id</a:t>
            </a:r>
            <a:br>
              <a:rPr lang="en-US" sz="2000" dirty="0"/>
            </a:br>
            <a:r>
              <a:rPr lang="en-US" sz="2000" dirty="0"/>
              <a:t>where country = 'USA’</a:t>
            </a:r>
            <a:br>
              <a:rPr lang="en-US" sz="2000" dirty="0"/>
            </a:br>
            <a:r>
              <a:rPr lang="en-US" sz="2000" dirty="0"/>
              <a:t>group by </a:t>
            </a:r>
            <a:r>
              <a:rPr lang="en-US" sz="2000" dirty="0" err="1"/>
              <a:t>customers.customer_id</a:t>
            </a:r>
            <a:br>
              <a:rPr lang="en-US" sz="2000" dirty="0"/>
            </a:br>
            <a:r>
              <a:rPr lang="en-US" sz="2000" dirty="0"/>
              <a:t>order by </a:t>
            </a:r>
            <a:r>
              <a:rPr lang="en-US" sz="2000" dirty="0" err="1"/>
              <a:t>total_spent</a:t>
            </a:r>
            <a:r>
              <a:rPr lang="en-US" sz="2000" dirty="0"/>
              <a:t> desc</a:t>
            </a:r>
            <a:br>
              <a:rPr lang="en-US" sz="2000" dirty="0"/>
            </a:br>
            <a:r>
              <a:rPr lang="en-US" sz="2000" dirty="0"/>
              <a:t>limit 5;</a:t>
            </a:r>
            <a:br>
              <a:rPr lang="en-US" sz="2000" dirty="0"/>
            </a:br>
            <a:br>
              <a:rPr lang="en-US" sz="2000" dirty="0"/>
            </a:br>
            <a:r>
              <a:rPr lang="en-US" sz="2000" b="0" dirty="0"/>
              <a:t>-- Query logic: Concatenation with alias, summation operator with alias, join, on, where, group by, order by (descending with limit) sorting clause</a:t>
            </a:r>
            <a:endParaRPr lang="en-US" sz="2000" dirty="0"/>
          </a:p>
        </p:txBody>
      </p:sp>
      <p:sp>
        <p:nvSpPr>
          <p:cNvPr id="5" name="Slide Number Placeholder 4">
            <a:extLst>
              <a:ext uri="{FF2B5EF4-FFF2-40B4-BE49-F238E27FC236}">
                <a16:creationId xmlns:a16="http://schemas.microsoft.com/office/drawing/2014/main" id="{87BC87F4-5AE1-DB5C-E7C2-11D2DCF6D15A}"/>
              </a:ext>
            </a:extLst>
          </p:cNvPr>
          <p:cNvSpPr>
            <a:spLocks noGrp="1"/>
          </p:cNvSpPr>
          <p:nvPr>
            <p:ph type="sldNum" sz="quarter" idx="29"/>
          </p:nvPr>
        </p:nvSpPr>
        <p:spPr/>
        <p:txBody>
          <a:bodyPr/>
          <a:lstStyle/>
          <a:p>
            <a:fld id="{47FEACEE-25B4-4A2D-B147-27296E36371D}" type="slidenum">
              <a:rPr lang="en-US" altLang="zh-CN" smtClean="0"/>
              <a:pPr/>
              <a:t>38</a:t>
            </a:fld>
            <a:endParaRPr lang="en-US" altLang="zh-CN" dirty="0"/>
          </a:p>
        </p:txBody>
      </p:sp>
      <p:sp>
        <p:nvSpPr>
          <p:cNvPr id="4" name="TextBox 3">
            <a:extLst>
              <a:ext uri="{FF2B5EF4-FFF2-40B4-BE49-F238E27FC236}">
                <a16:creationId xmlns:a16="http://schemas.microsoft.com/office/drawing/2014/main" id="{AA81C31D-F6DA-1DD0-AA3B-91FF6AFF8685}"/>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D66AE09A-099D-A89A-EF66-BBB970C2E96F}"/>
              </a:ext>
            </a:extLst>
          </p:cNvPr>
          <p:cNvPicPr>
            <a:picLocks noChangeAspect="1"/>
          </p:cNvPicPr>
          <p:nvPr/>
        </p:nvPicPr>
        <p:blipFill>
          <a:blip r:embed="rId2"/>
          <a:srcRect l="11011" t="3020" r="11011"/>
          <a:stretch>
            <a:fillRect/>
          </a:stretch>
        </p:blipFill>
        <p:spPr>
          <a:xfrm>
            <a:off x="7585307" y="2194559"/>
            <a:ext cx="3915530" cy="230562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82469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18D5BBB-2230-5421-E09E-56E7ACFEB70C}"/>
              </a:ext>
            </a:extLst>
          </p:cNvPr>
          <p:cNvSpPr>
            <a:spLocks noGrp="1"/>
          </p:cNvSpPr>
          <p:nvPr>
            <p:ph type="body" sz="quarter" idx="35"/>
          </p:nvPr>
        </p:nvSpPr>
        <p:spPr>
          <a:xfrm>
            <a:off x="3427582" y="674916"/>
            <a:ext cx="8401561" cy="5543004"/>
          </a:xfrm>
        </p:spPr>
        <p:txBody>
          <a:bodyPr/>
          <a:lstStyle/>
          <a:p>
            <a:r>
              <a:rPr lang="en-US" sz="2000" dirty="0" err="1"/>
              <a:t>AgeX</a:t>
            </a:r>
            <a:r>
              <a:rPr lang="en-US" sz="2000" dirty="0"/>
              <a:t> Shipping Company has 181 customers in Canada, 446 customers in USA, and 373 in Nigeria which are 1,000 customers in total. 784 customers out of them have placed at least one shipping order while the rest 216 customers have not placed any shipping order.</a:t>
            </a:r>
          </a:p>
          <a:p>
            <a:r>
              <a:rPr lang="en-US" sz="2000" dirty="0"/>
              <a:t>They employed 50 customers as their employee with a reward of discounted price, and the total sum of discounted price given to all them so far is amount to ($)1,373.36</a:t>
            </a:r>
          </a:p>
          <a:p>
            <a:r>
              <a:rPr lang="en-US" sz="2000" dirty="0"/>
              <a:t>The total amount of sales is ($) 233,943.49. Its breakdown is as follow:</a:t>
            </a:r>
          </a:p>
          <a:p>
            <a:r>
              <a:rPr lang="en-US" sz="2000" dirty="0"/>
              <a:t>Total sales by Region are ($)48,704.30 from Canada, ($)83,179.32 from Nigeria, and 102,059.87 from USA. </a:t>
            </a:r>
          </a:p>
          <a:p>
            <a:r>
              <a:rPr lang="en-US" sz="2000" dirty="0"/>
              <a:t>Also, their total sales by Destination are ($)150,764.17 to Nigeria, ($)40,184.47 to USA, ($)42,994.85 to Canada.</a:t>
            </a:r>
          </a:p>
          <a:p>
            <a:r>
              <a:rPr lang="en-US" sz="2000" dirty="0"/>
              <a:t>According to total sales in each years, they earned ($)28,520.95 in 2025, ($)48,748.82 in 2024, ($)45,368.96 in 2023, ($)45,603.74 in 2022, ($)45661.94 in 2021, and ($)20,039.08 in 2020.</a:t>
            </a:r>
          </a:p>
        </p:txBody>
      </p:sp>
      <p:sp>
        <p:nvSpPr>
          <p:cNvPr id="8" name="Title 7">
            <a:extLst>
              <a:ext uri="{FF2B5EF4-FFF2-40B4-BE49-F238E27FC236}">
                <a16:creationId xmlns:a16="http://schemas.microsoft.com/office/drawing/2014/main" id="{976EEB93-EA9E-363F-DC7C-551363F0CDE6}"/>
              </a:ext>
            </a:extLst>
          </p:cNvPr>
          <p:cNvSpPr>
            <a:spLocks noGrp="1"/>
          </p:cNvSpPr>
          <p:nvPr>
            <p:ph type="title"/>
          </p:nvPr>
        </p:nvSpPr>
        <p:spPr>
          <a:xfrm>
            <a:off x="537028" y="573315"/>
            <a:ext cx="2368570" cy="966950"/>
          </a:xfrm>
        </p:spPr>
        <p:txBody>
          <a:bodyPr/>
          <a:lstStyle/>
          <a:p>
            <a:r>
              <a:rPr lang="en-US" sz="5400" dirty="0"/>
              <a:t>Results</a:t>
            </a:r>
            <a:endParaRPr lang="en-US" sz="6000" dirty="0"/>
          </a:p>
        </p:txBody>
      </p:sp>
      <p:sp>
        <p:nvSpPr>
          <p:cNvPr id="12" name="Slide Number Placeholder 11">
            <a:extLst>
              <a:ext uri="{FF2B5EF4-FFF2-40B4-BE49-F238E27FC236}">
                <a16:creationId xmlns:a16="http://schemas.microsoft.com/office/drawing/2014/main" id="{B6F4C277-C22C-9E4C-4776-3B353D95FA55}"/>
              </a:ext>
            </a:extLst>
          </p:cNvPr>
          <p:cNvSpPr>
            <a:spLocks noGrp="1"/>
          </p:cNvSpPr>
          <p:nvPr>
            <p:ph type="sldNum" sz="quarter" idx="40"/>
          </p:nvPr>
        </p:nvSpPr>
        <p:spPr/>
        <p:txBody>
          <a:bodyPr/>
          <a:lstStyle/>
          <a:p>
            <a:fld id="{47FEACEE-25B4-4A2D-B147-27296E36371D}" type="slidenum">
              <a:rPr lang="en-US" altLang="zh-CN" smtClean="0"/>
              <a:pPr/>
              <a:t>39</a:t>
            </a:fld>
            <a:endParaRPr lang="en-US" altLang="zh-CN" dirty="0"/>
          </a:p>
        </p:txBody>
      </p:sp>
    </p:spTree>
    <p:extLst>
      <p:ext uri="{BB962C8B-B14F-4D97-AF65-F5344CB8AC3E}">
        <p14:creationId xmlns:p14="http://schemas.microsoft.com/office/powerpoint/2010/main" val="436414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62B3-D5DD-A29C-BBCD-05D724C296D6}"/>
              </a:ext>
            </a:extLst>
          </p:cNvPr>
          <p:cNvSpPr>
            <a:spLocks noGrp="1"/>
          </p:cNvSpPr>
          <p:nvPr>
            <p:ph type="title"/>
          </p:nvPr>
        </p:nvSpPr>
        <p:spPr>
          <a:xfrm>
            <a:off x="678569" y="53148"/>
            <a:ext cx="10515600" cy="1115434"/>
          </a:xfrm>
        </p:spPr>
        <p:txBody>
          <a:bodyPr/>
          <a:lstStyle/>
          <a:p>
            <a:pPr algn="ctr"/>
            <a:r>
              <a:rPr lang="en-US" dirty="0"/>
              <a:t>Entity Relationship Diagram(ERD)</a:t>
            </a:r>
          </a:p>
        </p:txBody>
      </p:sp>
      <p:sp>
        <p:nvSpPr>
          <p:cNvPr id="5" name="Slide Number Placeholder 4">
            <a:extLst>
              <a:ext uri="{FF2B5EF4-FFF2-40B4-BE49-F238E27FC236}">
                <a16:creationId xmlns:a16="http://schemas.microsoft.com/office/drawing/2014/main" id="{78A7D920-89FB-CF59-F188-BECE672B75A7}"/>
              </a:ext>
            </a:extLst>
          </p:cNvPr>
          <p:cNvSpPr>
            <a:spLocks noGrp="1"/>
          </p:cNvSpPr>
          <p:nvPr>
            <p:ph type="sldNum" sz="quarter" idx="29"/>
          </p:nvPr>
        </p:nvSpPr>
        <p:spPr/>
        <p:txBody>
          <a:bodyPr/>
          <a:lstStyle/>
          <a:p>
            <a:fld id="{47FEACEE-25B4-4A2D-B147-27296E36371D}" type="slidenum">
              <a:rPr lang="en-US" altLang="zh-CN" smtClean="0"/>
              <a:pPr/>
              <a:t>4</a:t>
            </a:fld>
            <a:endParaRPr lang="en-US" altLang="zh-CN" dirty="0"/>
          </a:p>
        </p:txBody>
      </p:sp>
      <p:pic>
        <p:nvPicPr>
          <p:cNvPr id="7" name="Picture 6">
            <a:extLst>
              <a:ext uri="{FF2B5EF4-FFF2-40B4-BE49-F238E27FC236}">
                <a16:creationId xmlns:a16="http://schemas.microsoft.com/office/drawing/2014/main" id="{B1C74C0F-A49E-39AF-6560-5C6101E3AA3F}"/>
              </a:ext>
            </a:extLst>
          </p:cNvPr>
          <p:cNvPicPr>
            <a:picLocks noChangeAspect="1"/>
          </p:cNvPicPr>
          <p:nvPr/>
        </p:nvPicPr>
        <p:blipFill>
          <a:blip r:embed="rId2"/>
          <a:srcRect t="6251" b="4502"/>
          <a:stretch>
            <a:fillRect/>
          </a:stretch>
        </p:blipFill>
        <p:spPr>
          <a:xfrm>
            <a:off x="1622474" y="968359"/>
            <a:ext cx="8947052" cy="5442596"/>
          </a:xfrm>
          <a:prstGeom prst="rect">
            <a:avLst/>
          </a:prstGeom>
        </p:spPr>
      </p:pic>
    </p:spTree>
    <p:extLst>
      <p:ext uri="{BB962C8B-B14F-4D97-AF65-F5344CB8AC3E}">
        <p14:creationId xmlns:p14="http://schemas.microsoft.com/office/powerpoint/2010/main" val="2844322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54D0E-60C4-8C9A-8861-52595695BF4E}"/>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4DE96E1F-D16C-282E-01D3-3869FF0F74B4}"/>
              </a:ext>
            </a:extLst>
          </p:cNvPr>
          <p:cNvSpPr>
            <a:spLocks noGrp="1"/>
          </p:cNvSpPr>
          <p:nvPr>
            <p:ph type="body" sz="quarter" idx="35"/>
          </p:nvPr>
        </p:nvSpPr>
        <p:spPr>
          <a:xfrm>
            <a:off x="3427582" y="674916"/>
            <a:ext cx="8401561" cy="5543004"/>
          </a:xfrm>
        </p:spPr>
        <p:txBody>
          <a:bodyPr/>
          <a:lstStyle/>
          <a:p>
            <a:r>
              <a:rPr lang="en-US" sz="2000" dirty="0"/>
              <a:t>The  average shipping cost per pound (weight </a:t>
            </a:r>
            <a:r>
              <a:rPr lang="en-US" sz="2000" dirty="0" err="1"/>
              <a:t>lbs</a:t>
            </a:r>
            <a:r>
              <a:rPr lang="en-US" sz="2000" dirty="0"/>
              <a:t>) for packages from Canada is ~($)7, Nigeria is ~($)6, and USA is ~($)6</a:t>
            </a:r>
          </a:p>
          <a:p>
            <a:r>
              <a:rPr lang="en-US" sz="2000" dirty="0"/>
              <a:t>The most expensive Package ID ordered is CA-FJUF with amount of ($)349.65</a:t>
            </a:r>
          </a:p>
          <a:p>
            <a:r>
              <a:rPr lang="en-US" sz="2000" dirty="0"/>
              <a:t>The top 3 high value customers are as follows: customer with Customer ID - 302 spent ($)1,110.84, Customer ID - 729 spent ($)1,077.37, and Customer ID - 960 spent ($)1,035.66.</a:t>
            </a:r>
          </a:p>
          <a:p>
            <a:r>
              <a:rPr lang="en-US" sz="2000" dirty="0"/>
              <a:t>The top 3 most popular shipping routes are shipping from USA to Nigeria with total package of 668, shipping from Nigeria to Canada with total package of 284, and shipping from Canada to Nigeria with total package of 277.</a:t>
            </a:r>
          </a:p>
          <a:p>
            <a:r>
              <a:rPr lang="en-US" sz="2000" dirty="0"/>
              <a:t>They have 114 records of customers that their last name start with ‘O’.</a:t>
            </a:r>
          </a:p>
          <a:p>
            <a:r>
              <a:rPr lang="en-US" sz="2000" dirty="0"/>
              <a:t>The top 5 customers in the USA based on their total spending are Michael David spent ($)1,035.66, Robert Emily spent ($)931.32, Michael Chris spent ($)861.90, William John spent ($)853.08, and Robert Ashley spent ($)842.88</a:t>
            </a:r>
          </a:p>
        </p:txBody>
      </p:sp>
      <p:sp>
        <p:nvSpPr>
          <p:cNvPr id="8" name="Title 7">
            <a:extLst>
              <a:ext uri="{FF2B5EF4-FFF2-40B4-BE49-F238E27FC236}">
                <a16:creationId xmlns:a16="http://schemas.microsoft.com/office/drawing/2014/main" id="{3A7162E3-1D0B-6F15-BF0A-505AC05B53D7}"/>
              </a:ext>
            </a:extLst>
          </p:cNvPr>
          <p:cNvSpPr>
            <a:spLocks noGrp="1"/>
          </p:cNvSpPr>
          <p:nvPr>
            <p:ph type="title"/>
          </p:nvPr>
        </p:nvSpPr>
        <p:spPr>
          <a:xfrm>
            <a:off x="537028" y="573315"/>
            <a:ext cx="2368570" cy="966950"/>
          </a:xfrm>
        </p:spPr>
        <p:txBody>
          <a:bodyPr/>
          <a:lstStyle/>
          <a:p>
            <a:r>
              <a:rPr lang="en-US" sz="5400" dirty="0"/>
              <a:t>Results</a:t>
            </a:r>
            <a:endParaRPr lang="en-US" sz="6000" dirty="0"/>
          </a:p>
        </p:txBody>
      </p:sp>
      <p:sp>
        <p:nvSpPr>
          <p:cNvPr id="12" name="Slide Number Placeholder 11">
            <a:extLst>
              <a:ext uri="{FF2B5EF4-FFF2-40B4-BE49-F238E27FC236}">
                <a16:creationId xmlns:a16="http://schemas.microsoft.com/office/drawing/2014/main" id="{C17BCBF3-A20F-434E-50E0-BA382C0B47BB}"/>
              </a:ext>
            </a:extLst>
          </p:cNvPr>
          <p:cNvSpPr>
            <a:spLocks noGrp="1"/>
          </p:cNvSpPr>
          <p:nvPr>
            <p:ph type="sldNum" sz="quarter" idx="40"/>
          </p:nvPr>
        </p:nvSpPr>
        <p:spPr/>
        <p:txBody>
          <a:bodyPr/>
          <a:lstStyle/>
          <a:p>
            <a:fld id="{47FEACEE-25B4-4A2D-B147-27296E36371D}" type="slidenum">
              <a:rPr lang="en-US" altLang="zh-CN" smtClean="0"/>
              <a:pPr/>
              <a:t>40</a:t>
            </a:fld>
            <a:endParaRPr lang="en-US" altLang="zh-CN" dirty="0"/>
          </a:p>
        </p:txBody>
      </p:sp>
    </p:spTree>
    <p:extLst>
      <p:ext uri="{BB962C8B-B14F-4D97-AF65-F5344CB8AC3E}">
        <p14:creationId xmlns:p14="http://schemas.microsoft.com/office/powerpoint/2010/main" val="806369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6859331-BC7C-FDDD-36C9-D2361A968592}"/>
              </a:ext>
            </a:extLst>
          </p:cNvPr>
          <p:cNvSpPr>
            <a:spLocks noGrp="1"/>
          </p:cNvSpPr>
          <p:nvPr>
            <p:ph type="sldNum" sz="quarter" idx="55"/>
          </p:nvPr>
        </p:nvSpPr>
        <p:spPr/>
        <p:txBody>
          <a:bodyPr/>
          <a:lstStyle/>
          <a:p>
            <a:fld id="{47FEACEE-25B4-4A2D-B147-27296E36371D}" type="slidenum">
              <a:rPr lang="en-US" altLang="zh-CN" smtClean="0"/>
              <a:pPr/>
              <a:t>41</a:t>
            </a:fld>
            <a:endParaRPr lang="en-US" altLang="zh-CN" dirty="0"/>
          </a:p>
        </p:txBody>
      </p:sp>
      <p:sp>
        <p:nvSpPr>
          <p:cNvPr id="9" name="Title 23">
            <a:extLst>
              <a:ext uri="{FF2B5EF4-FFF2-40B4-BE49-F238E27FC236}">
                <a16:creationId xmlns:a16="http://schemas.microsoft.com/office/drawing/2014/main" id="{C4DBF03D-47EC-BE67-4108-B34334933695}"/>
              </a:ext>
            </a:extLst>
          </p:cNvPr>
          <p:cNvSpPr>
            <a:spLocks noGrp="1"/>
          </p:cNvSpPr>
          <p:nvPr>
            <p:ph type="title"/>
          </p:nvPr>
        </p:nvSpPr>
        <p:spPr>
          <a:xfrm>
            <a:off x="4205913" y="2942084"/>
            <a:ext cx="3780173" cy="973832"/>
          </a:xfrm>
        </p:spPr>
        <p:txBody>
          <a:bodyPr/>
          <a:lstStyle/>
          <a:p>
            <a:r>
              <a:rPr lang="en-US" sz="6000" dirty="0"/>
              <a:t>Thank you</a:t>
            </a:r>
          </a:p>
        </p:txBody>
      </p:sp>
    </p:spTree>
    <p:extLst>
      <p:ext uri="{BB962C8B-B14F-4D97-AF65-F5344CB8AC3E}">
        <p14:creationId xmlns:p14="http://schemas.microsoft.com/office/powerpoint/2010/main" val="3714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98BA1-7B46-9C0D-3627-407A8AE25519}"/>
              </a:ext>
            </a:extLst>
          </p:cNvPr>
          <p:cNvSpPr>
            <a:spLocks noGrp="1"/>
          </p:cNvSpPr>
          <p:nvPr>
            <p:ph type="title"/>
          </p:nvPr>
        </p:nvSpPr>
        <p:spPr>
          <a:xfrm>
            <a:off x="915220" y="2383175"/>
            <a:ext cx="10361559" cy="2091650"/>
          </a:xfrm>
        </p:spPr>
        <p:txBody>
          <a:bodyPr/>
          <a:lstStyle/>
          <a:p>
            <a:pPr algn="ctr"/>
            <a:r>
              <a:rPr lang="en-US" dirty="0"/>
              <a:t>1. Total Customers:</a:t>
            </a:r>
            <a:br>
              <a:rPr lang="en-US" dirty="0"/>
            </a:br>
            <a:r>
              <a:rPr lang="en-US" b="0" dirty="0"/>
              <a:t>Write a query to find the total number of customers registered with </a:t>
            </a:r>
            <a:r>
              <a:rPr lang="en-US" b="0" dirty="0" err="1"/>
              <a:t>AgeX</a:t>
            </a:r>
            <a:r>
              <a:rPr lang="en-US" b="0" dirty="0"/>
              <a:t>.</a:t>
            </a:r>
          </a:p>
        </p:txBody>
      </p:sp>
      <p:sp>
        <p:nvSpPr>
          <p:cNvPr id="4" name="Footer Placeholder 3">
            <a:extLst>
              <a:ext uri="{FF2B5EF4-FFF2-40B4-BE49-F238E27FC236}">
                <a16:creationId xmlns:a16="http://schemas.microsoft.com/office/drawing/2014/main" id="{426C339A-025A-77E8-ECCC-62A68D6B70E4}"/>
              </a:ext>
            </a:extLst>
          </p:cNvPr>
          <p:cNvSpPr>
            <a:spLocks noGrp="1"/>
          </p:cNvSpPr>
          <p:nvPr>
            <p:ph type="ftr" sz="quarter" idx="28"/>
          </p:nvPr>
        </p:nvSpPr>
        <p:spPr/>
        <p:txBody>
          <a:bodyPr/>
          <a:lstStyle/>
          <a:p>
            <a:r>
              <a:rPr lang="en-US" sz="1600" b="1" dirty="0"/>
              <a:t>Part 1: Foundational Queries</a:t>
            </a:r>
          </a:p>
        </p:txBody>
      </p:sp>
      <p:sp>
        <p:nvSpPr>
          <p:cNvPr id="5" name="Slide Number Placeholder 4">
            <a:extLst>
              <a:ext uri="{FF2B5EF4-FFF2-40B4-BE49-F238E27FC236}">
                <a16:creationId xmlns:a16="http://schemas.microsoft.com/office/drawing/2014/main" id="{D809B089-4CDF-6F6E-8DA5-57FD99AD9665}"/>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80750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E8A8-3EAE-73E9-4BA7-3008F9BCA2B8}"/>
              </a:ext>
            </a:extLst>
          </p:cNvPr>
          <p:cNvSpPr>
            <a:spLocks noGrp="1"/>
          </p:cNvSpPr>
          <p:nvPr>
            <p:ph type="title"/>
          </p:nvPr>
        </p:nvSpPr>
        <p:spPr>
          <a:xfrm>
            <a:off x="581709" y="1409800"/>
            <a:ext cx="7929245" cy="4038397"/>
          </a:xfrm>
        </p:spPr>
        <p:txBody>
          <a:bodyPr/>
          <a:lstStyle/>
          <a:p>
            <a:r>
              <a:rPr lang="en-US" sz="2800" b="0" dirty="0"/>
              <a:t>/*</a:t>
            </a:r>
            <a:br>
              <a:rPr lang="en-US" sz="2800" b="0" dirty="0"/>
            </a:br>
            <a:r>
              <a:rPr lang="en-US" sz="2800" b="0" dirty="0"/>
              <a:t>The total number of customers who have registered with </a:t>
            </a:r>
            <a:r>
              <a:rPr lang="en-US" sz="2800" b="0" dirty="0" err="1"/>
              <a:t>AgeX</a:t>
            </a:r>
            <a:r>
              <a:rPr lang="en-US" sz="2800" b="0" dirty="0"/>
              <a:t>.</a:t>
            </a:r>
            <a:br>
              <a:rPr lang="en-US" sz="2800" b="0" dirty="0"/>
            </a:br>
            <a:r>
              <a:rPr lang="en-US" sz="2800" b="0" dirty="0"/>
              <a:t>*/</a:t>
            </a:r>
            <a:br>
              <a:rPr lang="en-US" sz="2800" b="0" dirty="0"/>
            </a:br>
            <a:r>
              <a:rPr lang="en-US" sz="2800" b="0" dirty="0"/>
              <a:t>-- SQL query code:</a:t>
            </a:r>
            <a:br>
              <a:rPr lang="en-US" sz="2800" dirty="0"/>
            </a:br>
            <a:br>
              <a:rPr lang="en-US" sz="2800" dirty="0"/>
            </a:br>
            <a:r>
              <a:rPr lang="en-US" sz="2800" dirty="0"/>
              <a:t>SELECT count(</a:t>
            </a:r>
            <a:r>
              <a:rPr lang="en-US" sz="2800" dirty="0" err="1"/>
              <a:t>customer_id</a:t>
            </a:r>
            <a:r>
              <a:rPr lang="en-US" sz="2800" dirty="0"/>
              <a:t>) as </a:t>
            </a:r>
            <a:r>
              <a:rPr lang="en-US" sz="2800" dirty="0" err="1"/>
              <a:t>total_customers</a:t>
            </a:r>
            <a:br>
              <a:rPr lang="en-US" sz="2800" dirty="0"/>
            </a:br>
            <a:r>
              <a:rPr lang="en-US" sz="2800" dirty="0"/>
              <a:t>from customers;</a:t>
            </a:r>
            <a:br>
              <a:rPr lang="en-US" sz="2800" dirty="0"/>
            </a:br>
            <a:br>
              <a:rPr lang="en-US" sz="2800" dirty="0"/>
            </a:br>
            <a:r>
              <a:rPr lang="en-US" sz="2800" b="0" dirty="0"/>
              <a:t>-- Query logic: Aggregate function count with alias.</a:t>
            </a:r>
            <a:br>
              <a:rPr lang="en-US" sz="2800" dirty="0"/>
            </a:br>
            <a:endParaRPr lang="en-US" sz="2800" dirty="0"/>
          </a:p>
        </p:txBody>
      </p:sp>
      <p:sp>
        <p:nvSpPr>
          <p:cNvPr id="5" name="Slide Number Placeholder 4">
            <a:extLst>
              <a:ext uri="{FF2B5EF4-FFF2-40B4-BE49-F238E27FC236}">
                <a16:creationId xmlns:a16="http://schemas.microsoft.com/office/drawing/2014/main" id="{CC3E102B-E66C-109D-5D45-FD018774B815}"/>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4" name="TextBox 3">
            <a:extLst>
              <a:ext uri="{FF2B5EF4-FFF2-40B4-BE49-F238E27FC236}">
                <a16:creationId xmlns:a16="http://schemas.microsoft.com/office/drawing/2014/main" id="{D58E8D6D-B86B-7B1F-5086-9E2983277424}"/>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BEF37475-A7F9-6E39-3D0A-3826344EF128}"/>
              </a:ext>
            </a:extLst>
          </p:cNvPr>
          <p:cNvPicPr>
            <a:picLocks noChangeAspect="1"/>
          </p:cNvPicPr>
          <p:nvPr/>
        </p:nvPicPr>
        <p:blipFill>
          <a:blip r:embed="rId2"/>
          <a:stretch>
            <a:fillRect/>
          </a:stretch>
        </p:blipFill>
        <p:spPr>
          <a:xfrm>
            <a:off x="8281657" y="2798813"/>
            <a:ext cx="3141808" cy="126037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4607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E62BB-EFEA-AEA7-3269-B228D7BC6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2B2F4-085A-C558-B714-911D79090C5B}"/>
              </a:ext>
            </a:extLst>
          </p:cNvPr>
          <p:cNvSpPr>
            <a:spLocks noGrp="1"/>
          </p:cNvSpPr>
          <p:nvPr>
            <p:ph type="title"/>
          </p:nvPr>
        </p:nvSpPr>
        <p:spPr>
          <a:xfrm>
            <a:off x="915220" y="2422835"/>
            <a:ext cx="10361559" cy="2012330"/>
          </a:xfrm>
        </p:spPr>
        <p:txBody>
          <a:bodyPr/>
          <a:lstStyle/>
          <a:p>
            <a:pPr algn="ctr"/>
            <a:r>
              <a:rPr lang="en-US" dirty="0"/>
              <a:t>2. Customers Who Have Shipped: </a:t>
            </a:r>
            <a:br>
              <a:rPr lang="en-US" dirty="0"/>
            </a:br>
            <a:r>
              <a:rPr lang="en-US" b="0" dirty="0"/>
              <a:t>Find the total number of unique customers who have placed at least one shipping order.</a:t>
            </a:r>
          </a:p>
        </p:txBody>
      </p:sp>
      <p:sp>
        <p:nvSpPr>
          <p:cNvPr id="4" name="Footer Placeholder 3">
            <a:extLst>
              <a:ext uri="{FF2B5EF4-FFF2-40B4-BE49-F238E27FC236}">
                <a16:creationId xmlns:a16="http://schemas.microsoft.com/office/drawing/2014/main" id="{C20150E9-89C4-48F3-0B58-718B7DDA57A3}"/>
              </a:ext>
            </a:extLst>
          </p:cNvPr>
          <p:cNvSpPr>
            <a:spLocks noGrp="1"/>
          </p:cNvSpPr>
          <p:nvPr>
            <p:ph type="ftr" sz="quarter" idx="28"/>
          </p:nvPr>
        </p:nvSpPr>
        <p:spPr/>
        <p:txBody>
          <a:bodyPr/>
          <a:lstStyle/>
          <a:p>
            <a:r>
              <a:rPr lang="en-US" sz="1600" b="1" dirty="0"/>
              <a:t>Part 1: Foundational Queries</a:t>
            </a:r>
          </a:p>
        </p:txBody>
      </p:sp>
      <p:sp>
        <p:nvSpPr>
          <p:cNvPr id="5" name="Slide Number Placeholder 4">
            <a:extLst>
              <a:ext uri="{FF2B5EF4-FFF2-40B4-BE49-F238E27FC236}">
                <a16:creationId xmlns:a16="http://schemas.microsoft.com/office/drawing/2014/main" id="{92FE630F-C7C5-EF0D-8B2D-1650DC4D334C}"/>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155671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FBF0D-8B70-0D9C-17A2-572304DE41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2446D2-6BBE-56FA-0F37-454E35CC00C2}"/>
              </a:ext>
            </a:extLst>
          </p:cNvPr>
          <p:cNvSpPr>
            <a:spLocks noGrp="1"/>
          </p:cNvSpPr>
          <p:nvPr>
            <p:ph type="title"/>
          </p:nvPr>
        </p:nvSpPr>
        <p:spPr>
          <a:xfrm>
            <a:off x="581709" y="638141"/>
            <a:ext cx="7366537" cy="5157749"/>
          </a:xfrm>
        </p:spPr>
        <p:txBody>
          <a:bodyPr/>
          <a:lstStyle/>
          <a:p>
            <a:r>
              <a:rPr lang="en-US" sz="2800" b="0" dirty="0"/>
              <a:t>/*</a:t>
            </a:r>
            <a:br>
              <a:rPr lang="en-US" sz="2800" b="0" dirty="0"/>
            </a:br>
            <a:r>
              <a:rPr lang="en-US" sz="2800" b="0" dirty="0"/>
              <a:t>Total unique Customers who have placed at least one shipping order. </a:t>
            </a:r>
            <a:br>
              <a:rPr lang="en-US" sz="2800" b="0" dirty="0"/>
            </a:br>
            <a:r>
              <a:rPr lang="en-US" sz="2800" b="0" dirty="0"/>
              <a:t>*/</a:t>
            </a:r>
            <a:br>
              <a:rPr lang="en-US" sz="2800" b="0" dirty="0"/>
            </a:br>
            <a:r>
              <a:rPr lang="en-US" sz="2800" b="0" dirty="0"/>
              <a:t>-- SQL query code:</a:t>
            </a:r>
            <a:br>
              <a:rPr lang="en-US" sz="2800" dirty="0"/>
            </a:br>
            <a:br>
              <a:rPr lang="en-US" sz="2800" dirty="0"/>
            </a:br>
            <a:r>
              <a:rPr lang="en-US" sz="2800" dirty="0"/>
              <a:t>SELECT count(distinct(</a:t>
            </a:r>
            <a:r>
              <a:rPr lang="en-US" sz="2800" dirty="0" err="1"/>
              <a:t>customer_id</a:t>
            </a:r>
            <a:r>
              <a:rPr lang="en-US" sz="2800" dirty="0"/>
              <a:t>)) as </a:t>
            </a:r>
            <a:r>
              <a:rPr lang="en-US" sz="2800" dirty="0" err="1"/>
              <a:t>ordered_customers</a:t>
            </a:r>
            <a:br>
              <a:rPr lang="en-US" sz="2800" dirty="0"/>
            </a:br>
            <a:r>
              <a:rPr lang="en-US" sz="2800" dirty="0"/>
              <a:t>from </a:t>
            </a:r>
            <a:r>
              <a:rPr lang="en-US" sz="2800" dirty="0" err="1"/>
              <a:t>shipping_orders</a:t>
            </a:r>
            <a:r>
              <a:rPr lang="en-US" sz="2800" dirty="0"/>
              <a:t>;</a:t>
            </a:r>
            <a:br>
              <a:rPr lang="en-US" sz="2800" dirty="0"/>
            </a:br>
            <a:br>
              <a:rPr lang="en-US" sz="2800" dirty="0"/>
            </a:br>
            <a:r>
              <a:rPr lang="en-US" sz="2800" b="0" dirty="0"/>
              <a:t>-- Query logic: Aggregate function distinct count with alias</a:t>
            </a:r>
            <a:br>
              <a:rPr lang="en-US" sz="2800" dirty="0"/>
            </a:br>
            <a:endParaRPr lang="en-US" sz="2800" dirty="0"/>
          </a:p>
        </p:txBody>
      </p:sp>
      <p:sp>
        <p:nvSpPr>
          <p:cNvPr id="5" name="Slide Number Placeholder 4">
            <a:extLst>
              <a:ext uri="{FF2B5EF4-FFF2-40B4-BE49-F238E27FC236}">
                <a16:creationId xmlns:a16="http://schemas.microsoft.com/office/drawing/2014/main" id="{536A5FE0-F8B3-9BC8-C060-58BC2C50B3A9}"/>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4" name="TextBox 3">
            <a:extLst>
              <a:ext uri="{FF2B5EF4-FFF2-40B4-BE49-F238E27FC236}">
                <a16:creationId xmlns:a16="http://schemas.microsoft.com/office/drawing/2014/main" id="{63A8E661-3828-526D-2AC9-CB2724044F48}"/>
              </a:ext>
            </a:extLst>
          </p:cNvPr>
          <p:cNvSpPr txBox="1"/>
          <p:nvPr/>
        </p:nvSpPr>
        <p:spPr>
          <a:xfrm>
            <a:off x="581709" y="6217919"/>
            <a:ext cx="3413516" cy="338554"/>
          </a:xfrm>
          <a:prstGeom prst="rect">
            <a:avLst/>
          </a:prstGeom>
          <a:noFill/>
        </p:spPr>
        <p:txBody>
          <a:bodyPr wrap="square">
            <a:spAutoFit/>
          </a:bodyPr>
          <a:lstStyle/>
          <a:p>
            <a:r>
              <a:rPr lang="en-US" sz="1600" b="1" dirty="0">
                <a:solidFill>
                  <a:schemeClr val="tx1">
                    <a:lumMod val="75000"/>
                    <a:lumOff val="25000"/>
                  </a:schemeClr>
                </a:solidFill>
              </a:rPr>
              <a:t>SQL Query and Approach Logic</a:t>
            </a:r>
          </a:p>
        </p:txBody>
      </p:sp>
      <p:pic>
        <p:nvPicPr>
          <p:cNvPr id="6" name="Picture 5">
            <a:extLst>
              <a:ext uri="{FF2B5EF4-FFF2-40B4-BE49-F238E27FC236}">
                <a16:creationId xmlns:a16="http://schemas.microsoft.com/office/drawing/2014/main" id="{84396A85-8127-4B67-324E-5D762E1AD6D3}"/>
              </a:ext>
            </a:extLst>
          </p:cNvPr>
          <p:cNvPicPr>
            <a:picLocks noChangeAspect="1"/>
          </p:cNvPicPr>
          <p:nvPr/>
        </p:nvPicPr>
        <p:blipFill>
          <a:blip r:embed="rId2"/>
          <a:stretch>
            <a:fillRect/>
          </a:stretch>
        </p:blipFill>
        <p:spPr>
          <a:xfrm>
            <a:off x="7948246" y="2646780"/>
            <a:ext cx="3067256" cy="114046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478923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BB9AA-2836-EDC8-525B-63CD49E74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6C2561-E029-F44E-E59C-BE35A2471B4D}"/>
              </a:ext>
            </a:extLst>
          </p:cNvPr>
          <p:cNvSpPr>
            <a:spLocks noGrp="1"/>
          </p:cNvSpPr>
          <p:nvPr>
            <p:ph type="title"/>
          </p:nvPr>
        </p:nvSpPr>
        <p:spPr>
          <a:xfrm>
            <a:off x="915220" y="2165775"/>
            <a:ext cx="10361559" cy="2526450"/>
          </a:xfrm>
        </p:spPr>
        <p:txBody>
          <a:bodyPr/>
          <a:lstStyle/>
          <a:p>
            <a:pPr algn="ctr"/>
            <a:r>
              <a:rPr lang="en-US" dirty="0"/>
              <a:t>3. Customers Without Orders:</a:t>
            </a:r>
            <a:br>
              <a:rPr lang="en-US" dirty="0"/>
            </a:br>
            <a:r>
              <a:rPr lang="en-US" b="0" dirty="0"/>
              <a:t>Find the names of all customers who are registered but have not placed any shipping orders.</a:t>
            </a:r>
          </a:p>
        </p:txBody>
      </p:sp>
      <p:sp>
        <p:nvSpPr>
          <p:cNvPr id="4" name="Footer Placeholder 3">
            <a:extLst>
              <a:ext uri="{FF2B5EF4-FFF2-40B4-BE49-F238E27FC236}">
                <a16:creationId xmlns:a16="http://schemas.microsoft.com/office/drawing/2014/main" id="{E7544844-AE2E-7DB6-C689-89633544E797}"/>
              </a:ext>
            </a:extLst>
          </p:cNvPr>
          <p:cNvSpPr>
            <a:spLocks noGrp="1"/>
          </p:cNvSpPr>
          <p:nvPr>
            <p:ph type="ftr" sz="quarter" idx="28"/>
          </p:nvPr>
        </p:nvSpPr>
        <p:spPr/>
        <p:txBody>
          <a:bodyPr/>
          <a:lstStyle/>
          <a:p>
            <a:r>
              <a:rPr lang="en-US" sz="1600" b="1" dirty="0"/>
              <a:t>Part 1: Foundational Queries</a:t>
            </a:r>
          </a:p>
        </p:txBody>
      </p:sp>
      <p:sp>
        <p:nvSpPr>
          <p:cNvPr id="5" name="Slide Number Placeholder 4">
            <a:extLst>
              <a:ext uri="{FF2B5EF4-FFF2-40B4-BE49-F238E27FC236}">
                <a16:creationId xmlns:a16="http://schemas.microsoft.com/office/drawing/2014/main" id="{F9395163-A567-3F5B-E19A-1705C291F2B8}"/>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3973740538"/>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493</TotalTime>
  <Words>2648</Words>
  <Application>Microsoft Office PowerPoint</Application>
  <PresentationFormat>Widescreen</PresentationFormat>
  <Paragraphs>160</Paragraphs>
  <Slides>41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等线</vt:lpstr>
      <vt:lpstr>Abadi</vt:lpstr>
      <vt:lpstr>Arial</vt:lpstr>
      <vt:lpstr>Calibri</vt:lpstr>
      <vt:lpstr>Posterama Text Black</vt:lpstr>
      <vt:lpstr>Posterama Text SemiBold</vt:lpstr>
      <vt:lpstr>Custom​​</vt:lpstr>
      <vt:lpstr>AgeX Shipping Company Data Analysis</vt:lpstr>
      <vt:lpstr>Outlines</vt:lpstr>
      <vt:lpstr>Overview</vt:lpstr>
      <vt:lpstr>Entity Relationship Diagram(ERD)</vt:lpstr>
      <vt:lpstr>1. Total Customers: Write a query to find the total number of customers registered with AgeX.</vt:lpstr>
      <vt:lpstr>/* The total number of customers who have registered with AgeX. */ -- SQL query code:  SELECT count(customer_id) as total_customers from customers;  -- Query logic: Aggregate function count with alias. </vt:lpstr>
      <vt:lpstr>2. Customers Who Have Shipped:  Find the total number of unique customers who have placed at least one shipping order.</vt:lpstr>
      <vt:lpstr>/* Total unique Customers who have placed at least one shipping order.  */ -- SQL query code:  SELECT count(distinct(customer_id)) as ordered_customers from shipping_orders;  -- Query logic: Aggregate function distinct count with alias </vt:lpstr>
      <vt:lpstr>3. Customers Without Orders: Find the names of all customers who are registered but have not placed any shipping orders.</vt:lpstr>
      <vt:lpstr>/* The names of all customers who are registered but have not placed any shipping orders.  */ -- SQL query code:  select concat(first_name, ' ', last_name) as customers_with_no_order from customers left join shipping_orders on shipping_orders.customer_id = customers.customer_id where shipping_orders.customer_id is null;  -- Query logic: Concatenation with alias, left join, on, where, and is null clause</vt:lpstr>
      <vt:lpstr>4. Employee Discounts: Find the total amount of money AgeX has given in discounts to its employees.</vt:lpstr>
      <vt:lpstr>/* The  total amount of money AgeX has given in discounts to their employees. */ -- SQL query code:  select sum(discount_applied) as total_discount from shipping_orders;  -- Query logic: Summation operator with alias</vt:lpstr>
      <vt:lpstr>5. Customers by Region: Show the total number of customers located in each country.</vt:lpstr>
      <vt:lpstr>/* The  total number of customers located in each country. */ -- SQL query code:  select country, count(customer_id) as total_customer from customers group by country;  -- Query logic: Aggregate function count with alias and Group by sorting clause.</vt:lpstr>
      <vt:lpstr>6. Sales by Region: Calculate the total sales (final cost) generated by shipments originating from each country.</vt:lpstr>
      <vt:lpstr>/* The total sales (final cost) generated by shipments originating from each country. */ -- SQL query code:  select origin_country, sum(final_cost) as total_cost_generated from shipping_orders group by origin_country;  -- Query logic: Summation operation with alias and Group by sorting clause.</vt:lpstr>
      <vt:lpstr>7. Sales by Destination: Calculate the total sales for packages shipped to each destination country.</vt:lpstr>
      <vt:lpstr>/* The total sales for packages shipped to each destination country. */ -- SQL query code:  select destination_country, sum(final_cost) as total_sales from shipping_orders group by destination_country;  -- Query logic: Summation operation with alias and Group by sorting clause.</vt:lpstr>
      <vt:lpstr>8. Sales Over Time: Find the total sales for each year since the company started.</vt:lpstr>
      <vt:lpstr>/* The total sales for each year since the company started. */ -- SQL query code:  select year(order_date) as order_year, sum(final_cost) as total_sales from shipping_orders group by year(order_date) order by year(order_date) desc;  -- Query logic: Year with alias, summation function with alias, group by and order by (descending) sorting clause.</vt:lpstr>
      <vt:lpstr>9. Average Shipping Cost: What is the average shipping cost per pound (weight_lbs) for packages from each origin country?</vt:lpstr>
      <vt:lpstr>/* The  average shipping cost per pound (weight_lbs) for packages from each origin country? */ -- SQL query code:  select origin_country, avg(shipping_fee/weight_lbs) as avg_shipping_fee_per_pound from shipping_orders group by origin_country;  -- Query logic: Aggregate function Average with alias and group by sorting clause.</vt:lpstr>
      <vt:lpstr>10. Most Expensive Order: Find the package_id and the final_cost of the most expensive order in the database.</vt:lpstr>
      <vt:lpstr>/* The package_id and the final_cost of the most expensive order in the database. */ -- SQL query code:  select package_id, final_cost from shipping_orders where final_cost = (select max(final_cost) from shipping_orders);  -- Query logic: Where clause and aggregate function maximum</vt:lpstr>
      <vt:lpstr>11. High-Value Customers: Find the customer_id and the total amount they have spent for all customers who have spent more than $500 in total. Order the results from the highest spender to the lowest.</vt:lpstr>
      <vt:lpstr>/* The customer_id and the total amount they have spent for all customers who have spent more than $500 in total. The results was ordered from the highest spender to the lowest. */ -- SQL query code:  select customer_id, sum(final_cost) as total_spent from shipping_orders group by customer_id having sum(final_cost) &gt; 500 order by total_spent desc;  -- Query logic: Summation operator with alias, having clause, group by, and order by (descending) sorting clause.  </vt:lpstr>
      <vt:lpstr>12. Sales from Specific Region: What is the total revenue generated from shipments originating in Nigeria and destined for Canada?</vt:lpstr>
      <vt:lpstr>/* The total revenue generated from shipments originating in Nigeria and destined for Canada?  */ -- SQL query code:  select origin_country, destination_country, sum(final_cost) as total_revenue from shipping_orders where origin_country = 'Nigeria' and destination_country = 'Canada';  -- Query logic: Summation operator with alias, where (with and) clause</vt:lpstr>
      <vt:lpstr>13. Employee's Sales:  Find the total sales generated by employee shipments, but only for orders that weigh more than 30 lbs.</vt:lpstr>
      <vt:lpstr>/* The total sales generated by employee shipments, but only for orders that weigh more than 30 lbs. */ -- SQL query code:  select sum(final_cost) as total_employee_sales from shipping_orders join customers on customers.customer_id = shipping_orders.customer_id where is_employee = 1 and weight_lbs &gt; 30;  -- Query logic: Summation operator with alias, join, on, and where (with and) clause</vt:lpstr>
      <vt:lpstr>14. Popular Routes: Find the top 3 most popular shipping routes (from origin_country to destination_country) and the number of packages sent on each route.</vt:lpstr>
      <vt:lpstr>/* The top 3 most popular shipping routes (from origin_country to destination_country and the number of packages sent on each route. */ -- SQL query code:  select origin_country, destination_country, count(package_id) as total_package from shipping_orders group by origin_country, destination_country order by total_package desc limit 3;  -- Query logic: Aggregate function count with alias, group by, order by with limit (sorting clause)</vt:lpstr>
      <vt:lpstr>15. Customers with Specific Names:  Find all customers whose last name starts with the letter 'O'.</vt:lpstr>
      <vt:lpstr>/* All customers whose last name starts with the letter 'O'. */ -- SQL query code:  select customer_id, first_name, last_name from customers where last_name like 'o%';  -- Query logic: where clause with wildcard.</vt:lpstr>
      <vt:lpstr>16. Package Tracking: Create a single column that combines the package_id, origin_country, and destination_country into a readable string, for example: Package US-ABCD from USA to Nigeria.</vt:lpstr>
      <vt:lpstr>/* A single column that combines the package_id, origin_country, and destination_country into a readable string, for example: Package US-ABCD from USA to Nigeria */ -- SQL query code:  select concat('Package', ' ', package_id, ' ', 'was', ' ', 'shipped', ' ', 'from', ' ', origin_country, ' ', 'to', ' ', destination_country)  as package_shipment from shipping_orders;  -- Query logic: Concatenation with alias</vt:lpstr>
      <vt:lpstr>17. Top Spenders by Country: Find the top 5 customers in the USA based on their total spending. Show their full name and the total amount spent.</vt:lpstr>
      <vt:lpstr>/* The top 5 customers in the USA based on their total spending with their respective full name. */ -- SQL query code:  select country, concat(first_name, ' ', last_name) as full_name, sum(final_cost) as total_spent from customers join shipping_orders on customers.customer_id = shipping_orders.customer_id where country = 'USA’ group by customers.customer_id order by total_spent desc limit 5;  -- Query logic: Concatenation with alias, summation operator with alias, join, on, where, group by, order by (descending with limit) sorting clause</vt:lpstr>
      <vt:lpstr>Results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Ogunleke Samson</dc:creator>
  <cp:lastModifiedBy>Ogunleke Samson</cp:lastModifiedBy>
  <cp:revision>133</cp:revision>
  <dcterms:created xsi:type="dcterms:W3CDTF">2025-08-22T17:32:15Z</dcterms:created>
  <dcterms:modified xsi:type="dcterms:W3CDTF">2025-08-31T16:07:57Z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