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2D2C2C-D360-4DBC-AF86-FE211E466E5A}" v="1" dt="2023-11-29T06:50:04.9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gundele, Victor" userId="774f44e3-e4c8-4b44-93b4-e141f734217e" providerId="ADAL" clId="{0B7488ED-1D8F-42A6-B883-CF0A0E63D84E}"/>
    <pc:docChg chg="undo custSel delSld modSld">
      <pc:chgData name="Ogundele, Victor" userId="774f44e3-e4c8-4b44-93b4-e141f734217e" providerId="ADAL" clId="{0B7488ED-1D8F-42A6-B883-CF0A0E63D84E}" dt="2023-11-27T16:15:56.892" v="242" actId="47"/>
      <pc:docMkLst>
        <pc:docMk/>
      </pc:docMkLst>
      <pc:sldChg chg="del">
        <pc:chgData name="Ogundele, Victor" userId="774f44e3-e4c8-4b44-93b4-e141f734217e" providerId="ADAL" clId="{0B7488ED-1D8F-42A6-B883-CF0A0E63D84E}" dt="2023-11-27T16:15:56.892" v="242" actId="47"/>
        <pc:sldMkLst>
          <pc:docMk/>
          <pc:sldMk cId="3348499003" sldId="256"/>
        </pc:sldMkLst>
      </pc:sldChg>
      <pc:sldChg chg="addSp delSp modSp mod">
        <pc:chgData name="Ogundele, Victor" userId="774f44e3-e4c8-4b44-93b4-e141f734217e" providerId="ADAL" clId="{0B7488ED-1D8F-42A6-B883-CF0A0E63D84E}" dt="2023-11-27T16:15:26.923" v="241" actId="5736"/>
        <pc:sldMkLst>
          <pc:docMk/>
          <pc:sldMk cId="1789408578" sldId="257"/>
        </pc:sldMkLst>
        <pc:spChg chg="mod">
          <ac:chgData name="Ogundele, Victor" userId="774f44e3-e4c8-4b44-93b4-e141f734217e" providerId="ADAL" clId="{0B7488ED-1D8F-42A6-B883-CF0A0E63D84E}" dt="2023-11-27T16:15:26.923" v="241" actId="5736"/>
          <ac:spMkLst>
            <pc:docMk/>
            <pc:sldMk cId="1789408578" sldId="257"/>
            <ac:spMk id="5" creationId="{55F4683E-50E1-3CF7-198A-1171F5801074}"/>
          </ac:spMkLst>
        </pc:spChg>
        <pc:spChg chg="mod">
          <ac:chgData name="Ogundele, Victor" userId="774f44e3-e4c8-4b44-93b4-e141f734217e" providerId="ADAL" clId="{0B7488ED-1D8F-42A6-B883-CF0A0E63D84E}" dt="2023-11-27T16:12:55.077" v="238" actId="552"/>
          <ac:spMkLst>
            <pc:docMk/>
            <pc:sldMk cId="1789408578" sldId="257"/>
            <ac:spMk id="12" creationId="{4F08DB8F-3C08-D54A-AA21-AFA62130F639}"/>
          </ac:spMkLst>
        </pc:spChg>
        <pc:spChg chg="mod">
          <ac:chgData name="Ogundele, Victor" userId="774f44e3-e4c8-4b44-93b4-e141f734217e" providerId="ADAL" clId="{0B7488ED-1D8F-42A6-B883-CF0A0E63D84E}" dt="2023-11-27T16:12:55.077" v="238" actId="552"/>
          <ac:spMkLst>
            <pc:docMk/>
            <pc:sldMk cId="1789408578" sldId="257"/>
            <ac:spMk id="14" creationId="{E1875A82-0568-5DCC-E435-72D3C64808BF}"/>
          </ac:spMkLst>
        </pc:spChg>
        <pc:spChg chg="mod">
          <ac:chgData name="Ogundele, Victor" userId="774f44e3-e4c8-4b44-93b4-e141f734217e" providerId="ADAL" clId="{0B7488ED-1D8F-42A6-B883-CF0A0E63D84E}" dt="2023-11-27T16:12:55.077" v="238" actId="552"/>
          <ac:spMkLst>
            <pc:docMk/>
            <pc:sldMk cId="1789408578" sldId="257"/>
            <ac:spMk id="15" creationId="{111EDD59-F16B-AB94-0B92-451A36DEF9C4}"/>
          </ac:spMkLst>
        </pc:spChg>
        <pc:spChg chg="mod">
          <ac:chgData name="Ogundele, Victor" userId="774f44e3-e4c8-4b44-93b4-e141f734217e" providerId="ADAL" clId="{0B7488ED-1D8F-42A6-B883-CF0A0E63D84E}" dt="2023-11-27T16:15:26.923" v="241" actId="5736"/>
          <ac:spMkLst>
            <pc:docMk/>
            <pc:sldMk cId="1789408578" sldId="257"/>
            <ac:spMk id="17" creationId="{87FA1C4D-2EF4-A3A1-6833-DEE052E43A67}"/>
          </ac:spMkLst>
        </pc:spChg>
        <pc:spChg chg="mod">
          <ac:chgData name="Ogundele, Victor" userId="774f44e3-e4c8-4b44-93b4-e141f734217e" providerId="ADAL" clId="{0B7488ED-1D8F-42A6-B883-CF0A0E63D84E}" dt="2023-11-27T16:15:26.923" v="241" actId="5736"/>
          <ac:spMkLst>
            <pc:docMk/>
            <pc:sldMk cId="1789408578" sldId="257"/>
            <ac:spMk id="18" creationId="{3978413F-5F7A-979F-B5D1-D31A959B04BE}"/>
          </ac:spMkLst>
        </pc:spChg>
        <pc:spChg chg="add mod">
          <ac:chgData name="Ogundele, Victor" userId="774f44e3-e4c8-4b44-93b4-e141f734217e" providerId="ADAL" clId="{0B7488ED-1D8F-42A6-B883-CF0A0E63D84E}" dt="2023-11-27T16:15:26.923" v="241" actId="5736"/>
          <ac:spMkLst>
            <pc:docMk/>
            <pc:sldMk cId="1789408578" sldId="257"/>
            <ac:spMk id="19" creationId="{11F66F25-D5E5-6185-5300-68E0EA385887}"/>
          </ac:spMkLst>
        </pc:spChg>
        <pc:spChg chg="mod">
          <ac:chgData name="Ogundele, Victor" userId="774f44e3-e4c8-4b44-93b4-e141f734217e" providerId="ADAL" clId="{0B7488ED-1D8F-42A6-B883-CF0A0E63D84E}" dt="2023-11-27T16:13:08.597" v="239" actId="552"/>
          <ac:spMkLst>
            <pc:docMk/>
            <pc:sldMk cId="1789408578" sldId="257"/>
            <ac:spMk id="27" creationId="{A14A3B2D-805F-42F0-A4C6-338ACB1570D5}"/>
          </ac:spMkLst>
        </pc:spChg>
        <pc:spChg chg="mod">
          <ac:chgData name="Ogundele, Victor" userId="774f44e3-e4c8-4b44-93b4-e141f734217e" providerId="ADAL" clId="{0B7488ED-1D8F-42A6-B883-CF0A0E63D84E}" dt="2023-11-27T16:13:08.597" v="239" actId="552"/>
          <ac:spMkLst>
            <pc:docMk/>
            <pc:sldMk cId="1789408578" sldId="257"/>
            <ac:spMk id="29" creationId="{9A429E89-F013-4375-B536-9283049430CE}"/>
          </ac:spMkLst>
        </pc:spChg>
        <pc:spChg chg="mod">
          <ac:chgData name="Ogundele, Victor" userId="774f44e3-e4c8-4b44-93b4-e141f734217e" providerId="ADAL" clId="{0B7488ED-1D8F-42A6-B883-CF0A0E63D84E}" dt="2023-11-27T16:15:26.923" v="241" actId="5736"/>
          <ac:spMkLst>
            <pc:docMk/>
            <pc:sldMk cId="1789408578" sldId="257"/>
            <ac:spMk id="33" creationId="{DAED85CD-6E8F-6EA9-5323-F9955D5C3495}"/>
          </ac:spMkLst>
        </pc:spChg>
        <pc:spChg chg="add mod">
          <ac:chgData name="Ogundele, Victor" userId="774f44e3-e4c8-4b44-93b4-e141f734217e" providerId="ADAL" clId="{0B7488ED-1D8F-42A6-B883-CF0A0E63D84E}" dt="2023-11-27T16:15:26.923" v="241" actId="5736"/>
          <ac:spMkLst>
            <pc:docMk/>
            <pc:sldMk cId="1789408578" sldId="257"/>
            <ac:spMk id="35" creationId="{45A7DE4F-550F-1604-A26A-63A30497F7CF}"/>
          </ac:spMkLst>
        </pc:spChg>
        <pc:spChg chg="add mod">
          <ac:chgData name="Ogundele, Victor" userId="774f44e3-e4c8-4b44-93b4-e141f734217e" providerId="ADAL" clId="{0B7488ED-1D8F-42A6-B883-CF0A0E63D84E}" dt="2023-11-27T16:15:26.923" v="241" actId="5736"/>
          <ac:spMkLst>
            <pc:docMk/>
            <pc:sldMk cId="1789408578" sldId="257"/>
            <ac:spMk id="36" creationId="{A0DA464B-48AA-A572-6EE3-5DEAFC9997F0}"/>
          </ac:spMkLst>
        </pc:spChg>
        <pc:spChg chg="add mod">
          <ac:chgData name="Ogundele, Victor" userId="774f44e3-e4c8-4b44-93b4-e141f734217e" providerId="ADAL" clId="{0B7488ED-1D8F-42A6-B883-CF0A0E63D84E}" dt="2023-11-27T16:15:26.923" v="241" actId="5736"/>
          <ac:spMkLst>
            <pc:docMk/>
            <pc:sldMk cId="1789408578" sldId="257"/>
            <ac:spMk id="40" creationId="{7A9F1A3B-CB75-506B-47BD-0293CAE6DCF0}"/>
          </ac:spMkLst>
        </pc:spChg>
        <pc:grpChg chg="mod">
          <ac:chgData name="Ogundele, Victor" userId="774f44e3-e4c8-4b44-93b4-e141f734217e" providerId="ADAL" clId="{0B7488ED-1D8F-42A6-B883-CF0A0E63D84E}" dt="2023-11-27T16:15:26.923" v="241" actId="5736"/>
          <ac:grpSpMkLst>
            <pc:docMk/>
            <pc:sldMk cId="1789408578" sldId="257"/>
            <ac:grpSpMk id="2" creationId="{413D4241-FDA5-3EEF-D843-C1A9D6D80EA1}"/>
          </ac:grpSpMkLst>
        </pc:grpChg>
        <pc:grpChg chg="mod">
          <ac:chgData name="Ogundele, Victor" userId="774f44e3-e4c8-4b44-93b4-e141f734217e" providerId="ADAL" clId="{0B7488ED-1D8F-42A6-B883-CF0A0E63D84E}" dt="2023-11-27T16:15:26.923" v="241" actId="5736"/>
          <ac:grpSpMkLst>
            <pc:docMk/>
            <pc:sldMk cId="1789408578" sldId="257"/>
            <ac:grpSpMk id="3" creationId="{8E543D74-21FA-7B01-9541-0E534AEF09EE}"/>
          </ac:grpSpMkLst>
        </pc:grpChg>
        <pc:graphicFrameChg chg="mod">
          <ac:chgData name="Ogundele, Victor" userId="774f44e3-e4c8-4b44-93b4-e141f734217e" providerId="ADAL" clId="{0B7488ED-1D8F-42A6-B883-CF0A0E63D84E}" dt="2023-11-27T16:15:26.923" v="241" actId="5736"/>
          <ac:graphicFrameMkLst>
            <pc:docMk/>
            <pc:sldMk cId="1789408578" sldId="257"/>
            <ac:graphicFrameMk id="4" creationId="{04C1AE74-8317-301C-2CC5-B211C428C8C4}"/>
          </ac:graphicFrameMkLst>
        </pc:graphicFrameChg>
        <pc:picChg chg="add mod">
          <ac:chgData name="Ogundele, Victor" userId="774f44e3-e4c8-4b44-93b4-e141f734217e" providerId="ADAL" clId="{0B7488ED-1D8F-42A6-B883-CF0A0E63D84E}" dt="2023-11-27T16:15:26.923" v="241" actId="5736"/>
          <ac:picMkLst>
            <pc:docMk/>
            <pc:sldMk cId="1789408578" sldId="257"/>
            <ac:picMk id="34" creationId="{99FC7B65-6886-4A9F-E4F6-FB1FB4F38F71}"/>
          </ac:picMkLst>
        </pc:picChg>
        <pc:picChg chg="add del mod">
          <ac:chgData name="Ogundele, Victor" userId="774f44e3-e4c8-4b44-93b4-e141f734217e" providerId="ADAL" clId="{0B7488ED-1D8F-42A6-B883-CF0A0E63D84E}" dt="2023-11-27T16:06:28.173" v="184" actId="478"/>
          <ac:picMkLst>
            <pc:docMk/>
            <pc:sldMk cId="1789408578" sldId="257"/>
            <ac:picMk id="38" creationId="{8DA6455A-DD07-0B30-2CDD-2C09D7DF62AC}"/>
          </ac:picMkLst>
        </pc:picChg>
        <pc:picChg chg="add mod">
          <ac:chgData name="Ogundele, Victor" userId="774f44e3-e4c8-4b44-93b4-e141f734217e" providerId="ADAL" clId="{0B7488ED-1D8F-42A6-B883-CF0A0E63D84E}" dt="2023-11-27T16:15:26.923" v="241" actId="5736"/>
          <ac:picMkLst>
            <pc:docMk/>
            <pc:sldMk cId="1789408578" sldId="257"/>
            <ac:picMk id="39" creationId="{E5F0B256-C27E-2C49-51FA-B9EF1DFDA65F}"/>
          </ac:picMkLst>
        </pc:picChg>
        <pc:cxnChg chg="mod">
          <ac:chgData name="Ogundele, Victor" userId="774f44e3-e4c8-4b44-93b4-e141f734217e" providerId="ADAL" clId="{0B7488ED-1D8F-42A6-B883-CF0A0E63D84E}" dt="2023-11-27T16:12:55.077" v="238" actId="552"/>
          <ac:cxnSpMkLst>
            <pc:docMk/>
            <pc:sldMk cId="1789408578" sldId="257"/>
            <ac:cxnSpMk id="13" creationId="{58642051-7652-D294-DCBE-B3FEA51C1172}"/>
          </ac:cxnSpMkLst>
        </pc:cxnChg>
        <pc:cxnChg chg="mod">
          <ac:chgData name="Ogundele, Victor" userId="774f44e3-e4c8-4b44-93b4-e141f734217e" providerId="ADAL" clId="{0B7488ED-1D8F-42A6-B883-CF0A0E63D84E}" dt="2023-11-27T16:12:55.077" v="238" actId="552"/>
          <ac:cxnSpMkLst>
            <pc:docMk/>
            <pc:sldMk cId="1789408578" sldId="257"/>
            <ac:cxnSpMk id="16" creationId="{AEE0E8D1-A317-CFAC-040E-6FD6711E5079}"/>
          </ac:cxnSpMkLst>
        </pc:cxnChg>
        <pc:cxnChg chg="mod">
          <ac:chgData name="Ogundele, Victor" userId="774f44e3-e4c8-4b44-93b4-e141f734217e" providerId="ADAL" clId="{0B7488ED-1D8F-42A6-B883-CF0A0E63D84E}" dt="2023-11-27T16:13:08.597" v="239" actId="552"/>
          <ac:cxnSpMkLst>
            <pc:docMk/>
            <pc:sldMk cId="1789408578" sldId="257"/>
            <ac:cxnSpMk id="28" creationId="{2E27681D-CD2F-4C82-9B66-A0E409607581}"/>
          </ac:cxnSpMkLst>
        </pc:cxnChg>
        <pc:cxnChg chg="mod">
          <ac:chgData name="Ogundele, Victor" userId="774f44e3-e4c8-4b44-93b4-e141f734217e" providerId="ADAL" clId="{0B7488ED-1D8F-42A6-B883-CF0A0E63D84E}" dt="2023-11-27T16:13:08.597" v="239" actId="552"/>
          <ac:cxnSpMkLst>
            <pc:docMk/>
            <pc:sldMk cId="1789408578" sldId="257"/>
            <ac:cxnSpMk id="30" creationId="{5B841148-B70D-48F7-ABF7-C906E52962AD}"/>
          </ac:cxnSpMkLst>
        </pc:cxnChg>
        <pc:cxnChg chg="add mod">
          <ac:chgData name="Ogundele, Victor" userId="774f44e3-e4c8-4b44-93b4-e141f734217e" providerId="ADAL" clId="{0B7488ED-1D8F-42A6-B883-CF0A0E63D84E}" dt="2023-11-27T16:15:26.923" v="241" actId="5736"/>
          <ac:cxnSpMkLst>
            <pc:docMk/>
            <pc:sldMk cId="1789408578" sldId="257"/>
            <ac:cxnSpMk id="43" creationId="{9BC0B220-4F6A-032A-D08C-921B890B7B30}"/>
          </ac:cxnSpMkLst>
        </pc:cxnChg>
      </pc:sldChg>
    </pc:docChg>
  </pc:docChgLst>
  <pc:docChgLst>
    <pc:chgData name="Victor Ogundele" userId="0d6e3474-f319-445f-bece-ab15e76eeedd" providerId="ADAL" clId="{CC2D2C2C-D360-4DBC-AF86-FE211E466E5A}"/>
    <pc:docChg chg="modSld">
      <pc:chgData name="Victor Ogundele" userId="0d6e3474-f319-445f-bece-ab15e76eeedd" providerId="ADAL" clId="{CC2D2C2C-D360-4DBC-AF86-FE211E466E5A}" dt="2023-11-29T06:50:04.939" v="31" actId="5736"/>
      <pc:docMkLst>
        <pc:docMk/>
      </pc:docMkLst>
      <pc:sldChg chg="modSp mod">
        <pc:chgData name="Victor Ogundele" userId="0d6e3474-f319-445f-bece-ab15e76eeedd" providerId="ADAL" clId="{CC2D2C2C-D360-4DBC-AF86-FE211E466E5A}" dt="2023-11-29T06:50:04.939" v="31" actId="5736"/>
        <pc:sldMkLst>
          <pc:docMk/>
          <pc:sldMk cId="1789408578" sldId="257"/>
        </pc:sldMkLst>
        <pc:spChg chg="mod">
          <ac:chgData name="Victor Ogundele" userId="0d6e3474-f319-445f-bece-ab15e76eeedd" providerId="ADAL" clId="{CC2D2C2C-D360-4DBC-AF86-FE211E466E5A}" dt="2023-11-29T06:50:04.939" v="31" actId="5736"/>
          <ac:spMkLst>
            <pc:docMk/>
            <pc:sldMk cId="1789408578" sldId="257"/>
            <ac:spMk id="5" creationId="{55F4683E-50E1-3CF7-198A-1171F5801074}"/>
          </ac:spMkLst>
        </pc:spChg>
        <pc:spChg chg="mod">
          <ac:chgData name="Victor Ogundele" userId="0d6e3474-f319-445f-bece-ab15e76eeedd" providerId="ADAL" clId="{CC2D2C2C-D360-4DBC-AF86-FE211E466E5A}" dt="2023-11-29T06:50:04.939" v="31" actId="5736"/>
          <ac:spMkLst>
            <pc:docMk/>
            <pc:sldMk cId="1789408578" sldId="257"/>
            <ac:spMk id="17" creationId="{87FA1C4D-2EF4-A3A1-6833-DEE052E43A67}"/>
          </ac:spMkLst>
        </pc:spChg>
        <pc:spChg chg="mod">
          <ac:chgData name="Victor Ogundele" userId="0d6e3474-f319-445f-bece-ab15e76eeedd" providerId="ADAL" clId="{CC2D2C2C-D360-4DBC-AF86-FE211E466E5A}" dt="2023-11-29T06:50:04.939" v="31" actId="5736"/>
          <ac:spMkLst>
            <pc:docMk/>
            <pc:sldMk cId="1789408578" sldId="257"/>
            <ac:spMk id="18" creationId="{3978413F-5F7A-979F-B5D1-D31A959B04BE}"/>
          </ac:spMkLst>
        </pc:spChg>
        <pc:spChg chg="mod">
          <ac:chgData name="Victor Ogundele" userId="0d6e3474-f319-445f-bece-ab15e76eeedd" providerId="ADAL" clId="{CC2D2C2C-D360-4DBC-AF86-FE211E466E5A}" dt="2023-11-29T06:50:04.939" v="31" actId="5736"/>
          <ac:spMkLst>
            <pc:docMk/>
            <pc:sldMk cId="1789408578" sldId="257"/>
            <ac:spMk id="19" creationId="{11F66F25-D5E5-6185-5300-68E0EA385887}"/>
          </ac:spMkLst>
        </pc:spChg>
        <pc:spChg chg="mod">
          <ac:chgData name="Victor Ogundele" userId="0d6e3474-f319-445f-bece-ab15e76eeedd" providerId="ADAL" clId="{CC2D2C2C-D360-4DBC-AF86-FE211E466E5A}" dt="2023-11-29T06:50:04.939" v="31" actId="5736"/>
          <ac:spMkLst>
            <pc:docMk/>
            <pc:sldMk cId="1789408578" sldId="257"/>
            <ac:spMk id="33" creationId="{DAED85CD-6E8F-6EA9-5323-F9955D5C3495}"/>
          </ac:spMkLst>
        </pc:spChg>
        <pc:spChg chg="mod">
          <ac:chgData name="Victor Ogundele" userId="0d6e3474-f319-445f-bece-ab15e76eeedd" providerId="ADAL" clId="{CC2D2C2C-D360-4DBC-AF86-FE211E466E5A}" dt="2023-11-29T06:50:04.939" v="31" actId="5736"/>
          <ac:spMkLst>
            <pc:docMk/>
            <pc:sldMk cId="1789408578" sldId="257"/>
            <ac:spMk id="35" creationId="{45A7DE4F-550F-1604-A26A-63A30497F7CF}"/>
          </ac:spMkLst>
        </pc:spChg>
        <pc:spChg chg="mod">
          <ac:chgData name="Victor Ogundele" userId="0d6e3474-f319-445f-bece-ab15e76eeedd" providerId="ADAL" clId="{CC2D2C2C-D360-4DBC-AF86-FE211E466E5A}" dt="2023-11-29T06:50:04.939" v="31" actId="5736"/>
          <ac:spMkLst>
            <pc:docMk/>
            <pc:sldMk cId="1789408578" sldId="257"/>
            <ac:spMk id="36" creationId="{A0DA464B-48AA-A572-6EE3-5DEAFC9997F0}"/>
          </ac:spMkLst>
        </pc:spChg>
        <pc:spChg chg="mod">
          <ac:chgData name="Victor Ogundele" userId="0d6e3474-f319-445f-bece-ab15e76eeedd" providerId="ADAL" clId="{CC2D2C2C-D360-4DBC-AF86-FE211E466E5A}" dt="2023-11-29T06:50:04.939" v="31" actId="5736"/>
          <ac:spMkLst>
            <pc:docMk/>
            <pc:sldMk cId="1789408578" sldId="257"/>
            <ac:spMk id="40" creationId="{7A9F1A3B-CB75-506B-47BD-0293CAE6DCF0}"/>
          </ac:spMkLst>
        </pc:spChg>
        <pc:grpChg chg="mod">
          <ac:chgData name="Victor Ogundele" userId="0d6e3474-f319-445f-bece-ab15e76eeedd" providerId="ADAL" clId="{CC2D2C2C-D360-4DBC-AF86-FE211E466E5A}" dt="2023-11-29T06:50:04.939" v="31" actId="5736"/>
          <ac:grpSpMkLst>
            <pc:docMk/>
            <pc:sldMk cId="1789408578" sldId="257"/>
            <ac:grpSpMk id="2" creationId="{413D4241-FDA5-3EEF-D843-C1A9D6D80EA1}"/>
          </ac:grpSpMkLst>
        </pc:grpChg>
        <pc:grpChg chg="mod">
          <ac:chgData name="Victor Ogundele" userId="0d6e3474-f319-445f-bece-ab15e76eeedd" providerId="ADAL" clId="{CC2D2C2C-D360-4DBC-AF86-FE211E466E5A}" dt="2023-11-29T06:50:04.939" v="31" actId="5736"/>
          <ac:grpSpMkLst>
            <pc:docMk/>
            <pc:sldMk cId="1789408578" sldId="257"/>
            <ac:grpSpMk id="3" creationId="{8E543D74-21FA-7B01-9541-0E534AEF09EE}"/>
          </ac:grpSpMkLst>
        </pc:grpChg>
        <pc:graphicFrameChg chg="mod">
          <ac:chgData name="Victor Ogundele" userId="0d6e3474-f319-445f-bece-ab15e76eeedd" providerId="ADAL" clId="{CC2D2C2C-D360-4DBC-AF86-FE211E466E5A}" dt="2023-11-29T06:50:04.939" v="31" actId="5736"/>
          <ac:graphicFrameMkLst>
            <pc:docMk/>
            <pc:sldMk cId="1789408578" sldId="257"/>
            <ac:graphicFrameMk id="4" creationId="{04C1AE74-8317-301C-2CC5-B211C428C8C4}"/>
          </ac:graphicFrameMkLst>
        </pc:graphicFrameChg>
        <pc:picChg chg="mod">
          <ac:chgData name="Victor Ogundele" userId="0d6e3474-f319-445f-bece-ab15e76eeedd" providerId="ADAL" clId="{CC2D2C2C-D360-4DBC-AF86-FE211E466E5A}" dt="2023-11-29T06:50:04.939" v="31" actId="5736"/>
          <ac:picMkLst>
            <pc:docMk/>
            <pc:sldMk cId="1789408578" sldId="257"/>
            <ac:picMk id="34" creationId="{99FC7B65-6886-4A9F-E4F6-FB1FB4F38F71}"/>
          </ac:picMkLst>
        </pc:picChg>
        <pc:picChg chg="mod">
          <ac:chgData name="Victor Ogundele" userId="0d6e3474-f319-445f-bece-ab15e76eeedd" providerId="ADAL" clId="{CC2D2C2C-D360-4DBC-AF86-FE211E466E5A}" dt="2023-11-29T06:50:04.939" v="31" actId="5736"/>
          <ac:picMkLst>
            <pc:docMk/>
            <pc:sldMk cId="1789408578" sldId="257"/>
            <ac:picMk id="39" creationId="{E5F0B256-C27E-2C49-51FA-B9EF1DFDA65F}"/>
          </ac:picMkLst>
        </pc:picChg>
        <pc:cxnChg chg="mod">
          <ac:chgData name="Victor Ogundele" userId="0d6e3474-f319-445f-bece-ab15e76eeedd" providerId="ADAL" clId="{CC2D2C2C-D360-4DBC-AF86-FE211E466E5A}" dt="2023-11-29T06:50:04.939" v="31" actId="5736"/>
          <ac:cxnSpMkLst>
            <pc:docMk/>
            <pc:sldMk cId="1789408578" sldId="257"/>
            <ac:cxnSpMk id="43" creationId="{9BC0B220-4F6A-032A-D08C-921B890B7B30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3518867876296671E-2"/>
          <c:y val="6.7142727993177876E-3"/>
          <c:w val="0.98648113212370336"/>
          <c:h val="0.9725121328327450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Sheet1!$A$6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Sheet1!$B$4:$F$4</c:f>
              <c:strCache>
                <c:ptCount val="5"/>
                <c:pt idx="0">
                  <c:v>FY'2018</c:v>
                </c:pt>
                <c:pt idx="1">
                  <c:v>FY'19</c:v>
                </c:pt>
                <c:pt idx="2">
                  <c:v>FY'20</c:v>
                </c:pt>
                <c:pt idx="3">
                  <c:v>FY'21</c:v>
                </c:pt>
                <c:pt idx="4">
                  <c:v>FY'22</c:v>
                </c:pt>
              </c:strCache>
            </c:strRef>
          </c:cat>
          <c:val>
            <c:numRef>
              <c:f>Sheet1!$B$6:$F$6</c:f>
              <c:numCache>
                <c:formatCode>0.0</c:formatCode>
                <c:ptCount val="5"/>
                <c:pt idx="0">
                  <c:v>730.2</c:v>
                </c:pt>
                <c:pt idx="1">
                  <c:v>784.6</c:v>
                </c:pt>
                <c:pt idx="2">
                  <c:v>752.5</c:v>
                </c:pt>
                <c:pt idx="3">
                  <c:v>852.5</c:v>
                </c:pt>
                <c:pt idx="4">
                  <c:v>997.2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C4-417E-B3FC-3C92368CCF3B}"/>
            </c:ext>
          </c:extLst>
        </c:ser>
        <c:ser>
          <c:idx val="1"/>
          <c:order val="1"/>
          <c:tx>
            <c:strRef>
              <c:f>Sheet1!$A$8</c:f>
              <c:strCache>
                <c:ptCount val="1"/>
                <c:pt idx="0">
                  <c:v>Profit for the year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dLbl>
              <c:idx val="2"/>
              <c:layout>
                <c:manualLayout>
                  <c:x val="0"/>
                  <c:y val="9.015646219567401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B94-4F6C-846B-489879A1174A}"/>
                </c:ext>
              </c:extLst>
            </c:dLbl>
            <c:dLbl>
              <c:idx val="3"/>
              <c:layout>
                <c:manualLayout>
                  <c:x val="-8.4866126963089047E-17"/>
                  <c:y val="8.5815377731064013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B94-4F6C-846B-489879A1174A}"/>
                </c:ext>
              </c:extLst>
            </c:dLbl>
            <c:dLbl>
              <c:idx val="4"/>
              <c:layout>
                <c:manualLayout>
                  <c:x val="0"/>
                  <c:y val="9.502151550312976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B94-4F6C-846B-489879A1174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Sheet1!$B$4:$F$4</c:f>
              <c:strCache>
                <c:ptCount val="5"/>
                <c:pt idx="0">
                  <c:v>FY'2018</c:v>
                </c:pt>
                <c:pt idx="1">
                  <c:v>FY'19</c:v>
                </c:pt>
                <c:pt idx="2">
                  <c:v>FY'20</c:v>
                </c:pt>
                <c:pt idx="3">
                  <c:v>FY'21</c:v>
                </c:pt>
                <c:pt idx="4">
                  <c:v>FY'22</c:v>
                </c:pt>
              </c:strCache>
            </c:strRef>
          </c:cat>
          <c:val>
            <c:numRef>
              <c:f>Sheet1!$B$8:$F$8</c:f>
              <c:numCache>
                <c:formatCode>0.0</c:formatCode>
                <c:ptCount val="5"/>
                <c:pt idx="0">
                  <c:v>117.9</c:v>
                </c:pt>
                <c:pt idx="1">
                  <c:v>126.2</c:v>
                </c:pt>
                <c:pt idx="2">
                  <c:v>102.8</c:v>
                </c:pt>
                <c:pt idx="3">
                  <c:v>97</c:v>
                </c:pt>
                <c:pt idx="4">
                  <c:v>109.3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C4-417E-B3FC-3C92368CCF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1"/>
        <c:overlap val="100"/>
        <c:axId val="123794192"/>
        <c:axId val="123792112"/>
      </c:barChart>
      <c:catAx>
        <c:axId val="123794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792112"/>
        <c:crosses val="autoZero"/>
        <c:auto val="1"/>
        <c:lblAlgn val="ctr"/>
        <c:lblOffset val="100"/>
        <c:noMultiLvlLbl val="0"/>
      </c:catAx>
      <c:valAx>
        <c:axId val="123792112"/>
        <c:scaling>
          <c:orientation val="minMax"/>
        </c:scaling>
        <c:delete val="1"/>
        <c:axPos val="l"/>
        <c:numFmt formatCode="0.0" sourceLinked="1"/>
        <c:majorTickMark val="none"/>
        <c:minorTickMark val="none"/>
        <c:tickLblPos val="nextTo"/>
        <c:crossAx val="123794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52597050053951E-3"/>
          <c:y val="6.065405126079236E-2"/>
          <c:w val="0.99174740294994601"/>
          <c:h val="0.93934594873920763"/>
        </c:manualLayout>
      </c:layout>
      <c:lineChart>
        <c:grouping val="standard"/>
        <c:varyColors val="0"/>
        <c:ser>
          <c:idx val="0"/>
          <c:order val="0"/>
          <c:tx>
            <c:strRef>
              <c:f>Sheet1!$A$13</c:f>
              <c:strCache>
                <c:ptCount val="1"/>
                <c:pt idx="0">
                  <c:v>Revenue growth</c:v>
                </c:pt>
              </c:strCache>
            </c:strRef>
          </c:tx>
          <c:spPr>
            <a:ln w="158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4"/>
              <c:layout>
                <c:manualLayout>
                  <c:x val="-5.087484868187666E-2"/>
                  <c:y val="-6.112782148796327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030-4377-BD23-0159E89D88C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Sheet1!$B$13:$F$13</c:f>
              <c:numCache>
                <c:formatCode>0.0%_);\(0.0%\);0.0%_);@_)</c:formatCode>
                <c:ptCount val="5"/>
                <c:pt idx="0">
                  <c:v>7.6673547626068927E-2</c:v>
                </c:pt>
                <c:pt idx="1">
                  <c:v>7.4500136948781215E-2</c:v>
                </c:pt>
                <c:pt idx="2">
                  <c:v>-4.0912566913076764E-2</c:v>
                </c:pt>
                <c:pt idx="3">
                  <c:v>0.13289036544850497</c:v>
                </c:pt>
                <c:pt idx="4">
                  <c:v>0.16973607038123162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5030-4377-BD23-0159E89D88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14673504"/>
        <c:axId val="1214667264"/>
      </c:lineChart>
      <c:catAx>
        <c:axId val="12146735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214667264"/>
        <c:crosses val="autoZero"/>
        <c:auto val="1"/>
        <c:lblAlgn val="ctr"/>
        <c:lblOffset val="100"/>
        <c:noMultiLvlLbl val="0"/>
      </c:catAx>
      <c:valAx>
        <c:axId val="1214667264"/>
        <c:scaling>
          <c:orientation val="minMax"/>
        </c:scaling>
        <c:delete val="1"/>
        <c:axPos val="l"/>
        <c:numFmt formatCode="0.0%_);\(0.0%\);0.0%_);@_)" sourceLinked="1"/>
        <c:majorTickMark val="none"/>
        <c:minorTickMark val="none"/>
        <c:tickLblPos val="nextTo"/>
        <c:crossAx val="1214673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Sheet1!$A$10</c:f>
              <c:strCache>
                <c:ptCount val="1"/>
                <c:pt idx="0">
                  <c:v>Enterprise value EV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5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Sheet1!$B$4:$F$4</c:f>
              <c:strCache>
                <c:ptCount val="5"/>
                <c:pt idx="0">
                  <c:v>FY'2018</c:v>
                </c:pt>
                <c:pt idx="1">
                  <c:v>FY'19</c:v>
                </c:pt>
                <c:pt idx="2">
                  <c:v>FY'20</c:v>
                </c:pt>
                <c:pt idx="3">
                  <c:v>FY'21</c:v>
                </c:pt>
                <c:pt idx="4">
                  <c:v>FY'22</c:v>
                </c:pt>
              </c:strCache>
            </c:strRef>
          </c:cat>
          <c:val>
            <c:numRef>
              <c:f>Sheet1!$B$10:$F$10</c:f>
              <c:numCache>
                <c:formatCode>#,##0.0</c:formatCode>
                <c:ptCount val="5"/>
                <c:pt idx="0">
                  <c:v>3304.4</c:v>
                </c:pt>
                <c:pt idx="1">
                  <c:v>2222.8000000000002</c:v>
                </c:pt>
                <c:pt idx="2">
                  <c:v>2818.9</c:v>
                </c:pt>
                <c:pt idx="3">
                  <c:v>2678.2</c:v>
                </c:pt>
                <c:pt idx="4">
                  <c:v>1943.5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5B-40A4-B43D-6C9EA6FC0E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0"/>
        <c:overlap val="-27"/>
        <c:axId val="1214672256"/>
        <c:axId val="1214672672"/>
      </c:barChart>
      <c:catAx>
        <c:axId val="1214672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4672672"/>
        <c:crosses val="autoZero"/>
        <c:auto val="1"/>
        <c:lblAlgn val="ctr"/>
        <c:lblOffset val="100"/>
        <c:noMultiLvlLbl val="0"/>
      </c:catAx>
      <c:valAx>
        <c:axId val="1214672672"/>
        <c:scaling>
          <c:orientation val="minMax"/>
        </c:scaling>
        <c:delete val="1"/>
        <c:axPos val="l"/>
        <c:numFmt formatCode="#,##0.0" sourceLinked="1"/>
        <c:majorTickMark val="none"/>
        <c:minorTickMark val="none"/>
        <c:tickLblPos val="nextTo"/>
        <c:crossAx val="1214672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7301421121827332E-3"/>
          <c:y val="1.1867227647749721E-2"/>
          <c:w val="0.99174740294994601"/>
          <c:h val="0.93934594873920763"/>
        </c:manualLayout>
      </c:layout>
      <c:lineChart>
        <c:grouping val="standard"/>
        <c:varyColors val="0"/>
        <c:ser>
          <c:idx val="1"/>
          <c:order val="0"/>
          <c:tx>
            <c:strRef>
              <c:f>Sheet1!$A$16</c:f>
              <c:strCache>
                <c:ptCount val="1"/>
                <c:pt idx="0">
                  <c:v>EV growth</c:v>
                </c:pt>
              </c:strCache>
            </c:strRef>
          </c:tx>
          <c:spPr>
            <a:ln w="158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Sheet1!$B$16:$F$16</c:f>
              <c:numCache>
                <c:formatCode>0.0%_);\(0.0%\);0.0%_);@_)</c:formatCode>
                <c:ptCount val="5"/>
                <c:pt idx="0">
                  <c:v>6.4733365555018629E-2</c:v>
                </c:pt>
                <c:pt idx="1">
                  <c:v>-0.32732114756082797</c:v>
                </c:pt>
                <c:pt idx="2">
                  <c:v>0.26817527442864852</c:v>
                </c:pt>
                <c:pt idx="3">
                  <c:v>-4.9913086665011264E-2</c:v>
                </c:pt>
                <c:pt idx="4">
                  <c:v>-0.27432603987752968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E0BD-4340-B31A-885C8641FE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14673504"/>
        <c:axId val="1214667264"/>
      </c:lineChart>
      <c:catAx>
        <c:axId val="12146735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214667264"/>
        <c:crosses val="autoZero"/>
        <c:auto val="1"/>
        <c:lblAlgn val="ctr"/>
        <c:lblOffset val="100"/>
        <c:noMultiLvlLbl val="0"/>
      </c:catAx>
      <c:valAx>
        <c:axId val="1214667264"/>
        <c:scaling>
          <c:orientation val="minMax"/>
        </c:scaling>
        <c:delete val="1"/>
        <c:axPos val="l"/>
        <c:numFmt formatCode="0.0%_);\(0.0%\);0.0%_);@_)" sourceLinked="1"/>
        <c:majorTickMark val="none"/>
        <c:minorTickMark val="none"/>
        <c:tickLblPos val="nextTo"/>
        <c:crossAx val="1214673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C0AC7-ACC5-4DDB-984F-7D67000569DF}" type="datetimeFigureOut">
              <a:rPr lang="en-US" smtClean="0"/>
              <a:t>29-Nov-23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FC7FF-1559-4F03-AE7D-78CE2D91C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79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C0AC7-ACC5-4DDB-984F-7D67000569DF}" type="datetimeFigureOut">
              <a:rPr lang="en-US" smtClean="0"/>
              <a:t>29-Nov-23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FC7FF-1559-4F03-AE7D-78CE2D91C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7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C0AC7-ACC5-4DDB-984F-7D67000569DF}" type="datetimeFigureOut">
              <a:rPr lang="en-US" smtClean="0"/>
              <a:t>29-Nov-23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FC7FF-1559-4F03-AE7D-78CE2D91C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64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C0AC7-ACC5-4DDB-984F-7D67000569DF}" type="datetimeFigureOut">
              <a:rPr lang="en-US" smtClean="0"/>
              <a:t>29-Nov-23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FC7FF-1559-4F03-AE7D-78CE2D91C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31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C0AC7-ACC5-4DDB-984F-7D67000569DF}" type="datetimeFigureOut">
              <a:rPr lang="en-US" smtClean="0"/>
              <a:t>29-Nov-23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FC7FF-1559-4F03-AE7D-78CE2D91C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910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C0AC7-ACC5-4DDB-984F-7D67000569DF}" type="datetimeFigureOut">
              <a:rPr lang="en-US" smtClean="0"/>
              <a:t>29-Nov-23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FC7FF-1559-4F03-AE7D-78CE2D91C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86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C0AC7-ACC5-4DDB-984F-7D67000569DF}" type="datetimeFigureOut">
              <a:rPr lang="en-US" smtClean="0"/>
              <a:t>29-Nov-23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FC7FF-1559-4F03-AE7D-78CE2D91C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97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C0AC7-ACC5-4DDB-984F-7D67000569DF}" type="datetimeFigureOut">
              <a:rPr lang="en-US" smtClean="0"/>
              <a:t>29-Nov-23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FC7FF-1559-4F03-AE7D-78CE2D91C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91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C0AC7-ACC5-4DDB-984F-7D67000569DF}" type="datetimeFigureOut">
              <a:rPr lang="en-US" smtClean="0"/>
              <a:t>29-Nov-23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FC7FF-1559-4F03-AE7D-78CE2D91C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32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C0AC7-ACC5-4DDB-984F-7D67000569DF}" type="datetimeFigureOut">
              <a:rPr lang="en-US" smtClean="0"/>
              <a:t>29-Nov-23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FC7FF-1559-4F03-AE7D-78CE2D91C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25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C0AC7-ACC5-4DDB-984F-7D67000569DF}" type="datetimeFigureOut">
              <a:rPr lang="en-US" smtClean="0"/>
              <a:t>29-Nov-23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FC7FF-1559-4F03-AE7D-78CE2D91C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0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C0AC7-ACC5-4DDB-984F-7D67000569DF}" type="datetimeFigureOut">
              <a:rPr lang="en-US" smtClean="0"/>
              <a:t>29-Nov-23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FC7FF-1559-4F03-AE7D-78CE2D91C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83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chart" Target="../charts/chart2.xml"/><Relationship Id="rId7" Type="http://schemas.openxmlformats.org/officeDocument/2006/relationships/image" Target="../media/image2.sv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chart" Target="../charts/chart4.xml"/><Relationship Id="rId4" Type="http://schemas.openxmlformats.org/officeDocument/2006/relationships/chart" Target="../charts/chart3.xml"/><Relationship Id="rId9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F4683E-50E1-3CF7-198A-1171F5801074}"/>
              </a:ext>
            </a:extLst>
          </p:cNvPr>
          <p:cNvSpPr txBox="1"/>
          <p:nvPr/>
        </p:nvSpPr>
        <p:spPr>
          <a:xfrm>
            <a:off x="159978" y="404113"/>
            <a:ext cx="3609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 dirty="0">
                <a:solidFill>
                  <a:schemeClr val="accent1"/>
                </a:solidFill>
                <a:latin typeface="+mj-lt"/>
              </a:rPr>
              <a:t>Nestlé Nigeria Plc (NGSE:NESTLE)</a:t>
            </a:r>
            <a:endParaRPr lang="en-US" b="1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13D4241-FDA5-3EEF-D843-C1A9D6D80EA1}"/>
              </a:ext>
            </a:extLst>
          </p:cNvPr>
          <p:cNvGrpSpPr/>
          <p:nvPr/>
        </p:nvGrpSpPr>
        <p:grpSpPr>
          <a:xfrm>
            <a:off x="140754" y="1159188"/>
            <a:ext cx="4276476" cy="2469122"/>
            <a:chOff x="140754" y="1159188"/>
            <a:chExt cx="4276476" cy="246912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C8E5B73-99FB-4962-AB16-6DB5514C2EDF}"/>
                </a:ext>
              </a:extLst>
            </p:cNvPr>
            <p:cNvGrpSpPr/>
            <p:nvPr/>
          </p:nvGrpSpPr>
          <p:grpSpPr>
            <a:xfrm>
              <a:off x="140754" y="1417966"/>
              <a:ext cx="4187686" cy="2210344"/>
              <a:chOff x="0" y="0"/>
              <a:chExt cx="4187686" cy="2210344"/>
            </a:xfrm>
          </p:grpSpPr>
          <p:graphicFrame>
            <p:nvGraphicFramePr>
              <p:cNvPr id="7" name="Chart 6">
                <a:extLst>
                  <a:ext uri="{FF2B5EF4-FFF2-40B4-BE49-F238E27FC236}">
                    <a16:creationId xmlns:a16="http://schemas.microsoft.com/office/drawing/2014/main" id="{4D3292F0-581C-03F0-106B-D67B64A3D19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769582262"/>
                  </p:ext>
                </p:extLst>
              </p:nvPr>
            </p:nvGraphicFramePr>
            <p:xfrm>
              <a:off x="28849" y="288474"/>
              <a:ext cx="2743505" cy="192187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graphicFrame>
            <p:nvGraphicFramePr>
              <p:cNvPr id="8" name="Chart 7">
                <a:extLst>
                  <a:ext uri="{FF2B5EF4-FFF2-40B4-BE49-F238E27FC236}">
                    <a16:creationId xmlns:a16="http://schemas.microsoft.com/office/drawing/2014/main" id="{27C937C6-8C8A-E22D-2431-F3D44F26BBA8}"/>
                  </a:ext>
                </a:extLst>
              </p:cNvPr>
              <p:cNvGraphicFramePr/>
              <p:nvPr/>
            </p:nvGraphicFramePr>
            <p:xfrm>
              <a:off x="0" y="27713"/>
              <a:ext cx="2816087" cy="104692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F03415EC-6348-A09B-E6BE-CE088D6238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04053" y="190050"/>
                <a:ext cx="390939" cy="33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4A70168-0345-1642-FE66-6FB55C5A6470}"/>
                  </a:ext>
                </a:extLst>
              </p:cNvPr>
              <p:cNvGrpSpPr/>
              <p:nvPr/>
            </p:nvGrpSpPr>
            <p:grpSpPr>
              <a:xfrm>
                <a:off x="2676940" y="986343"/>
                <a:ext cx="1510746" cy="295850"/>
                <a:chOff x="2676940" y="986343"/>
                <a:chExt cx="1510746" cy="295850"/>
              </a:xfrm>
            </p:grpSpPr>
            <p:sp>
              <p:nvSpPr>
                <p:cNvPr id="15" name="TextBox 15">
                  <a:extLst>
                    <a:ext uri="{FF2B5EF4-FFF2-40B4-BE49-F238E27FC236}">
                      <a16:creationId xmlns:a16="http://schemas.microsoft.com/office/drawing/2014/main" id="{111EDD59-F16B-AB94-0B92-451A36DEF9C4}"/>
                    </a:ext>
                  </a:extLst>
                </p:cNvPr>
                <p:cNvSpPr txBox="1"/>
                <p:nvPr/>
              </p:nvSpPr>
              <p:spPr>
                <a:xfrm>
                  <a:off x="2955234" y="986343"/>
                  <a:ext cx="1232452" cy="295850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b="1"/>
                    <a:t>Revenue (USD'm)</a:t>
                  </a:r>
                </a:p>
                <a:p>
                  <a:r>
                    <a:rPr lang="en-US" sz="600" i="1"/>
                    <a:t>-</a:t>
                  </a:r>
                  <a:r>
                    <a:rPr lang="en-US" sz="600" i="1" baseline="0"/>
                    <a:t> CAGR of 8.0% from FY17 - FY22 </a:t>
                  </a:r>
                  <a:endParaRPr lang="en-US" sz="600" i="1"/>
                </a:p>
              </p:txBody>
            </p: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AEE0E8D1-A317-CFAC-040E-6FD6711E5079}"/>
                    </a:ext>
                  </a:extLst>
                </p:cNvPr>
                <p:cNvCxnSpPr>
                  <a:endCxn id="15" idx="1"/>
                </p:cNvCxnSpPr>
                <p:nvPr/>
              </p:nvCxnSpPr>
              <p:spPr>
                <a:xfrm>
                  <a:off x="2676940" y="1127640"/>
                  <a:ext cx="278294" cy="6628"/>
                </a:xfrm>
                <a:prstGeom prst="straightConnector1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BCCBA397-5CFB-D969-ABE1-E0373441371A}"/>
                  </a:ext>
                </a:extLst>
              </p:cNvPr>
              <p:cNvGrpSpPr/>
              <p:nvPr/>
            </p:nvGrpSpPr>
            <p:grpSpPr>
              <a:xfrm>
                <a:off x="2670314" y="0"/>
                <a:ext cx="1490869" cy="2149263"/>
                <a:chOff x="2670314" y="0"/>
                <a:chExt cx="1490869" cy="2149263"/>
              </a:xfrm>
            </p:grpSpPr>
            <p:sp>
              <p:nvSpPr>
                <p:cNvPr id="12" name="TextBox 18">
                  <a:extLst>
                    <a:ext uri="{FF2B5EF4-FFF2-40B4-BE49-F238E27FC236}">
                      <a16:creationId xmlns:a16="http://schemas.microsoft.com/office/drawing/2014/main" id="{4F08DB8F-3C08-D54A-AA21-AFA62130F639}"/>
                    </a:ext>
                  </a:extLst>
                </p:cNvPr>
                <p:cNvSpPr txBox="1"/>
                <p:nvPr/>
              </p:nvSpPr>
              <p:spPr>
                <a:xfrm>
                  <a:off x="2955234" y="1649896"/>
                  <a:ext cx="1106557" cy="499367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b="1"/>
                    <a:t>Net profit (USD'm)</a:t>
                  </a:r>
                </a:p>
                <a:p>
                  <a:r>
                    <a:rPr lang="en-US" sz="600" i="1"/>
                    <a:t>- Average net</a:t>
                  </a:r>
                  <a:r>
                    <a:rPr lang="en-US" sz="600" i="1" baseline="0"/>
                    <a:t> profit margin</a:t>
                  </a:r>
                  <a:r>
                    <a:rPr lang="en-US" sz="600" i="1"/>
                    <a:t> of 13.6% from FY18 - FY22 </a:t>
                  </a:r>
                </a:p>
                <a:p>
                  <a:endParaRPr lang="en-US" sz="700"/>
                </a:p>
              </p:txBody>
            </p: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58642051-7652-D294-DCBE-B3FEA51C1172}"/>
                    </a:ext>
                  </a:extLst>
                </p:cNvPr>
                <p:cNvCxnSpPr>
                  <a:endCxn id="12" idx="1"/>
                </p:cNvCxnSpPr>
                <p:nvPr/>
              </p:nvCxnSpPr>
              <p:spPr>
                <a:xfrm flipV="1">
                  <a:off x="2670314" y="1899580"/>
                  <a:ext cx="284920" cy="3313"/>
                </a:xfrm>
                <a:prstGeom prst="straightConnector1">
                  <a:avLst/>
                </a:prstGeom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Box 28">
                  <a:extLst>
                    <a:ext uri="{FF2B5EF4-FFF2-40B4-BE49-F238E27FC236}">
                      <a16:creationId xmlns:a16="http://schemas.microsoft.com/office/drawing/2014/main" id="{E1875A82-0568-5DCC-E435-72D3C64808BF}"/>
                    </a:ext>
                  </a:extLst>
                </p:cNvPr>
                <p:cNvSpPr txBox="1"/>
                <p:nvPr/>
              </p:nvSpPr>
              <p:spPr>
                <a:xfrm>
                  <a:off x="2955234" y="0"/>
                  <a:ext cx="1205949" cy="499367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b="1" dirty="0"/>
                    <a:t>Revenue growth</a:t>
                  </a:r>
                </a:p>
                <a:p>
                  <a:r>
                    <a:rPr lang="en-US" sz="600" i="1" dirty="0"/>
                    <a:t>- Average revenue growth</a:t>
                  </a:r>
                  <a:r>
                    <a:rPr lang="en-US" sz="600" i="1" baseline="0" dirty="0"/>
                    <a:t> margin</a:t>
                  </a:r>
                  <a:r>
                    <a:rPr lang="en-US" sz="600" i="1" dirty="0"/>
                    <a:t> of 8.3% from FY18 - FY22 </a:t>
                  </a:r>
                </a:p>
                <a:p>
                  <a:endParaRPr lang="en-US" sz="700" dirty="0"/>
                </a:p>
              </p:txBody>
            </p:sp>
          </p:grp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9109D0B-6BF4-52A8-0B67-9B82928A4A5A}"/>
                </a:ext>
              </a:extLst>
            </p:cNvPr>
            <p:cNvSpPr/>
            <p:nvPr/>
          </p:nvSpPr>
          <p:spPr>
            <a:xfrm>
              <a:off x="164261" y="1159188"/>
              <a:ext cx="4252969" cy="2469122"/>
            </a:xfrm>
            <a:prstGeom prst="rect">
              <a:avLst/>
            </a:prstGeom>
            <a:noFill/>
            <a:ln w="63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B679612-B26C-9555-15C5-6BFE5B066244}"/>
                </a:ext>
              </a:extLst>
            </p:cNvPr>
            <p:cNvSpPr txBox="1"/>
            <p:nvPr/>
          </p:nvSpPr>
          <p:spPr>
            <a:xfrm>
              <a:off x="159978" y="1169425"/>
              <a:ext cx="231790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Revenue and Profit historical performance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E543D74-21FA-7B01-9541-0E534AEF09EE}"/>
              </a:ext>
            </a:extLst>
          </p:cNvPr>
          <p:cNvGrpSpPr/>
          <p:nvPr/>
        </p:nvGrpSpPr>
        <p:grpSpPr>
          <a:xfrm>
            <a:off x="4301937" y="3655867"/>
            <a:ext cx="4739038" cy="2964639"/>
            <a:chOff x="4425918" y="3411884"/>
            <a:chExt cx="4631746" cy="292099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E2DF4E6-2362-8B18-C2A6-F20D4FF8B4AC}"/>
                </a:ext>
              </a:extLst>
            </p:cNvPr>
            <p:cNvGrpSpPr/>
            <p:nvPr/>
          </p:nvGrpSpPr>
          <p:grpSpPr>
            <a:xfrm>
              <a:off x="4425918" y="3787567"/>
              <a:ext cx="4608233" cy="2545309"/>
              <a:chOff x="-8456" y="0"/>
              <a:chExt cx="4608233" cy="2545309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BF391870-AD00-D0CC-8460-637AD66D033E}"/>
                  </a:ext>
                </a:extLst>
              </p:cNvPr>
              <p:cNvGrpSpPr/>
              <p:nvPr/>
            </p:nvGrpSpPr>
            <p:grpSpPr>
              <a:xfrm>
                <a:off x="-8456" y="0"/>
                <a:ext cx="3554234" cy="2545309"/>
                <a:chOff x="-8456" y="0"/>
                <a:chExt cx="3554234" cy="2545309"/>
              </a:xfrm>
            </p:grpSpPr>
            <p:graphicFrame>
              <p:nvGraphicFramePr>
                <p:cNvPr id="31" name="Chart 30">
                  <a:extLst>
                    <a:ext uri="{FF2B5EF4-FFF2-40B4-BE49-F238E27FC236}">
                      <a16:creationId xmlns:a16="http://schemas.microsoft.com/office/drawing/2014/main" id="{2E76E0F5-C936-6811-2867-07B12CBFA988}"/>
                    </a:ext>
                  </a:extLst>
                </p:cNvPr>
                <p:cNvGraphicFramePr/>
                <p:nvPr/>
              </p:nvGraphicFramePr>
              <p:xfrm>
                <a:off x="-8456" y="489897"/>
                <a:ext cx="3554234" cy="2055412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4"/>
                </a:graphicData>
              </a:graphic>
            </p:graphicFrame>
            <p:graphicFrame>
              <p:nvGraphicFramePr>
                <p:cNvPr id="32" name="Chart 31">
                  <a:extLst>
                    <a:ext uri="{FF2B5EF4-FFF2-40B4-BE49-F238E27FC236}">
                      <a16:creationId xmlns:a16="http://schemas.microsoft.com/office/drawing/2014/main" id="{0643C7A3-3AB0-4738-A94D-C598CB617041}"/>
                    </a:ext>
                  </a:extLst>
                </p:cNvPr>
                <p:cNvGraphicFramePr>
                  <a:graphicFrameLocks/>
                </p:cNvGraphicFramePr>
                <p:nvPr/>
              </p:nvGraphicFramePr>
              <p:xfrm>
                <a:off x="174928" y="0"/>
                <a:ext cx="3307744" cy="1041271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5"/>
                </a:graphicData>
              </a:graphic>
            </p:graphicFrame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E4A51B18-E442-F01F-6258-A590EBAC2BAA}"/>
                  </a:ext>
                </a:extLst>
              </p:cNvPr>
              <p:cNvGrpSpPr/>
              <p:nvPr/>
            </p:nvGrpSpPr>
            <p:grpSpPr>
              <a:xfrm>
                <a:off x="3175024" y="458274"/>
                <a:ext cx="1424753" cy="492443"/>
                <a:chOff x="3175024" y="458274"/>
                <a:chExt cx="1424753" cy="492443"/>
              </a:xfrm>
            </p:grpSpPr>
            <p:sp>
              <p:nvSpPr>
                <p:cNvPr id="29" name="TextBox 31">
                  <a:extLst>
                    <a:ext uri="{FF2B5EF4-FFF2-40B4-BE49-F238E27FC236}">
                      <a16:creationId xmlns:a16="http://schemas.microsoft.com/office/drawing/2014/main" id="{9A429E89-F013-4375-B536-9283049430CE}"/>
                    </a:ext>
                  </a:extLst>
                </p:cNvPr>
                <p:cNvSpPr txBox="1"/>
                <p:nvPr/>
              </p:nvSpPr>
              <p:spPr>
                <a:xfrm>
                  <a:off x="3586273" y="458274"/>
                  <a:ext cx="1013504" cy="492443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b="1" dirty="0"/>
                    <a:t>Enterprise value growth</a:t>
                  </a:r>
                  <a:r>
                    <a:rPr lang="en-US" sz="700" b="1" baseline="0" dirty="0"/>
                    <a:t> </a:t>
                  </a:r>
                  <a:r>
                    <a:rPr lang="en-US" sz="700" b="1" dirty="0"/>
                    <a:t>(</a:t>
                  </a:r>
                  <a:r>
                    <a:rPr lang="en-US" sz="700" b="1" dirty="0" err="1"/>
                    <a:t>USD'm</a:t>
                  </a:r>
                  <a:r>
                    <a:rPr lang="en-US" sz="700" b="1" dirty="0"/>
                    <a:t>)</a:t>
                  </a:r>
                </a:p>
                <a:p>
                  <a:r>
                    <a:rPr lang="en-US" sz="600" i="1" dirty="0"/>
                    <a:t>- Average growth</a:t>
                  </a:r>
                  <a:r>
                    <a:rPr lang="en-US" sz="600" i="1" baseline="0" dirty="0"/>
                    <a:t> margin</a:t>
                  </a:r>
                  <a:r>
                    <a:rPr lang="en-US" sz="600" i="1" dirty="0"/>
                    <a:t> of (6.4%) from FY18 - FY22 </a:t>
                  </a:r>
                </a:p>
              </p:txBody>
            </p: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5B841148-B70D-48F7-ABF7-C906E52962AD}"/>
                    </a:ext>
                  </a:extLst>
                </p:cNvPr>
                <p:cNvCxnSpPr>
                  <a:cxnSpLocks/>
                  <a:endCxn id="29" idx="1"/>
                </p:cNvCxnSpPr>
                <p:nvPr/>
              </p:nvCxnSpPr>
              <p:spPr>
                <a:xfrm>
                  <a:off x="3175024" y="704496"/>
                  <a:ext cx="41124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6288802C-3A2F-2191-E097-4453425C880D}"/>
                  </a:ext>
                </a:extLst>
              </p:cNvPr>
              <p:cNvGrpSpPr/>
              <p:nvPr/>
            </p:nvGrpSpPr>
            <p:grpSpPr>
              <a:xfrm>
                <a:off x="3244134" y="1363950"/>
                <a:ext cx="1347581" cy="492443"/>
                <a:chOff x="3244134" y="1363950"/>
                <a:chExt cx="1347581" cy="492443"/>
              </a:xfrm>
            </p:grpSpPr>
            <p:sp>
              <p:nvSpPr>
                <p:cNvPr id="27" name="TextBox 35">
                  <a:extLst>
                    <a:ext uri="{FF2B5EF4-FFF2-40B4-BE49-F238E27FC236}">
                      <a16:creationId xmlns:a16="http://schemas.microsoft.com/office/drawing/2014/main" id="{A14A3B2D-805F-42F0-A4C6-338ACB1570D5}"/>
                    </a:ext>
                  </a:extLst>
                </p:cNvPr>
                <p:cNvSpPr txBox="1"/>
                <p:nvPr/>
              </p:nvSpPr>
              <p:spPr>
                <a:xfrm>
                  <a:off x="3586272" y="1363950"/>
                  <a:ext cx="1005443" cy="492443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b="1" dirty="0"/>
                    <a:t>Enterprise value (</a:t>
                  </a:r>
                  <a:r>
                    <a:rPr lang="en-US" sz="700" b="1" dirty="0" err="1"/>
                    <a:t>USD'm</a:t>
                  </a:r>
                  <a:r>
                    <a:rPr lang="en-US" sz="700" b="1" dirty="0"/>
                    <a:t>)</a:t>
                  </a:r>
                </a:p>
                <a:p>
                  <a:r>
                    <a:rPr lang="en-US" sz="600" i="1" dirty="0"/>
                    <a:t>-</a:t>
                  </a:r>
                  <a:r>
                    <a:rPr lang="en-US" sz="600" i="1" baseline="0" dirty="0"/>
                    <a:t> CAGR of 8.9% from FY17 - FY22 </a:t>
                  </a:r>
                  <a:endParaRPr lang="en-US" sz="600" i="1" dirty="0"/>
                </a:p>
              </p:txBody>
            </p: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2E27681D-CD2F-4C82-9B66-A0E409607581}"/>
                    </a:ext>
                  </a:extLst>
                </p:cNvPr>
                <p:cNvCxnSpPr>
                  <a:cxnSpLocks/>
                  <a:endCxn id="27" idx="1"/>
                </p:cNvCxnSpPr>
                <p:nvPr/>
              </p:nvCxnSpPr>
              <p:spPr>
                <a:xfrm>
                  <a:off x="3244134" y="1603579"/>
                  <a:ext cx="342138" cy="659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1EB6FE0-7674-ADA8-7297-1E946A2BF9F2}"/>
                </a:ext>
              </a:extLst>
            </p:cNvPr>
            <p:cNvSpPr/>
            <p:nvPr/>
          </p:nvSpPr>
          <p:spPr>
            <a:xfrm>
              <a:off x="4570575" y="3429000"/>
              <a:ext cx="4487089" cy="2827689"/>
            </a:xfrm>
            <a:prstGeom prst="rect">
              <a:avLst/>
            </a:prstGeom>
            <a:noFill/>
            <a:ln w="63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EDF0273-60CC-4DC8-A33B-3CB9B5834313}"/>
                </a:ext>
              </a:extLst>
            </p:cNvPr>
            <p:cNvSpPr txBox="1"/>
            <p:nvPr/>
          </p:nvSpPr>
          <p:spPr>
            <a:xfrm>
              <a:off x="4555056" y="3411884"/>
              <a:ext cx="231790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Enterprise value from FY’2018 – FY’22</a:t>
              </a:r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4C1AE74-8317-301C-2CC5-B211C428C8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847124"/>
              </p:ext>
            </p:extLst>
          </p:nvPr>
        </p:nvGraphicFramePr>
        <p:xfrm>
          <a:off x="4489569" y="1105566"/>
          <a:ext cx="4551405" cy="2288898"/>
        </p:xfrm>
        <a:graphic>
          <a:graphicData uri="http://schemas.openxmlformats.org/drawingml/2006/table">
            <a:tbl>
              <a:tblPr/>
              <a:tblGrid>
                <a:gridCol w="1302969">
                  <a:extLst>
                    <a:ext uri="{9D8B030D-6E8A-4147-A177-3AD203B41FA5}">
                      <a16:colId xmlns:a16="http://schemas.microsoft.com/office/drawing/2014/main" val="3185870787"/>
                    </a:ext>
                  </a:extLst>
                </a:gridCol>
                <a:gridCol w="594644">
                  <a:extLst>
                    <a:ext uri="{9D8B030D-6E8A-4147-A177-3AD203B41FA5}">
                      <a16:colId xmlns:a16="http://schemas.microsoft.com/office/drawing/2014/main" val="1836107657"/>
                    </a:ext>
                  </a:extLst>
                </a:gridCol>
                <a:gridCol w="614562">
                  <a:extLst>
                    <a:ext uri="{9D8B030D-6E8A-4147-A177-3AD203B41FA5}">
                      <a16:colId xmlns:a16="http://schemas.microsoft.com/office/drawing/2014/main" val="626299349"/>
                    </a:ext>
                  </a:extLst>
                </a:gridCol>
                <a:gridCol w="712334">
                  <a:extLst>
                    <a:ext uri="{9D8B030D-6E8A-4147-A177-3AD203B41FA5}">
                      <a16:colId xmlns:a16="http://schemas.microsoft.com/office/drawing/2014/main" val="3398716951"/>
                    </a:ext>
                  </a:extLst>
                </a:gridCol>
                <a:gridCol w="712334">
                  <a:extLst>
                    <a:ext uri="{9D8B030D-6E8A-4147-A177-3AD203B41FA5}">
                      <a16:colId xmlns:a16="http://schemas.microsoft.com/office/drawing/2014/main" val="4143539567"/>
                    </a:ext>
                  </a:extLst>
                </a:gridCol>
                <a:gridCol w="614562">
                  <a:extLst>
                    <a:ext uri="{9D8B030D-6E8A-4147-A177-3AD203B41FA5}">
                      <a16:colId xmlns:a16="http://schemas.microsoft.com/office/drawing/2014/main" val="2664725708"/>
                    </a:ext>
                  </a:extLst>
                </a:gridCol>
              </a:tblGrid>
              <a:tr h="191135">
                <a:tc gridSpan="2">
                  <a:txBody>
                    <a:bodyPr/>
                    <a:lstStyle/>
                    <a:p>
                      <a:pPr algn="l" fontAlgn="b"/>
                      <a:r>
                        <a:rPr lang="nb-NO" sz="900" b="1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Nestle Nigeria Plc (NGSE: Nestle)</a:t>
                      </a:r>
                    </a:p>
                  </a:txBody>
                  <a:tcPr marL="7951" marR="7951" marT="79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14942"/>
                  </a:ext>
                </a:extLst>
              </a:tr>
              <a:tr h="55880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8727739"/>
                  </a:ext>
                </a:extLst>
              </a:tr>
              <a:tr h="1511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values in </a:t>
                      </a:r>
                      <a:r>
                        <a:rPr lang="en-US" sz="9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USD'm</a:t>
                      </a:r>
                      <a:endParaRPr lang="en-US" sz="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FY'2018</a:t>
                      </a:r>
                    </a:p>
                  </a:txBody>
                  <a:tcPr marL="7951" marR="7951" marT="79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FY'19</a:t>
                      </a:r>
                    </a:p>
                  </a:txBody>
                  <a:tcPr marL="7951" marR="7951" marT="79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FY'20</a:t>
                      </a:r>
                    </a:p>
                  </a:txBody>
                  <a:tcPr marL="7951" marR="7951" marT="79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FY'21</a:t>
                      </a:r>
                    </a:p>
                  </a:txBody>
                  <a:tcPr marL="7951" marR="7951" marT="79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FY'22</a:t>
                      </a:r>
                    </a:p>
                  </a:txBody>
                  <a:tcPr marL="7951" marR="7951" marT="79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810022"/>
                  </a:ext>
                </a:extLst>
              </a:tr>
              <a:tr h="1511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51" marR="7951" marT="79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Jan-Dec</a:t>
                      </a:r>
                    </a:p>
                  </a:txBody>
                  <a:tcPr marL="7951" marR="7951" marT="79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Jan-Dec</a:t>
                      </a:r>
                    </a:p>
                  </a:txBody>
                  <a:tcPr marL="7951" marR="7951" marT="79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Jan-Dec</a:t>
                      </a:r>
                    </a:p>
                  </a:txBody>
                  <a:tcPr marL="7951" marR="7951" marT="79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Jan-Dec</a:t>
                      </a:r>
                    </a:p>
                  </a:txBody>
                  <a:tcPr marL="7951" marR="7951" marT="79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Jan-Dec</a:t>
                      </a:r>
                    </a:p>
                  </a:txBody>
                  <a:tcPr marL="7951" marR="7951" marT="79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076566"/>
                  </a:ext>
                </a:extLst>
              </a:tr>
              <a:tr h="151130">
                <a:tc>
                  <a:txBody>
                    <a:bodyPr/>
                    <a:lstStyle/>
                    <a:p>
                      <a:pPr marL="91440" lvl="0"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Revenue</a:t>
                      </a:r>
                    </a:p>
                  </a:txBody>
                  <a:tcPr marL="7951" marR="7951" marT="79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730.2</a:t>
                      </a:r>
                    </a:p>
                  </a:txBody>
                  <a:tcPr marL="7951" marR="7951" marT="795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784.6</a:t>
                      </a:r>
                    </a:p>
                  </a:txBody>
                  <a:tcPr marL="7951" marR="7951" marT="795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752.5</a:t>
                      </a:r>
                    </a:p>
                  </a:txBody>
                  <a:tcPr marL="7951" marR="7951" marT="795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852.5</a:t>
                      </a:r>
                    </a:p>
                  </a:txBody>
                  <a:tcPr marL="7951" marR="7951" marT="795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997.2</a:t>
                      </a:r>
                    </a:p>
                  </a:txBody>
                  <a:tcPr marL="7951" marR="7951" marT="795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0557674"/>
                  </a:ext>
                </a:extLst>
              </a:tr>
              <a:tr h="151130">
                <a:tc>
                  <a:txBody>
                    <a:bodyPr/>
                    <a:lstStyle/>
                    <a:p>
                      <a:pPr marL="91440" lvl="0"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EBITDA</a:t>
                      </a:r>
                    </a:p>
                  </a:txBody>
                  <a:tcPr marL="7951" marR="7951" marT="79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197.4</a:t>
                      </a:r>
                    </a:p>
                  </a:txBody>
                  <a:tcPr marL="7951" marR="7951" marT="79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218.9</a:t>
                      </a:r>
                    </a:p>
                  </a:txBody>
                  <a:tcPr marL="7951" marR="7951" marT="79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188.0</a:t>
                      </a:r>
                    </a:p>
                  </a:txBody>
                  <a:tcPr marL="7951" marR="7951" marT="79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193.0</a:t>
                      </a:r>
                    </a:p>
                  </a:txBody>
                  <a:tcPr marL="7951" marR="7951" marT="79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212.9</a:t>
                      </a:r>
                    </a:p>
                  </a:txBody>
                  <a:tcPr marL="7951" marR="7951" marT="795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0445243"/>
                  </a:ext>
                </a:extLst>
              </a:tr>
              <a:tr h="151130">
                <a:tc>
                  <a:txBody>
                    <a:bodyPr/>
                    <a:lstStyle/>
                    <a:p>
                      <a:pPr marL="91440" lvl="0"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Profit for the year</a:t>
                      </a:r>
                    </a:p>
                  </a:txBody>
                  <a:tcPr marL="7951" marR="7951" marT="79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117.9</a:t>
                      </a:r>
                    </a:p>
                  </a:txBody>
                  <a:tcPr marL="7951" marR="7951" marT="79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126.2</a:t>
                      </a:r>
                    </a:p>
                  </a:txBody>
                  <a:tcPr marL="7951" marR="7951" marT="79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102.8</a:t>
                      </a:r>
                    </a:p>
                  </a:txBody>
                  <a:tcPr marL="7951" marR="7951" marT="79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97.0</a:t>
                      </a:r>
                    </a:p>
                  </a:txBody>
                  <a:tcPr marL="7951" marR="7951" marT="79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109.3</a:t>
                      </a:r>
                    </a:p>
                  </a:txBody>
                  <a:tcPr marL="7951" marR="7951" marT="795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821344"/>
                  </a:ext>
                </a:extLst>
              </a:tr>
              <a:tr h="55880">
                <a:tc>
                  <a:txBody>
                    <a:bodyPr/>
                    <a:lstStyle/>
                    <a:p>
                      <a:pPr marL="91440" lvl="0"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3047475"/>
                  </a:ext>
                </a:extLst>
              </a:tr>
              <a:tr h="151130">
                <a:tc>
                  <a:txBody>
                    <a:bodyPr/>
                    <a:lstStyle/>
                    <a:p>
                      <a:pPr marL="91440" lvl="0"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Enterprise value EV</a:t>
                      </a:r>
                    </a:p>
                  </a:txBody>
                  <a:tcPr marL="7951" marR="7951" marT="79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3,304.4</a:t>
                      </a:r>
                    </a:p>
                  </a:txBody>
                  <a:tcPr marL="7951" marR="7951" marT="795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2,222.8</a:t>
                      </a:r>
                    </a:p>
                  </a:txBody>
                  <a:tcPr marL="7951" marR="7951" marT="795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2,818.9</a:t>
                      </a:r>
                    </a:p>
                  </a:txBody>
                  <a:tcPr marL="7951" marR="7951" marT="795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2,678.2</a:t>
                      </a:r>
                    </a:p>
                  </a:txBody>
                  <a:tcPr marL="7951" marR="7951" marT="795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1,943.5</a:t>
                      </a:r>
                    </a:p>
                  </a:txBody>
                  <a:tcPr marL="7951" marR="7951" marT="795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867744"/>
                  </a:ext>
                </a:extLst>
              </a:tr>
              <a:tr h="151130">
                <a:tc>
                  <a:txBody>
                    <a:bodyPr/>
                    <a:lstStyle/>
                    <a:p>
                      <a:pPr marL="91440" lvl="0"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EV/LTM EBITDA</a:t>
                      </a:r>
                    </a:p>
                  </a:txBody>
                  <a:tcPr marL="7951" marR="7951" marT="79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16.74x</a:t>
                      </a:r>
                    </a:p>
                  </a:txBody>
                  <a:tcPr marL="7951" marR="7951" marT="79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10.15x</a:t>
                      </a:r>
                    </a:p>
                  </a:txBody>
                  <a:tcPr marL="7951" marR="7951" marT="79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14.99x</a:t>
                      </a:r>
                    </a:p>
                  </a:txBody>
                  <a:tcPr marL="7951" marR="7951" marT="79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13.88x</a:t>
                      </a:r>
                    </a:p>
                  </a:txBody>
                  <a:tcPr marL="7951" marR="7951" marT="79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9.13x</a:t>
                      </a:r>
                    </a:p>
                  </a:txBody>
                  <a:tcPr marL="7951" marR="7951" marT="795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8234164"/>
                  </a:ext>
                </a:extLst>
              </a:tr>
              <a:tr h="40005">
                <a:tc>
                  <a:txBody>
                    <a:bodyPr/>
                    <a:lstStyle/>
                    <a:p>
                      <a:pPr marL="91440" lvl="0"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0008176"/>
                  </a:ext>
                </a:extLst>
              </a:tr>
              <a:tr h="151130">
                <a:tc>
                  <a:txBody>
                    <a:bodyPr/>
                    <a:lstStyle/>
                    <a:p>
                      <a:pPr marL="91440" lvl="0"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Revenue growth</a:t>
                      </a:r>
                    </a:p>
                  </a:txBody>
                  <a:tcPr marL="7951" marR="7951" marT="79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7.7% </a:t>
                      </a:r>
                    </a:p>
                  </a:txBody>
                  <a:tcPr marL="7951" marR="7951" marT="795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7.5% </a:t>
                      </a:r>
                    </a:p>
                  </a:txBody>
                  <a:tcPr marL="7951" marR="7951" marT="795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(4.1%)</a:t>
                      </a:r>
                    </a:p>
                  </a:txBody>
                  <a:tcPr marL="7951" marR="7951" marT="795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13.3% </a:t>
                      </a:r>
                    </a:p>
                  </a:txBody>
                  <a:tcPr marL="7951" marR="7951" marT="795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17.0% </a:t>
                      </a:r>
                    </a:p>
                  </a:txBody>
                  <a:tcPr marL="7951" marR="7951" marT="795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0846469"/>
                  </a:ext>
                </a:extLst>
              </a:tr>
              <a:tr h="151130">
                <a:tc>
                  <a:txBody>
                    <a:bodyPr/>
                    <a:lstStyle/>
                    <a:p>
                      <a:pPr marL="91440" lvl="0"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EBITDA margin</a:t>
                      </a:r>
                    </a:p>
                  </a:txBody>
                  <a:tcPr marL="7951" marR="7951" marT="79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27.0% </a:t>
                      </a:r>
                    </a:p>
                  </a:txBody>
                  <a:tcPr marL="7951" marR="7951" marT="79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27.9% </a:t>
                      </a:r>
                    </a:p>
                  </a:txBody>
                  <a:tcPr marL="7951" marR="7951" marT="79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25.0% </a:t>
                      </a:r>
                    </a:p>
                  </a:txBody>
                  <a:tcPr marL="7951" marR="7951" marT="79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22.6% </a:t>
                      </a:r>
                    </a:p>
                  </a:txBody>
                  <a:tcPr marL="7951" marR="7951" marT="79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21.3% </a:t>
                      </a:r>
                    </a:p>
                  </a:txBody>
                  <a:tcPr marL="7951" marR="7951" marT="795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9090150"/>
                  </a:ext>
                </a:extLst>
              </a:tr>
              <a:tr h="151130">
                <a:tc>
                  <a:txBody>
                    <a:bodyPr/>
                    <a:lstStyle/>
                    <a:p>
                      <a:pPr marL="91440" lvl="0"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 profit margin</a:t>
                      </a:r>
                    </a:p>
                  </a:txBody>
                  <a:tcPr marL="7951" marR="7951" marT="79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16.1% </a:t>
                      </a:r>
                    </a:p>
                  </a:txBody>
                  <a:tcPr marL="7951" marR="7951" marT="79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16.1% </a:t>
                      </a:r>
                    </a:p>
                  </a:txBody>
                  <a:tcPr marL="7951" marR="7951" marT="79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13.7% </a:t>
                      </a:r>
                    </a:p>
                  </a:txBody>
                  <a:tcPr marL="7951" marR="7951" marT="79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11.4% </a:t>
                      </a:r>
                    </a:p>
                  </a:txBody>
                  <a:tcPr marL="7951" marR="7951" marT="79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11.0% </a:t>
                      </a:r>
                    </a:p>
                  </a:txBody>
                  <a:tcPr marL="7951" marR="7951" marT="795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1623294"/>
                  </a:ext>
                </a:extLst>
              </a:tr>
              <a:tr h="151130">
                <a:tc>
                  <a:txBody>
                    <a:bodyPr/>
                    <a:lstStyle/>
                    <a:p>
                      <a:pPr marL="91440" lvl="0"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 growth</a:t>
                      </a:r>
                    </a:p>
                  </a:txBody>
                  <a:tcPr marL="7951" marR="7951" marT="79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6.5% </a:t>
                      </a:r>
                    </a:p>
                  </a:txBody>
                  <a:tcPr marL="7951" marR="7951" marT="79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(32.7%)</a:t>
                      </a:r>
                    </a:p>
                  </a:txBody>
                  <a:tcPr marL="7951" marR="7951" marT="79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26.8% </a:t>
                      </a:r>
                    </a:p>
                  </a:txBody>
                  <a:tcPr marL="7951" marR="7951" marT="79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(5.0%)</a:t>
                      </a:r>
                    </a:p>
                  </a:txBody>
                  <a:tcPr marL="7951" marR="7951" marT="79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(27.4%)</a:t>
                      </a:r>
                    </a:p>
                  </a:txBody>
                  <a:tcPr marL="7951" marR="7951" marT="795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369429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87FA1C4D-2EF4-A3A1-6833-DEE052E43A67}"/>
              </a:ext>
            </a:extLst>
          </p:cNvPr>
          <p:cNvSpPr txBox="1"/>
          <p:nvPr/>
        </p:nvSpPr>
        <p:spPr>
          <a:xfrm>
            <a:off x="159978" y="3627163"/>
            <a:ext cx="32569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/>
              <a:t>Source: Nestle Nigeria Plc financials &amp; publicly available 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78413F-5F7A-979F-B5D1-D31A959B04BE}"/>
              </a:ext>
            </a:extLst>
          </p:cNvPr>
          <p:cNvSpPr txBox="1"/>
          <p:nvPr/>
        </p:nvSpPr>
        <p:spPr>
          <a:xfrm>
            <a:off x="4372880" y="6543181"/>
            <a:ext cx="32569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/>
              <a:t>Source: Nestle Nigeria Plc financials &amp; publicly available data</a:t>
            </a:r>
            <a:endParaRPr lang="en-US" sz="800" i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ED85CD-6E8F-6EA9-5323-F9955D5C3495}"/>
              </a:ext>
            </a:extLst>
          </p:cNvPr>
          <p:cNvSpPr txBox="1"/>
          <p:nvPr/>
        </p:nvSpPr>
        <p:spPr>
          <a:xfrm>
            <a:off x="4449945" y="3377092"/>
            <a:ext cx="32569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/>
              <a:t>Source: Nestle Nigeria Plc financials &amp; publicly available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F66F25-D5E5-6185-5300-68E0EA385887}"/>
              </a:ext>
            </a:extLst>
          </p:cNvPr>
          <p:cNvSpPr txBox="1"/>
          <p:nvPr/>
        </p:nvSpPr>
        <p:spPr>
          <a:xfrm>
            <a:off x="103025" y="3969718"/>
            <a:ext cx="42409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/>
              <a:t>Nestlé Nigeria Plc manufactures, markets, and distributes food products in Nigeria. The company operates through two segments, Food and Beverages.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/>
              <a:t>It offers food products under the Maggi, </a:t>
            </a:r>
            <a:r>
              <a:rPr lang="en-US" sz="1000" dirty="0" err="1"/>
              <a:t>Cerelac</a:t>
            </a:r>
            <a:r>
              <a:rPr lang="en-US" sz="1000" dirty="0"/>
              <a:t>, SMA, Nan, Lactogen, and Golden Morn brands; and beverage drinks under the Milo, Milo energy cube, Nescafe, Milo ready-to-drink, and Nestlé Pure Life brands; and coffee products under the Nescafé brand.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/>
              <a:t>The Company began trading operations in Nigeria in 1961 and was listed on the Nigerian Stock Exchange on April 20, 1979.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/>
              <a:t>In the past 7 years, the business has invested over USD1.87 million (N1.5 billion) on training and capacity building to develop and support our people to bring value to themselves and to the organization</a:t>
            </a:r>
          </a:p>
        </p:txBody>
      </p:sp>
      <p:pic>
        <p:nvPicPr>
          <p:cNvPr id="34" name="Graphic 33" descr="Users with solid fill">
            <a:extLst>
              <a:ext uri="{FF2B5EF4-FFF2-40B4-BE49-F238E27FC236}">
                <a16:creationId xmlns:a16="http://schemas.microsoft.com/office/drawing/2014/main" id="{99FC7B65-6886-4A9F-E4F6-FB1FB4F38F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6131" y="5887377"/>
            <a:ext cx="527610" cy="52761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5A7DE4F-550F-1604-A26A-63A30497F7CF}"/>
              </a:ext>
            </a:extLst>
          </p:cNvPr>
          <p:cNvSpPr txBox="1"/>
          <p:nvPr/>
        </p:nvSpPr>
        <p:spPr>
          <a:xfrm>
            <a:off x="210443" y="6304906"/>
            <a:ext cx="1078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Total staff  2,320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0DA464B-48AA-A572-6EE3-5DEAFC9997F0}"/>
              </a:ext>
            </a:extLst>
          </p:cNvPr>
          <p:cNvSpPr txBox="1"/>
          <p:nvPr/>
        </p:nvSpPr>
        <p:spPr>
          <a:xfrm>
            <a:off x="169603" y="737049"/>
            <a:ext cx="23179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Overview as at 31</a:t>
            </a:r>
            <a:r>
              <a:rPr lang="en-US" sz="1050" b="1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st</a:t>
            </a:r>
            <a:r>
              <a: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December 2022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E5F0B256-C27E-2C49-51FA-B9EF1DFDA6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940814" y="5892421"/>
            <a:ext cx="823302" cy="82330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7A9F1A3B-CB75-506B-47BD-0293CAE6DCF0}"/>
              </a:ext>
            </a:extLst>
          </p:cNvPr>
          <p:cNvSpPr txBox="1"/>
          <p:nvPr/>
        </p:nvSpPr>
        <p:spPr>
          <a:xfrm>
            <a:off x="2628154" y="5943269"/>
            <a:ext cx="1670722" cy="823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6</a:t>
            </a:r>
            <a:r>
              <a:rPr lang="en-US" sz="1600" b="1" baseline="30000" dirty="0">
                <a:solidFill>
                  <a:schemeClr val="accent1"/>
                </a:solidFill>
              </a:rPr>
              <a:t>th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</a:p>
          <a:p>
            <a:pPr algn="ctr"/>
            <a:r>
              <a:rPr lang="en-US" sz="1050" dirty="0"/>
              <a:t>company with the highest market capitalization on the NGX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BC0B220-4F6A-032A-D08C-921B890B7B30}"/>
              </a:ext>
            </a:extLst>
          </p:cNvPr>
          <p:cNvCxnSpPr/>
          <p:nvPr/>
        </p:nvCxnSpPr>
        <p:spPr>
          <a:xfrm>
            <a:off x="1559293" y="5908710"/>
            <a:ext cx="0" cy="8578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408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257</TotalTime>
  <Words>397</Words>
  <Application>Microsoft Office PowerPoint</Application>
  <PresentationFormat>On-screen Show (4:3)</PresentationFormat>
  <Paragraphs>95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Ogundele, Victor</dc:creator>
  <cp:lastModifiedBy>Victor Ogundele</cp:lastModifiedBy>
  <cp:revision>1</cp:revision>
  <dcterms:created xsi:type="dcterms:W3CDTF">2023-11-27T11:57:28Z</dcterms:created>
  <dcterms:modified xsi:type="dcterms:W3CDTF">2023-11-29T06:50:07Z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2023-11-27T11:57:28Z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2eb4aa68-1d3e-4ac6-ae0b-9118898a5603</vt:lpwstr>
  </property>
  <property fmtid="{D5CDD505-2E9C-101B-9397-08002B2CF9AE}" pid="8" name="MSIP_Label_ea60d57e-af5b-4752-ac57-3e4f28ca11dc_ContentBits">
    <vt:lpwstr>0</vt:lpwstr>
  </property>
  <property fmtid="{D5CDD505-2E9C-101B-9397-08002B2CF9AE}" pid="9" name="MSIP_Label_defa4170-0d19-0005-0004-bc88714345d2_Enabled">
    <vt:lpwstr>true</vt:lpwstr>
  </property>
  <property fmtid="{D5CDD505-2E9C-101B-9397-08002B2CF9AE}" pid="10" name="MSIP_Label_defa4170-0d19-0005-0004-bc88714345d2_SetDate">
    <vt:lpwstr>2023-11-27T18:47:14Z</vt:lpwstr>
  </property>
  <property fmtid="{D5CDD505-2E9C-101B-9397-08002B2CF9AE}" pid="11" name="MSIP_Label_defa4170-0d19-0005-0004-bc88714345d2_Method">
    <vt:lpwstr>Standard</vt:lpwstr>
  </property>
  <property fmtid="{D5CDD505-2E9C-101B-9397-08002B2CF9AE}" pid="12" name="MSIP_Label_defa4170-0d19-0005-0004-bc88714345d2_Name">
    <vt:lpwstr>defa4170-0d19-0005-0004-bc88714345d2</vt:lpwstr>
  </property>
  <property fmtid="{D5CDD505-2E9C-101B-9397-08002B2CF9AE}" pid="13" name="MSIP_Label_defa4170-0d19-0005-0004-bc88714345d2_SiteId">
    <vt:lpwstr>8d5d6f11-1e2b-4759-8bdb-4e25f97cf6a3</vt:lpwstr>
  </property>
  <property fmtid="{D5CDD505-2E9C-101B-9397-08002B2CF9AE}" pid="14" name="MSIP_Label_defa4170-0d19-0005-0004-bc88714345d2_ActionId">
    <vt:lpwstr>6a81f676-4e4c-43ed-8468-62f08ec19479</vt:lpwstr>
  </property>
  <property fmtid="{D5CDD505-2E9C-101B-9397-08002B2CF9AE}" pid="15" name="MSIP_Label_defa4170-0d19-0005-0004-bc88714345d2_ContentBits">
    <vt:lpwstr>0</vt:lpwstr>
  </property>
</Properties>
</file>