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41" autoAdjust="0"/>
  </p:normalViewPr>
  <p:slideViewPr>
    <p:cSldViewPr snapToGrid="0">
      <p:cViewPr varScale="1">
        <p:scale>
          <a:sx n="80" d="100"/>
          <a:sy n="80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ywh\Downloads\Business%20Analytics%20-Udacity\BAND_Project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ywh\Downloads\Business%20Analytics%20-Udacity\BAND_Project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ywh\Downloads\Business%20Analytics%20-Udacity\BAND_Project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ywh\Downloads\Business%20Analytics%20-Udacity\BAND_Project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 Sales by Each Sales Agent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'Q1'!$M$2</c:f>
              <c:strCache>
                <c:ptCount val="1"/>
                <c:pt idx="0">
                  <c:v>Total Number of 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338-49C7-996A-3CFBDCDAADA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7338-49C7-996A-3CFBDCDAADA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7338-49C7-996A-3CFBDCDAADA2}"/>
              </c:ext>
            </c:extLst>
          </c:dPt>
          <c:dLbls>
            <c:dLbl>
              <c:idx val="0"/>
              <c:layout>
                <c:manualLayout>
                  <c:x val="-0.20944512795275591"/>
                  <c:y val="0.1039401775632087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38-49C7-996A-3CFBDCDAADA2}"/>
                </c:ext>
              </c:extLst>
            </c:dLbl>
            <c:dLbl>
              <c:idx val="1"/>
              <c:layout>
                <c:manualLayout>
                  <c:x val="7.5183111876640424E-2"/>
                  <c:y val="-0.1146274894152853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38-49C7-996A-3CFBDCDAADA2}"/>
                </c:ext>
              </c:extLst>
            </c:dLbl>
            <c:dLbl>
              <c:idx val="2"/>
              <c:layout>
                <c:manualLayout>
                  <c:x val="0.18609457020997375"/>
                  <c:y val="0.1140004358786778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38-49C7-996A-3CFBDCDAAD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'Q1'!$B$3:$B$5</c:f>
              <c:strCache>
                <c:ptCount val="3"/>
                <c:pt idx="0">
                  <c:v>3 - Peacock Jane</c:v>
                </c:pt>
                <c:pt idx="1">
                  <c:v>4 - Park Margaret</c:v>
                </c:pt>
                <c:pt idx="2">
                  <c:v>5 - Johnson Steve</c:v>
                </c:pt>
              </c:strCache>
            </c:strRef>
          </c:cat>
          <c:val>
            <c:numRef>
              <c:f>'Q1'!$M$3:$M$5</c:f>
              <c:numCache>
                <c:formatCode>General</c:formatCode>
                <c:ptCount val="3"/>
                <c:pt idx="0">
                  <c:v>146</c:v>
                </c:pt>
                <c:pt idx="1">
                  <c:v>140</c:v>
                </c:pt>
                <c:pt idx="2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38-49C7-996A-3CFBDCDAADA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Customers of Each Sales Agents</a:t>
            </a:r>
          </a:p>
        </c:rich>
      </c:tx>
      <c:layout>
        <c:manualLayout>
          <c:xMode val="edge"/>
          <c:yMode val="edge"/>
          <c:x val="0.13127906045043047"/>
          <c:y val="2.07991046410922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'Q2'!$E$3</c:f>
              <c:strCache>
                <c:ptCount val="1"/>
                <c:pt idx="0">
                  <c:v>Total Customers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'Q2'!$A$4:$A$6</c:f>
              <c:strCache>
                <c:ptCount val="3"/>
                <c:pt idx="0">
                  <c:v>3 - Peacock Jane</c:v>
                </c:pt>
                <c:pt idx="1">
                  <c:v>4 - Park Margaret</c:v>
                </c:pt>
                <c:pt idx="2">
                  <c:v>5 - Johnson Steve</c:v>
                </c:pt>
              </c:strCache>
            </c:strRef>
          </c:cat>
          <c:val>
            <c:numRef>
              <c:f>'Q2'!$E$4:$E$6</c:f>
              <c:numCache>
                <c:formatCode>General</c:formatCode>
                <c:ptCount val="3"/>
                <c:pt idx="0">
                  <c:v>21</c:v>
                </c:pt>
                <c:pt idx="1">
                  <c:v>20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1-44FC-BA11-89E803FCD0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62355951"/>
        <c:axId val="1747037727"/>
      </c:barChart>
      <c:catAx>
        <c:axId val="1762355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747037727"/>
        <c:crosses val="autoZero"/>
        <c:auto val="1"/>
        <c:lblAlgn val="ctr"/>
        <c:lblOffset val="100"/>
        <c:noMultiLvlLbl val="0"/>
      </c:catAx>
      <c:valAx>
        <c:axId val="174703772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762355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Highest Spending Customers in Each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'Q3'!$C$1</c:f>
              <c:strCache>
                <c:ptCount val="1"/>
                <c:pt idx="0">
                  <c:v>FirstName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'Q3'!$C$2:$C$11</c:f>
              <c:strCache>
                <c:ptCount val="10"/>
                <c:pt idx="0">
                  <c:v>Helena</c:v>
                </c:pt>
                <c:pt idx="1">
                  <c:v>Richard</c:v>
                </c:pt>
                <c:pt idx="2">
                  <c:v>Luis</c:v>
                </c:pt>
                <c:pt idx="3">
                  <c:v>Ladislav</c:v>
                </c:pt>
                <c:pt idx="4">
                  <c:v>Hugh</c:v>
                </c:pt>
                <c:pt idx="5">
                  <c:v>Fynn</c:v>
                </c:pt>
                <c:pt idx="6">
                  <c:v>Astrid</c:v>
                </c:pt>
                <c:pt idx="7">
                  <c:v>Terhi</c:v>
                </c:pt>
                <c:pt idx="8">
                  <c:v>Isabelle</c:v>
                </c:pt>
                <c:pt idx="9">
                  <c:v>Johannes</c:v>
                </c:pt>
              </c:strCache>
            </c:strRef>
          </c:cat>
          <c:val>
            <c:numRef>
              <c:f>'Q3'!$C$2:$C$11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F-49E7-8B29-F65E2ED456EB}"/>
            </c:ext>
          </c:extLst>
        </c:ser>
        <c:ser>
          <c:idx val="0"/>
          <c:order val="1"/>
          <c:tx>
            <c:strRef>
              <c:f>'Q3'!$B$1</c:f>
              <c:strCache>
                <c:ptCount val="1"/>
                <c:pt idx="0">
                  <c:v>TotalSpent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'Q3'!$C$2:$C$11</c:f>
              <c:strCache>
                <c:ptCount val="10"/>
                <c:pt idx="0">
                  <c:v>Helena</c:v>
                </c:pt>
                <c:pt idx="1">
                  <c:v>Richard</c:v>
                </c:pt>
                <c:pt idx="2">
                  <c:v>Luis</c:v>
                </c:pt>
                <c:pt idx="3">
                  <c:v>Ladislav</c:v>
                </c:pt>
                <c:pt idx="4">
                  <c:v>Hugh</c:v>
                </c:pt>
                <c:pt idx="5">
                  <c:v>Fynn</c:v>
                </c:pt>
                <c:pt idx="6">
                  <c:v>Astrid</c:v>
                </c:pt>
                <c:pt idx="7">
                  <c:v>Terhi</c:v>
                </c:pt>
                <c:pt idx="8">
                  <c:v>Isabelle</c:v>
                </c:pt>
                <c:pt idx="9">
                  <c:v>Johannes</c:v>
                </c:pt>
              </c:strCache>
            </c:strRef>
          </c:cat>
          <c:val>
            <c:numRef>
              <c:f>'Q3'!$B$2:$B$11</c:f>
              <c:numCache>
                <c:formatCode>General</c:formatCode>
                <c:ptCount val="10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42.62</c:v>
                </c:pt>
                <c:pt idx="7">
                  <c:v>41.62</c:v>
                </c:pt>
                <c:pt idx="8">
                  <c:v>40.619999999999997</c:v>
                </c:pt>
                <c:pt idx="9">
                  <c:v>40.619999999999997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3F-49E7-8B29-F65E2ED456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63051983"/>
        <c:axId val="1705452271"/>
      </c:barChart>
      <c:catAx>
        <c:axId val="1763051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First Name of 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705452271"/>
        <c:crosses val="autoZero"/>
        <c:auto val="1"/>
        <c:lblAlgn val="ctr"/>
        <c:lblOffset val="100"/>
        <c:noMultiLvlLbl val="0"/>
      </c:catAx>
      <c:valAx>
        <c:axId val="170545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Spent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7630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Customers in</a:t>
            </a:r>
            <a:r>
              <a:rPr lang="en-US" baseline="0"/>
              <a:t> Each Country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'Q4'!$A$2:$A$25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Portugal</c:v>
                </c:pt>
                <c:pt idx="7">
                  <c:v>India</c:v>
                </c:pt>
                <c:pt idx="8">
                  <c:v>Czech Republic</c:v>
                </c:pt>
                <c:pt idx="9">
                  <c:v>Sweden</c:v>
                </c:pt>
                <c:pt idx="10">
                  <c:v>Spain</c:v>
                </c:pt>
                <c:pt idx="11">
                  <c:v>Poland</c:v>
                </c:pt>
                <c:pt idx="12">
                  <c:v>Norway</c:v>
                </c:pt>
                <c:pt idx="13">
                  <c:v>Netherlands</c:v>
                </c:pt>
                <c:pt idx="14">
                  <c:v>Italy</c:v>
                </c:pt>
                <c:pt idx="15">
                  <c:v>Ireland</c:v>
                </c:pt>
                <c:pt idx="16">
                  <c:v>Hungary</c:v>
                </c:pt>
                <c:pt idx="17">
                  <c:v>Finland</c:v>
                </c:pt>
                <c:pt idx="18">
                  <c:v>Denmark</c:v>
                </c:pt>
                <c:pt idx="19">
                  <c:v>Chile</c:v>
                </c:pt>
                <c:pt idx="20">
                  <c:v>Belgium</c:v>
                </c:pt>
                <c:pt idx="21">
                  <c:v>Austria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'Q4'!$B$2:$B$25</c:f>
              <c:numCache>
                <c:formatCode>General</c:formatCode>
                <c:ptCount val="24"/>
                <c:pt idx="0">
                  <c:v>13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42-4C15-B8A2-56BF17106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908559"/>
        <c:axId val="1754143343"/>
      </c:barChart>
      <c:catAx>
        <c:axId val="1751908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754143343"/>
        <c:crosses val="autoZero"/>
        <c:auto val="1"/>
        <c:lblAlgn val="ctr"/>
        <c:lblOffset val="100"/>
        <c:noMultiLvlLbl val="0"/>
      </c:catAx>
      <c:valAx>
        <c:axId val="175414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751908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-- 1}. We are interested in knowing the total sales made by each sales agents. Provide a query that shows total sales made by each sales agent.--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 e.*, count(</a:t>
            </a:r>
            <a:r>
              <a:rPr lang="en-US" dirty="0" err="1"/>
              <a:t>i.invoiceid</a:t>
            </a:r>
            <a:r>
              <a:rPr lang="en-US" dirty="0"/>
              <a:t>) as 'Total Number of Sales'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employee as 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JOIN customer as c on </a:t>
            </a:r>
            <a:r>
              <a:rPr lang="en-US" dirty="0" err="1"/>
              <a:t>e.employeeid</a:t>
            </a:r>
            <a:r>
              <a:rPr lang="en-US" dirty="0"/>
              <a:t> = </a:t>
            </a:r>
            <a:r>
              <a:rPr lang="en-US" dirty="0" err="1"/>
              <a:t>c.supportrepid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JOIN invoice as </a:t>
            </a:r>
            <a:r>
              <a:rPr lang="en-US" dirty="0" err="1"/>
              <a:t>i</a:t>
            </a:r>
            <a:r>
              <a:rPr lang="en-US" dirty="0"/>
              <a:t> on </a:t>
            </a:r>
            <a:r>
              <a:rPr lang="en-US" dirty="0" err="1"/>
              <a:t>i.customerid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BY </a:t>
            </a:r>
            <a:r>
              <a:rPr lang="en-US" dirty="0" err="1"/>
              <a:t>e.employeeid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-- 2}. Provide a query that shows the number of customers assigned to each sales agent.--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 e.*, count(</a:t>
            </a:r>
            <a:r>
              <a:rPr lang="en-US" dirty="0" err="1"/>
              <a:t>c.customerid</a:t>
            </a:r>
            <a:r>
              <a:rPr lang="en-US" dirty="0"/>
              <a:t>) as '</a:t>
            </a:r>
            <a:r>
              <a:rPr lang="en-US" dirty="0" err="1"/>
              <a:t>TotalCustomers</a:t>
            </a:r>
            <a:r>
              <a:rPr lang="en-US" dirty="0"/>
              <a:t>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employee as 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JOIN customer as c on </a:t>
            </a:r>
            <a:r>
              <a:rPr lang="en-US" dirty="0" err="1"/>
              <a:t>e.employeeid</a:t>
            </a:r>
            <a:r>
              <a:rPr lang="en-US" dirty="0"/>
              <a:t> = </a:t>
            </a:r>
            <a:r>
              <a:rPr lang="en-US" dirty="0" err="1"/>
              <a:t>c.supportrepid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BY </a:t>
            </a:r>
            <a:r>
              <a:rPr lang="en-US" dirty="0" err="1"/>
              <a:t>e.employeeid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5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--3}. Write a query that determines the customer that has spent the most on music for each country. Write a query that returns the country along with the top customer and how much they spent. 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WITH t1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(SELECT </a:t>
            </a:r>
            <a:r>
              <a:rPr lang="en-US" dirty="0" err="1"/>
              <a:t>c.Country</a:t>
            </a:r>
            <a:r>
              <a:rPr lang="en-US" dirty="0"/>
              <a:t>, SUM(</a:t>
            </a:r>
            <a:r>
              <a:rPr lang="en-US" dirty="0" err="1"/>
              <a:t>i.Total</a:t>
            </a:r>
            <a:r>
              <a:rPr lang="en-US" dirty="0"/>
              <a:t>) </a:t>
            </a:r>
            <a:r>
              <a:rPr lang="en-US" dirty="0" err="1"/>
              <a:t>TotalSpent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c.CustomerId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FROM Customer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JOIN Invoice </a:t>
            </a:r>
            <a:r>
              <a:rPr lang="en-US" dirty="0" err="1"/>
              <a:t>i</a:t>
            </a:r>
            <a:r>
              <a:rPr lang="en-US" dirty="0"/>
              <a:t>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i.CustomerId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GROUP BY </a:t>
            </a:r>
            <a:r>
              <a:rPr lang="en-US" dirty="0" err="1"/>
              <a:t>c.CustomerId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)SELECT t1.*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t1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JOIN(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SELECT Country, MAX(</a:t>
            </a:r>
            <a:r>
              <a:rPr lang="en-US" dirty="0" err="1"/>
              <a:t>TotalSpent</a:t>
            </a:r>
            <a:r>
              <a:rPr lang="en-US" dirty="0"/>
              <a:t>) AS </a:t>
            </a:r>
            <a:r>
              <a:rPr lang="en-US" dirty="0" err="1"/>
              <a:t>MaxTotalSpent</a:t>
            </a:r>
            <a:r>
              <a:rPr lang="en-US" dirty="0"/>
              <a:t>, FirstName,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CustomerId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FROM t1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GROUP BY Country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)t2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 t1.Country = t2.Country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WHERE t1.TotalSpent = t2.MaxTotalSpent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ORDER BY "</a:t>
            </a:r>
            <a:r>
              <a:rPr lang="en-US" dirty="0" err="1"/>
              <a:t>TotalSpent</a:t>
            </a:r>
            <a:r>
              <a:rPr lang="en-US" dirty="0"/>
              <a:t>" DESC;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64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--4}. Use the Invoice table to determine the countries that have the most invoices. Provide a table of </a:t>
            </a:r>
            <a:r>
              <a:rPr lang="en-US" dirty="0" err="1"/>
              <a:t>BillingCountry</a:t>
            </a:r>
            <a:r>
              <a:rPr lang="en-US" dirty="0"/>
              <a:t> and Invoices ordered by the number of invoices for each country. The country with the most invoices should appear first.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 Country, Count(*) as "Number of Customers"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Customer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BY Country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ORDER BY count(*) DESC;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2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-- 5}. Provide a query to return the distinct email, first name, last name, and Genre of all Blues Music listeners.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-- Return your list ordered alphabetically by email address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 DISTINCT Email, FirstName, </a:t>
            </a:r>
            <a:r>
              <a:rPr lang="en-US" dirty="0" err="1"/>
              <a:t>LastName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Customer C JOIN Invoice 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I.CustomerId</a:t>
            </a:r>
            <a:r>
              <a:rPr lang="en-US" dirty="0"/>
              <a:t> JOIN </a:t>
            </a:r>
            <a:r>
              <a:rPr lang="en-US" dirty="0" err="1"/>
              <a:t>InvoiceLine</a:t>
            </a:r>
            <a:r>
              <a:rPr lang="en-US" dirty="0"/>
              <a:t> IL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ON </a:t>
            </a:r>
            <a:r>
              <a:rPr lang="en-US" dirty="0" err="1"/>
              <a:t>I.InvoiceId</a:t>
            </a:r>
            <a:r>
              <a:rPr lang="en-US" dirty="0"/>
              <a:t> = </a:t>
            </a:r>
            <a:r>
              <a:rPr lang="en-US" dirty="0" err="1"/>
              <a:t>IL.InvoiceId</a:t>
            </a:r>
            <a:r>
              <a:rPr lang="en-US" dirty="0"/>
              <a:t> JOIN Track 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ON </a:t>
            </a:r>
            <a:r>
              <a:rPr lang="en-US" dirty="0" err="1"/>
              <a:t>IL.TrackId</a:t>
            </a:r>
            <a:r>
              <a:rPr lang="en-US" dirty="0"/>
              <a:t> = </a:t>
            </a:r>
            <a:r>
              <a:rPr lang="en-US" dirty="0" err="1"/>
              <a:t>T.TrackId</a:t>
            </a:r>
            <a:r>
              <a:rPr lang="en-US" dirty="0"/>
              <a:t> JOIN Genre 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ON </a:t>
            </a:r>
            <a:r>
              <a:rPr lang="en-US" dirty="0" err="1"/>
              <a:t>T.GenreId</a:t>
            </a:r>
            <a:r>
              <a:rPr lang="en-US" dirty="0"/>
              <a:t> = </a:t>
            </a:r>
            <a:r>
              <a:rPr lang="en-US" dirty="0" err="1"/>
              <a:t>G.GenreId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WHERE </a:t>
            </a:r>
            <a:r>
              <a:rPr lang="en-US" dirty="0" err="1"/>
              <a:t>G.Name</a:t>
            </a:r>
            <a:r>
              <a:rPr lang="en-US" dirty="0"/>
              <a:t> = "Blues"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ORDER BY </a:t>
            </a:r>
            <a:r>
              <a:rPr lang="en-US" dirty="0" err="1"/>
              <a:t>C.Email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06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24853" y="971550"/>
            <a:ext cx="8313821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Open Sans"/>
                <a:ea typeface="Open Sans"/>
                <a:cs typeface="Open Sans"/>
                <a:sym typeface="Open Sans"/>
              </a:rPr>
              <a:t>Business </a:t>
            </a:r>
            <a:r>
              <a:rPr lang="en-US" sz="3000" dirty="0" err="1">
                <a:latin typeface="Open Sans"/>
                <a:ea typeface="Open Sans"/>
                <a:cs typeface="Open Sans"/>
                <a:sym typeface="Open Sans"/>
              </a:rPr>
              <a:t>Analystics</a:t>
            </a:r>
            <a:r>
              <a:rPr lang="en-US" sz="3000" dirty="0">
                <a:latin typeface="Open Sans"/>
                <a:ea typeface="Open Sans"/>
                <a:cs typeface="Open Sans"/>
                <a:sym typeface="Open Sans"/>
              </a:rPr>
              <a:t> Nanodegree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Open Sans"/>
                <a:ea typeface="Open Sans"/>
                <a:cs typeface="Open Sans"/>
                <a:sym typeface="Open Sans"/>
              </a:rPr>
              <a:t>-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Open Sans"/>
                <a:ea typeface="Open Sans"/>
                <a:cs typeface="Open Sans"/>
                <a:sym typeface="Open Sans"/>
              </a:rPr>
              <a:t>Project 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have Peacock Jane (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EmployeeId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3) has the agent with the highest number of sales; Johnson Steve has the least.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Number of sales by each agent are however close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Sales by Each Sales Agent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167023-5014-45B6-B8E0-3F41CD2B2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462435"/>
              </p:ext>
            </p:extLst>
          </p:nvPr>
        </p:nvGraphicFramePr>
        <p:xfrm>
          <a:off x="-304800" y="1002505"/>
          <a:ext cx="6188242" cy="4002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Peacock Jane has the most in the number of customers while Johnson Steve has the least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Customers of Each Sales Agents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5A0D95-4BAE-47B8-90A5-A81F83DF4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43668"/>
              </p:ext>
            </p:extLst>
          </p:nvPr>
        </p:nvGraphicFramePr>
        <p:xfrm>
          <a:off x="254744" y="1007769"/>
          <a:ext cx="5965582" cy="376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510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522495" y="856696"/>
            <a:ext cx="3477125" cy="186822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diagram presents the highest spending customer in each country (Top 10 returned.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Helena from Czech Republic is the highest spending customer; this is followed by Richard from USA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Highest Spending Customers in Each Country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4CF0FC-D39A-4052-B1BB-038410F37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361653"/>
              </p:ext>
            </p:extLst>
          </p:nvPr>
        </p:nvGraphicFramePr>
        <p:xfrm>
          <a:off x="-1" y="957386"/>
          <a:ext cx="5522495" cy="418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4EA68-8542-4F1F-9260-27EA134A6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16189"/>
              </p:ext>
            </p:extLst>
          </p:nvPr>
        </p:nvGraphicFramePr>
        <p:xfrm>
          <a:off x="5522496" y="2886705"/>
          <a:ext cx="3477123" cy="2044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286">
                  <a:extLst>
                    <a:ext uri="{9D8B030D-6E8A-4147-A177-3AD203B41FA5}">
                      <a16:colId xmlns:a16="http://schemas.microsoft.com/office/drawing/2014/main" val="317030525"/>
                    </a:ext>
                  </a:extLst>
                </a:gridCol>
                <a:gridCol w="1093743">
                  <a:extLst>
                    <a:ext uri="{9D8B030D-6E8A-4147-A177-3AD203B41FA5}">
                      <a16:colId xmlns:a16="http://schemas.microsoft.com/office/drawing/2014/main" val="1022999187"/>
                    </a:ext>
                  </a:extLst>
                </a:gridCol>
                <a:gridCol w="1061094">
                  <a:extLst>
                    <a:ext uri="{9D8B030D-6E8A-4147-A177-3AD203B41FA5}">
                      <a16:colId xmlns:a16="http://schemas.microsoft.com/office/drawing/2014/main" val="3829954589"/>
                    </a:ext>
                  </a:extLst>
                </a:gridCol>
              </a:tblGrid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TotalSpent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791542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Czech Republic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49.62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Helena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836752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47.62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Richard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661847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46.62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52523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Hungary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45.62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Ladislav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8946625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Ireland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 dirty="0">
                          <a:effectLst/>
                        </a:rPr>
                        <a:t>45.62</a:t>
                      </a:r>
                      <a:endParaRPr lang="en-N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122870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43.62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Fynn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59276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42.62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Astrid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6615024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41.62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23168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40.62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Isabelle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598975"/>
                  </a:ext>
                </a:extLst>
              </a:tr>
              <a:tr h="18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Netherlands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40.62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Johannes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82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7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the USA has 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highest number of customers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Sweden,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Spain,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Poland, Norway,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Netherlands, Italy, Ireland, Hungary, Finland, Denmark, Chile, Belgium, Austria, Australia and Argentina have the least number of customers (1 each).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Customers in Each Country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F19F227-1A13-4786-B729-A6FF2C96E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805707"/>
              </p:ext>
            </p:extLst>
          </p:nvPr>
        </p:nvGraphicFramePr>
        <p:xfrm>
          <a:off x="394525" y="1038446"/>
          <a:ext cx="5580973" cy="384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62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273047" y="132084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table presents the email address and names of all “Blues” Music Listeners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list is ordered alphabetically by email address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Email Address and Names of all Blues Music Listeners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4642F-7513-4A6B-B014-AAFF532C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2" y="787429"/>
            <a:ext cx="59991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5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729</Words>
  <Application>Microsoft Office PowerPoint</Application>
  <PresentationFormat>On-screen Show (16:9)</PresentationFormat>
  <Paragraphs>111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</vt:lpstr>
      <vt:lpstr>Simple Light</vt:lpstr>
      <vt:lpstr>PowerPoint Presentation</vt:lpstr>
      <vt:lpstr>Total Number of Sales by Each Sales Agent</vt:lpstr>
      <vt:lpstr>Total Customers of Each Sales Agents</vt:lpstr>
      <vt:lpstr>Highest Spending Customers in Each Country</vt:lpstr>
      <vt:lpstr>Number of Customers in Each Country</vt:lpstr>
      <vt:lpstr>Email Address and Names of all Blues Music Listeners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Ayoade Olayiwola</dc:creator>
  <cp:lastModifiedBy>Ayoade Olayiwola</cp:lastModifiedBy>
  <cp:revision>9</cp:revision>
  <dcterms:modified xsi:type="dcterms:W3CDTF">2020-05-26T13:54:55Z</dcterms:modified>
</cp:coreProperties>
</file>