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3" r:id="rId1"/>
  </p:sldMasterIdLst>
  <p:notesMasterIdLst>
    <p:notesMasterId r:id="rId18"/>
  </p:notesMasterIdLst>
  <p:sldIdLst>
    <p:sldId id="256" r:id="rId2"/>
    <p:sldId id="278" r:id="rId3"/>
    <p:sldId id="257" r:id="rId4"/>
    <p:sldId id="258" r:id="rId5"/>
    <p:sldId id="270" r:id="rId6"/>
    <p:sldId id="279" r:id="rId7"/>
    <p:sldId id="259" r:id="rId8"/>
    <p:sldId id="280" r:id="rId9"/>
    <p:sldId id="281" r:id="rId10"/>
    <p:sldId id="282" r:id="rId11"/>
    <p:sldId id="283" r:id="rId12"/>
    <p:sldId id="284" r:id="rId13"/>
    <p:sldId id="285" r:id="rId14"/>
    <p:sldId id="286"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364" autoAdjust="0"/>
  </p:normalViewPr>
  <p:slideViewPr>
    <p:cSldViewPr snapToGrid="0">
      <p:cViewPr varScale="1">
        <p:scale>
          <a:sx n="74" d="100"/>
          <a:sy n="74"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718CC53-815B-46A2-9CB5-79FCCB60E66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80B1F40-0831-4387-8D4E-37F829BC5A69}" type="pres">
      <dgm:prSet presAssocID="{5718CC53-815B-46A2-9CB5-79FCCB60E664}" presName="Name0" presStyleCnt="0">
        <dgm:presLayoutVars>
          <dgm:dir/>
          <dgm:resizeHandles val="exact"/>
        </dgm:presLayoutVars>
      </dgm:prSet>
      <dgm:spPr/>
    </dgm:pt>
  </dgm:ptLst>
  <dgm:cxnLst>
    <dgm:cxn modelId="{6332435A-94FD-4CB7-AA99-DB1F167BA0CD}" type="presOf" srcId="{5718CC53-815B-46A2-9CB5-79FCCB60E664}" destId="{980B1F40-0831-4387-8D4E-37F829BC5A69}"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41778-275B-47FA-BD1C-691F75ECB548}"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309CB-557E-41B5-B762-49E5FC5A2857}" type="slidenum">
              <a:rPr lang="en-US" smtClean="0"/>
              <a:t>‹#›</a:t>
            </a:fld>
            <a:endParaRPr lang="en-US"/>
          </a:p>
        </p:txBody>
      </p:sp>
    </p:spTree>
    <p:extLst>
      <p:ext uri="{BB962C8B-B14F-4D97-AF65-F5344CB8AC3E}">
        <p14:creationId xmlns:p14="http://schemas.microsoft.com/office/powerpoint/2010/main" val="373569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72B74-C45A-4007-80C5-1B6536CF9989}"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785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C7019C-F0E7-4FD6-8FEC-0C0671EA18EB}"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7546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C7019C-F0E7-4FD6-8FEC-0C0671EA18EB}"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9286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C7019C-F0E7-4FD6-8FEC-0C0671EA18EB}"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240071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30F23-1A61-43B8-987B-3E9DEC4752B8}"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226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C7019C-F0E7-4FD6-8FEC-0C0671EA18EB}" type="datetime1">
              <a:rPr lang="en-US" smtClean="0"/>
              <a:t>4/19/2023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50265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C7019C-F0E7-4FD6-8FEC-0C0671EA18EB}" type="datetime1">
              <a:rPr lang="en-US" smtClean="0"/>
              <a:t>4/19/2023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255174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97D58-AA7D-4AC3-A02A-FE4BF4AA4361}"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273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3A11-B0F7-4A52-A492-9ECD1E161B27}"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063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490DED-2B3F-4FF1-A33E-0B8E08049BBE}"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006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D0140F-FF59-483E-A024-FD3586FF3D98}"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72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622B81-AA0D-44D1-BC8E-7E63D85CD6AC}"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917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F586DA-CF32-4CBE-B185-59A8FC94658B}" type="datetime1">
              <a:rPr lang="en-US" smtClean="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558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5D0F22-0352-45E4-9963-19A49E27DC7D}" type="datetime1">
              <a:rPr lang="en-US" smtClean="0"/>
              <a:t>4/19/2023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424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62D7C7-62B7-4E83-9E1D-B93C9970B87F}" type="datetime1">
              <a:rPr lang="en-US" smtClean="0"/>
              <a:t>4/19/2023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99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3AA1000-69AA-43CB-AEAA-DE8C99770865}" type="datetime1">
              <a:rPr lang="en-US" smtClean="0"/>
              <a:t>4/19/2023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976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9FBE7-1BC0-4025-AAA8-AFD211222372}"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72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C7019C-F0E7-4FD6-8FEC-0C0671EA18EB}" type="datetime1">
              <a:rPr lang="en-US" smtClean="0"/>
              <a:t>4/19/2023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544599"/>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Layout" Target="../diagrams/layout7.xml"/><Relationship Id="rId7" Type="http://schemas.openxmlformats.org/officeDocument/2006/relationships/image" Target="../media/image6.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8.xml"/><Relationship Id="rId7" Type="http://schemas.openxmlformats.org/officeDocument/2006/relationships/image" Target="../media/image6.jp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Layout" Target="../diagrams/layout1.xml"/><Relationship Id="rId7"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3685" y="2418134"/>
            <a:ext cx="8187397" cy="3277820"/>
          </a:xfrm>
          <a:prstGeom prst="rect">
            <a:avLst/>
          </a:prstGeom>
          <a:noFill/>
        </p:spPr>
        <p:txBody>
          <a:bodyPr wrap="square" rtlCol="0">
            <a:spAutoFit/>
          </a:bodyPr>
          <a:lstStyle/>
          <a:p>
            <a:pPr algn="ctr"/>
            <a:r>
              <a:rPr lang="en-US" sz="1150" b="1" dirty="0">
                <a:latin typeface="Times New Roman" panose="02020603050405020304" pitchFamily="18" charset="0"/>
                <a:cs typeface="Times New Roman" panose="02020603050405020304" pitchFamily="18" charset="0"/>
              </a:rPr>
              <a:t>PRESENTATION </a:t>
            </a:r>
          </a:p>
          <a:p>
            <a:pPr algn="ctr"/>
            <a:r>
              <a:rPr lang="en-US" sz="1150" b="1" dirty="0">
                <a:latin typeface="Times New Roman" panose="02020603050405020304" pitchFamily="18" charset="0"/>
                <a:cs typeface="Times New Roman" panose="02020603050405020304" pitchFamily="18" charset="0"/>
              </a:rPr>
              <a:t>ON </a:t>
            </a:r>
          </a:p>
          <a:p>
            <a:pPr algn="ctr"/>
            <a:r>
              <a:rPr lang="en-US" sz="1150" b="1" dirty="0">
                <a:latin typeface="Times New Roman" panose="02020603050405020304" pitchFamily="18" charset="0"/>
                <a:cs typeface="Times New Roman" panose="02020603050405020304" pitchFamily="18" charset="0"/>
              </a:rPr>
              <a:t>STUDENT INDUSTRIAL WORK EXPERIENCE SCHEME</a:t>
            </a:r>
          </a:p>
          <a:p>
            <a:pPr algn="ctr"/>
            <a:r>
              <a:rPr lang="en-US" sz="1150" b="1" dirty="0">
                <a:latin typeface="Times New Roman" panose="02020603050405020304" pitchFamily="18" charset="0"/>
                <a:cs typeface="Times New Roman" panose="02020603050405020304" pitchFamily="18" charset="0"/>
              </a:rPr>
              <a:t>(SIWES)</a:t>
            </a:r>
          </a:p>
          <a:p>
            <a:pPr algn="ctr"/>
            <a:endParaRPr lang="en-US" sz="1150" b="1" dirty="0">
              <a:latin typeface="Times New Roman" panose="02020603050405020304" pitchFamily="18" charset="0"/>
              <a:cs typeface="Times New Roman" panose="02020603050405020304" pitchFamily="18" charset="0"/>
            </a:endParaRPr>
          </a:p>
          <a:p>
            <a:pPr algn="ctr"/>
            <a:r>
              <a:rPr lang="en-US" sz="1150" b="1" dirty="0">
                <a:latin typeface="Times New Roman" panose="02020603050405020304" pitchFamily="18" charset="0"/>
                <a:cs typeface="Times New Roman" panose="02020603050405020304" pitchFamily="18" charset="0"/>
              </a:rPr>
              <a:t>AT </a:t>
            </a:r>
          </a:p>
          <a:p>
            <a:pPr algn="ctr"/>
            <a:r>
              <a:rPr lang="en-US" sz="1150" b="1" dirty="0">
                <a:latin typeface="Times New Roman" panose="02020603050405020304" pitchFamily="18" charset="0"/>
                <a:cs typeface="Times New Roman" panose="02020603050405020304" pitchFamily="18" charset="0"/>
              </a:rPr>
              <a:t>MINISTRY OF ECONOMIC PLANNING AND BUDGET, SECRETARIAT, IKEJA, LAGOS</a:t>
            </a:r>
          </a:p>
          <a:p>
            <a:pPr algn="ctr"/>
            <a:endParaRPr lang="en-US" sz="1150" b="1" dirty="0">
              <a:latin typeface="Times New Roman" panose="02020603050405020304" pitchFamily="18" charset="0"/>
              <a:cs typeface="Times New Roman" panose="02020603050405020304" pitchFamily="18" charset="0"/>
            </a:endParaRPr>
          </a:p>
          <a:p>
            <a:pPr algn="ctr"/>
            <a:r>
              <a:rPr lang="en-US" sz="1150" b="1" dirty="0">
                <a:latin typeface="Times New Roman" panose="02020603050405020304" pitchFamily="18" charset="0"/>
                <a:cs typeface="Times New Roman" panose="02020603050405020304" pitchFamily="18" charset="0"/>
              </a:rPr>
              <a:t>BY </a:t>
            </a:r>
          </a:p>
          <a:p>
            <a:pPr algn="ctr"/>
            <a:r>
              <a:rPr lang="en-US" sz="1150" b="1" dirty="0">
                <a:latin typeface="Times New Roman" panose="02020603050405020304" pitchFamily="18" charset="0"/>
                <a:cs typeface="Times New Roman" panose="02020603050405020304" pitchFamily="18" charset="0"/>
              </a:rPr>
              <a:t>OLANREWAJU DANIEL AYOMINDE</a:t>
            </a:r>
          </a:p>
          <a:p>
            <a:pPr algn="ctr"/>
            <a:r>
              <a:rPr lang="en-US" sz="1150" b="1" dirty="0">
                <a:latin typeface="Times New Roman" panose="02020603050405020304" pitchFamily="18" charset="0"/>
                <a:cs typeface="Times New Roman" panose="02020603050405020304" pitchFamily="18" charset="0"/>
              </a:rPr>
              <a:t>205571</a:t>
            </a:r>
          </a:p>
          <a:p>
            <a:pPr algn="ctr"/>
            <a:endParaRPr lang="en-US" sz="1150" b="1" dirty="0">
              <a:latin typeface="Times New Roman" panose="02020603050405020304" pitchFamily="18" charset="0"/>
              <a:cs typeface="Times New Roman" panose="02020603050405020304" pitchFamily="18" charset="0"/>
            </a:endParaRPr>
          </a:p>
          <a:p>
            <a:pPr algn="ctr"/>
            <a:r>
              <a:rPr lang="en-US" sz="1150" b="1" dirty="0">
                <a:latin typeface="Times New Roman" panose="02020603050405020304" pitchFamily="18" charset="0"/>
                <a:cs typeface="Times New Roman" panose="02020603050405020304" pitchFamily="18" charset="0"/>
              </a:rPr>
              <a:t>MAT 399</a:t>
            </a:r>
          </a:p>
          <a:p>
            <a:pPr algn="ctr"/>
            <a:r>
              <a:rPr lang="en-US" sz="1150" b="1" dirty="0">
                <a:latin typeface="Times New Roman" panose="02020603050405020304" pitchFamily="18" charset="0"/>
                <a:cs typeface="Times New Roman" panose="02020603050405020304" pitchFamily="18" charset="0"/>
              </a:rPr>
              <a:t>DEPARTMENT OF  MATHEMATICS</a:t>
            </a:r>
          </a:p>
          <a:p>
            <a:pPr algn="ctr"/>
            <a:r>
              <a:rPr lang="en-US" sz="1150" b="1" dirty="0">
                <a:latin typeface="Times New Roman" panose="02020603050405020304" pitchFamily="18" charset="0"/>
                <a:cs typeface="Times New Roman" panose="02020603050405020304" pitchFamily="18" charset="0"/>
              </a:rPr>
              <a:t>FACULTY OF SCIENCE</a:t>
            </a:r>
          </a:p>
          <a:p>
            <a:pPr algn="ctr"/>
            <a:r>
              <a:rPr lang="en-US" sz="1150" b="1" dirty="0">
                <a:latin typeface="Times New Roman" panose="02020603050405020304" pitchFamily="18" charset="0"/>
                <a:cs typeface="Times New Roman" panose="02020603050405020304" pitchFamily="18" charset="0"/>
              </a:rPr>
              <a:t>UNIVERSITY OF IBADAN </a:t>
            </a:r>
          </a:p>
          <a:p>
            <a:pPr algn="ctr"/>
            <a:endParaRPr lang="en-US" sz="1150" b="1" dirty="0">
              <a:solidFill>
                <a:schemeClr val="accent2"/>
              </a:solidFill>
              <a:latin typeface="Times New Roman" panose="02020603050405020304" pitchFamily="18" charset="0"/>
              <a:cs typeface="Times New Roman" panose="02020603050405020304" pitchFamily="18" charset="0"/>
            </a:endParaRPr>
          </a:p>
          <a:p>
            <a:pPr algn="ctr"/>
            <a:endParaRPr lang="en-US" sz="1150" b="1" dirty="0">
              <a:solidFill>
                <a:schemeClr val="accent2"/>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34" y="0"/>
            <a:ext cx="1254477" cy="1254477"/>
          </a:xfrm>
          <a:prstGeom prst="rect">
            <a:avLst/>
          </a:prstGeom>
        </p:spPr>
      </p:pic>
      <p:sp>
        <p:nvSpPr>
          <p:cNvPr id="8" name="TextBox 7"/>
          <p:cNvSpPr txBox="1"/>
          <p:nvPr/>
        </p:nvSpPr>
        <p:spPr>
          <a:xfrm>
            <a:off x="2913016" y="211739"/>
            <a:ext cx="6431009" cy="1569660"/>
          </a:xfrm>
          <a:prstGeom prst="rect">
            <a:avLst/>
          </a:prstGeom>
          <a:noFill/>
        </p:spPr>
        <p:txBody>
          <a:bodyPr wrap="square" rtlCol="0">
            <a:spAutoFit/>
          </a:bodyPr>
          <a:lstStyle/>
          <a:p>
            <a:pPr algn="ctr"/>
            <a:r>
              <a:rPr lang="en-US" sz="4800" dirty="0">
                <a:solidFill>
                  <a:schemeClr val="accent1"/>
                </a:solidFill>
                <a:latin typeface="Adobe Gothic Std B" panose="020B0800000000000000" pitchFamily="34" charset="-128"/>
                <a:ea typeface="Adobe Gothic Std B" panose="020B0800000000000000" pitchFamily="34" charset="-128"/>
                <a:cs typeface="Times New Roman" panose="02020603050405020304" pitchFamily="18" charset="0"/>
              </a:rPr>
              <a:t>UNIVERSITY OF                     IBADAN</a:t>
            </a:r>
          </a:p>
        </p:txBody>
      </p:sp>
    </p:spTree>
    <p:extLst>
      <p:ext uri="{BB962C8B-B14F-4D97-AF65-F5344CB8AC3E}">
        <p14:creationId xmlns:p14="http://schemas.microsoft.com/office/powerpoint/2010/main" val="8244186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5</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MODEL COMPILATION</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deep learning model may not be will not always have a 100% accuracy rate, but, an 80% accuracy rate and above is acceptable. For my project, I set the maximum at 99% and minimum at industry’s standard of 80%.</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defined a class StopCallback to stop the epochs from continuing when a 99% accuracy is achieved.</a:t>
            </a: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7044744" y="2202287"/>
            <a:ext cx="4443211" cy="4288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173533" y="2537137"/>
            <a:ext cx="4224270" cy="2890663"/>
          </a:xfrm>
          <a:prstGeom prst="rect">
            <a:avLst/>
          </a:prstGeom>
          <a:noFill/>
        </p:spPr>
        <p:txBody>
          <a:bodyPr wrap="square" rtlCol="0">
            <a:spAutoFit/>
          </a:bodyPr>
          <a:lstStyle/>
          <a:p>
            <a:pPr marL="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import keras</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class StopCallback(keras.callbacks.Callback):</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def on_epoch_end(self, epoch, logs={}):</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if(logs.get('accuracy')&gt;0.999):</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print("\nReached 99% accuracy so cancelling training!")</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self.model.stop_training = True             </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callbacks = StopCallback()</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5866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6</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MODEL COMPILATION</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make the network ready for training, we need to pick three more things, as part of the compilation step: </a:t>
            </a:r>
            <a:r>
              <a:rPr lang="en-US" sz="1800" dirty="0">
                <a:effectLst/>
                <a:latin typeface="Times New Roman" panose="02020603050405020304" pitchFamily="18" charset="0"/>
                <a:ea typeface="Calibri" panose="020F0502020204030204" pitchFamily="34" charset="0"/>
              </a:rPr>
              <a:t>A loss function, Metrics to monitor during training and testing, An optimizer. </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avoid overfitting, 5 Epochs was performed on the training set</a:t>
            </a:r>
          </a:p>
          <a:p>
            <a:pPr marL="0" marR="0" indent="0" algn="just">
              <a:lnSpc>
                <a:spcPct val="15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7057622" y="2009105"/>
            <a:ext cx="4443211" cy="43788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212169" y="1957588"/>
            <a:ext cx="4224270" cy="4038093"/>
          </a:xfrm>
          <a:prstGeom prst="rect">
            <a:avLst/>
          </a:prstGeom>
          <a:noFill/>
        </p:spPr>
        <p:txBody>
          <a:bodyPr wrap="square" rtlCol="0">
            <a:spAutoFit/>
          </a:bodyPr>
          <a:lstStyle/>
          <a:p>
            <a:pPr marL="0" marR="0" algn="just">
              <a:lnSpc>
                <a:spcPct val="150000"/>
              </a:lnSpc>
              <a:spcBef>
                <a:spcPts val="0"/>
              </a:spcBef>
              <a:spcAft>
                <a:spcPts val="800"/>
              </a:spcAft>
            </a:pP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network.compile</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(optimizer= 'Adam',</a:t>
            </a:r>
            <a:endParaRPr lang="en-US" sz="20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loss='</a:t>
            </a: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categorical_crossentropy</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metrics=['accuracy'])</a:t>
            </a:r>
            <a:endParaRPr lang="en-US" sz="20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history = </a:t>
            </a: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network.fit</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(train_images, train_labels, epochs=5, </a:t>
            </a: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batch_size</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=200, </a:t>
            </a: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validation_data</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val_data,val_label</a:t>
            </a:r>
            <a:r>
              <a:rPr lang="en-US" sz="20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98534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7</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VISUALIZING THE MODEL ACCURACY USING MATPLOTLIB</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training, the training loss decreases with every epoch, and the training accuracy increases with every epoch. That’s what you would expect when running gradient-descent optimization—the quantity you’re trying to minimize should be less with every iteration.</a:t>
            </a:r>
          </a:p>
          <a:p>
            <a:pPr marL="0" marR="0" indent="0" algn="just">
              <a:lnSpc>
                <a:spcPct val="15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On the right hand side, we have the plot of the training and the validation set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pic>
        <p:nvPicPr>
          <p:cNvPr id="4" name="Picture 3">
            <a:extLst>
              <a:ext uri="{FF2B5EF4-FFF2-40B4-BE49-F238E27FC236}">
                <a16:creationId xmlns:a16="http://schemas.microsoft.com/office/drawing/2014/main" id="{35449EA8-B178-A725-BB40-292110B0D434}"/>
              </a:ext>
            </a:extLst>
          </p:cNvPr>
          <p:cNvPicPr>
            <a:picLocks noChangeAspect="1"/>
          </p:cNvPicPr>
          <p:nvPr/>
        </p:nvPicPr>
        <p:blipFill rotWithShape="1">
          <a:blip r:embed="rId8">
            <a:extLst>
              <a:ext uri="{28A0092B-C50C-407E-A947-70E740481C1C}">
                <a14:useLocalDpi xmlns:a14="http://schemas.microsoft.com/office/drawing/2010/main" val="0"/>
              </a:ext>
            </a:extLst>
          </a:blip>
          <a:srcRect l="11770" t="60260" r="54914"/>
          <a:stretch/>
        </p:blipFill>
        <p:spPr bwMode="auto">
          <a:xfrm>
            <a:off x="7455642" y="1369990"/>
            <a:ext cx="3645946" cy="258382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8726FBF-D7E7-DB53-A805-0FAC48C4468C}"/>
              </a:ext>
            </a:extLst>
          </p:cNvPr>
          <p:cNvPicPr>
            <a:picLocks noChangeAspect="1"/>
          </p:cNvPicPr>
          <p:nvPr/>
        </p:nvPicPr>
        <p:blipFill rotWithShape="1">
          <a:blip r:embed="rId9">
            <a:extLst>
              <a:ext uri="{28A0092B-C50C-407E-A947-70E740481C1C}">
                <a14:useLocalDpi xmlns:a14="http://schemas.microsoft.com/office/drawing/2010/main" val="0"/>
              </a:ext>
            </a:extLst>
          </a:blip>
          <a:srcRect l="11225" t="50369" r="54560"/>
          <a:stretch/>
        </p:blipFill>
        <p:spPr bwMode="auto">
          <a:xfrm>
            <a:off x="7488207" y="4099202"/>
            <a:ext cx="3626262" cy="26042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00648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8</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TESTING THE RELIABILITY OF MY MODEL</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I tested the reliability of my model by testing a random picture named ‘test.jpg’ shown below for prediction.</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5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pic>
        <p:nvPicPr>
          <p:cNvPr id="7" name="Picture 6">
            <a:extLst>
              <a:ext uri="{FF2B5EF4-FFF2-40B4-BE49-F238E27FC236}">
                <a16:creationId xmlns:a16="http://schemas.microsoft.com/office/drawing/2014/main" id="{32A44971-C5F5-3724-7F52-358ADDD0FBD0}"/>
              </a:ext>
            </a:extLst>
          </p:cNvPr>
          <p:cNvPicPr>
            <a:picLocks noChangeAspect="1"/>
          </p:cNvPicPr>
          <p:nvPr/>
        </p:nvPicPr>
        <p:blipFill rotWithShape="1">
          <a:blip r:embed="rId8">
            <a:extLst>
              <a:ext uri="{28A0092B-C50C-407E-A947-70E740481C1C}">
                <a14:useLocalDpi xmlns:a14="http://schemas.microsoft.com/office/drawing/2010/main" val="0"/>
              </a:ext>
            </a:extLst>
          </a:blip>
          <a:srcRect l="72489" t="21019" r="8715" b="4116"/>
          <a:stretch/>
        </p:blipFill>
        <p:spPr bwMode="auto">
          <a:xfrm>
            <a:off x="785531" y="4584879"/>
            <a:ext cx="1116330" cy="1043189"/>
          </a:xfrm>
          <a:prstGeom prst="rect">
            <a:avLst/>
          </a:prstGeom>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AAADBAED-891D-3D10-9793-B58BF62815DD}"/>
              </a:ext>
            </a:extLst>
          </p:cNvPr>
          <p:cNvSpPr/>
          <p:nvPr/>
        </p:nvSpPr>
        <p:spPr>
          <a:xfrm>
            <a:off x="7109138" y="1712891"/>
            <a:ext cx="4456090" cy="351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578926E5-073A-EADD-AEA3-87DC8BF1E9CC}"/>
              </a:ext>
            </a:extLst>
          </p:cNvPr>
          <p:cNvSpPr txBox="1"/>
          <p:nvPr/>
        </p:nvSpPr>
        <p:spPr>
          <a:xfrm>
            <a:off x="7302322" y="2189409"/>
            <a:ext cx="1970466" cy="2882840"/>
          </a:xfrm>
          <a:prstGeom prst="rect">
            <a:avLst/>
          </a:prstGeom>
          <a:noFill/>
        </p:spPr>
        <p:txBody>
          <a:bodyPr wrap="square" rtlCol="0">
            <a:spAutoFit/>
          </a:bodyPr>
          <a:lstStyle/>
          <a:p>
            <a:pPr marL="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import cv2 as cv</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 </a:t>
            </a:r>
            <a:r>
              <a:rPr lang="en-US" sz="8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cv.imread</a:t>
            </a: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('test.jpg')</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8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cv.imshow</a:t>
            </a: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('test.jpg', image)</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cv.waitKey(0)</a:t>
            </a:r>
          </a:p>
          <a:p>
            <a:pPr marL="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image=cv.imread('test.jpg',</a:t>
            </a:r>
            <a:r>
              <a:rPr lang="en-US" sz="8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cv.IMREAD_GRAYSCALE</a:t>
            </a: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image = test_images[1]</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 </a:t>
            </a:r>
            <a:r>
              <a:rPr lang="en-US" sz="8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cv.resize</a:t>
            </a:r>
            <a:r>
              <a:rPr lang="en-US" sz="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(28,28))</a:t>
            </a: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endParaRPr lang="en-US" sz="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8BA75C0-CD0C-8BD0-ADF6-FF21A0D218E8}"/>
              </a:ext>
            </a:extLst>
          </p:cNvPr>
          <p:cNvSpPr txBox="1"/>
          <p:nvPr/>
        </p:nvSpPr>
        <p:spPr>
          <a:xfrm>
            <a:off x="8989454" y="2163651"/>
            <a:ext cx="2601532" cy="3247043"/>
          </a:xfrm>
          <a:prstGeom prst="rect">
            <a:avLst/>
          </a:prstGeom>
          <a:noFill/>
        </p:spPr>
        <p:txBody>
          <a:bodyPr wrap="square" rtlCol="0">
            <a:spAutoFit/>
          </a:bodyPr>
          <a:lstStyle/>
          <a:p>
            <a:pPr marL="457200" marR="0" algn="just">
              <a:lnSpc>
                <a:spcPct val="150000"/>
              </a:lnSpc>
              <a:spcBef>
                <a:spcPts val="0"/>
              </a:spcBef>
              <a:spcAft>
                <a:spcPts val="800"/>
              </a:spcAft>
            </a:pP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plt.imshow</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cmap</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'Greys')</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plt.show</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image.reshape</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(1,28*28)</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 </a:t>
            </a: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image.astype</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('float32')/255</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image = 255-image</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pred = </a:t>
            </a: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network.predict</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(image)</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print('The writing is',</a:t>
            </a:r>
            <a:r>
              <a:rPr lang="en-US" sz="1000"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pred.argmax</a:t>
            </a:r>
            <a:r>
              <a:rPr lang="en-US" sz="10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1853485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6B2172-B0C2-613C-2912-5E50A0C4D6C4}"/>
              </a:ext>
            </a:extLst>
          </p:cNvPr>
          <p:cNvPicPr>
            <a:picLocks noChangeAspect="1"/>
          </p:cNvPicPr>
          <p:nvPr/>
        </p:nvPicPr>
        <p:blipFill rotWithShape="1">
          <a:blip r:embed="rId2">
            <a:extLst>
              <a:ext uri="{28A0092B-C50C-407E-A947-70E740481C1C}">
                <a14:useLocalDpi xmlns:a14="http://schemas.microsoft.com/office/drawing/2010/main" val="0"/>
              </a:ext>
            </a:extLst>
          </a:blip>
          <a:srcRect r="42890"/>
          <a:stretch/>
        </p:blipFill>
        <p:spPr bwMode="auto">
          <a:xfrm>
            <a:off x="0" y="1"/>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9897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646" y="374072"/>
            <a:ext cx="7262948" cy="817611"/>
          </a:xfrm>
        </p:spPr>
        <p:txBody>
          <a:bodyPr>
            <a:normAutofit/>
          </a:bodyPr>
          <a:lstStyle/>
          <a:p>
            <a:r>
              <a:rPr lang="en-US" dirty="0">
                <a:latin typeface="Adobe Gothic Std B" panose="020B0800000000000000" pitchFamily="34" charset="-128"/>
                <a:ea typeface="Adobe Gothic Std B" panose="020B0800000000000000" pitchFamily="34" charset="-128"/>
              </a:rPr>
              <a:t> </a:t>
            </a:r>
            <a:r>
              <a:rPr lang="en-US" sz="4000" b="1" dirty="0">
                <a:solidFill>
                  <a:schemeClr val="tx1"/>
                </a:solidFill>
                <a:latin typeface="Times New Roman" panose="02020603050405020304" pitchFamily="18" charset="0"/>
                <a:ea typeface="Adobe Gothic Std B" panose="020B0800000000000000" pitchFamily="34" charset="-128"/>
                <a:cs typeface="Times New Roman" panose="02020603050405020304" pitchFamily="18" charset="0"/>
              </a:rPr>
              <a:t>RECOMENDATION</a:t>
            </a:r>
          </a:p>
        </p:txBody>
      </p:sp>
      <p:sp>
        <p:nvSpPr>
          <p:cNvPr id="3" name="Content Placeholder 2"/>
          <p:cNvSpPr>
            <a:spLocks noGrp="1"/>
          </p:cNvSpPr>
          <p:nvPr>
            <p:ph idx="1"/>
          </p:nvPr>
        </p:nvSpPr>
        <p:spPr>
          <a:xfrm>
            <a:off x="677334" y="1462611"/>
            <a:ext cx="8596668" cy="494387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 recommend that </a:t>
            </a:r>
          </a:p>
          <a:p>
            <a:pPr marL="457200" indent="-457200">
              <a:buAutoNum type="arabicPeriod"/>
            </a:pPr>
            <a:r>
              <a:rPr lang="en-US" sz="2000" dirty="0">
                <a:solidFill>
                  <a:schemeClr val="tx1"/>
                </a:solidFill>
                <a:latin typeface="Times New Roman" panose="02020603050405020304" pitchFamily="18" charset="0"/>
                <a:cs typeface="Times New Roman" panose="02020603050405020304" pitchFamily="18" charset="0"/>
              </a:rPr>
              <a:t>The mathematics topics in Machine learning and </a:t>
            </a:r>
            <a:r>
              <a:rPr lang="en-US" dirty="0">
                <a:latin typeface="Times New Roman" panose="02020603050405020304" pitchFamily="18" charset="0"/>
                <a:cs typeface="Times New Roman" panose="02020603050405020304" pitchFamily="18" charset="0"/>
              </a:rPr>
              <a:t>deep learning be made into a  course in mathematics department. As there was a barrier of filtering out topics that are related to big data models as the relationship between mathematics and statistics.</a:t>
            </a:r>
          </a:p>
          <a:p>
            <a:pPr marL="457200" indent="-457200">
              <a:buAutoNum type="arabicPeriod"/>
            </a:pPr>
            <a:r>
              <a:rPr lang="en-US" dirty="0">
                <a:latin typeface="Times New Roman" panose="02020603050405020304" pitchFamily="18" charset="0"/>
                <a:cs typeface="Times New Roman" panose="02020603050405020304" pitchFamily="18" charset="0"/>
              </a:rPr>
              <a:t>Knowledge of Microsoft Excel or Microsoft Power BI  be made a requirement to get a job as a civil servant .</a:t>
            </a:r>
          </a:p>
          <a:p>
            <a:pPr marL="457200" indent="-457200">
              <a:buAutoNum type="arabicPeriod"/>
            </a:pPr>
            <a:r>
              <a:rPr lang="en-US" sz="2000" dirty="0">
                <a:solidFill>
                  <a:schemeClr val="tx1"/>
                </a:solidFill>
                <a:latin typeface="Times New Roman" panose="02020603050405020304" pitchFamily="18" charset="0"/>
                <a:cs typeface="Times New Roman" panose="02020603050405020304" pitchFamily="18" charset="0"/>
              </a:rPr>
              <a:t>Also computer literacy should be made compulsory for all civil servant.</a:t>
            </a:r>
          </a:p>
          <a:p>
            <a:pPr marL="457200" indent="-457200">
              <a:buAutoNum type="arabicPeriod"/>
            </a:pPr>
            <a:r>
              <a:rPr lang="en-US" dirty="0">
                <a:latin typeface="Times New Roman" panose="02020603050405020304" pitchFamily="18" charset="0"/>
                <a:cs typeface="Times New Roman" panose="02020603050405020304" pitchFamily="18" charset="0"/>
              </a:rPr>
              <a:t>Reasonable grants be given to students on 3 months industrial training.</a:t>
            </a:r>
          </a:p>
          <a:p>
            <a:pPr marL="457200" indent="-457200">
              <a:buAutoNum type="arabicPeriod"/>
            </a:pPr>
            <a:r>
              <a:rPr lang="en-US" dirty="0">
                <a:latin typeface="Times New Roman" panose="02020603050405020304" pitchFamily="18" charset="0"/>
                <a:cs typeface="Times New Roman" panose="02020603050405020304" pitchFamily="18" charset="0"/>
              </a:rPr>
              <a:t>Regular visitation of IT supervisors.</a:t>
            </a:r>
            <a:r>
              <a:rPr lang="en-US" sz="2000"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4FAB73BC-B049-4115-A692-8D63A059BFB8}" type="slidenum">
              <a:rPr lang="en-US" sz="2400" smtClean="0"/>
              <a:pPr/>
              <a:t>15</a:t>
            </a:fld>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Tree>
    <p:extLst>
      <p:ext uri="{BB962C8B-B14F-4D97-AF65-F5344CB8AC3E}">
        <p14:creationId xmlns:p14="http://schemas.microsoft.com/office/powerpoint/2010/main" val="7134192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8" y="2160590"/>
            <a:ext cx="11560629" cy="1026747"/>
          </a:xfrm>
        </p:spPr>
        <p:txBody>
          <a:bodyPr>
            <a:noAutofit/>
          </a:bodyPr>
          <a:lstStyle/>
          <a:p>
            <a:pPr marL="914400" lvl="2" indent="0">
              <a:buNone/>
            </a:pPr>
            <a:r>
              <a:rPr lang="en-US" sz="5400" b="1" dirty="0"/>
              <a:t>THANK YOU FOR LISTENING</a:t>
            </a:r>
          </a:p>
        </p:txBody>
      </p:sp>
      <p:sp>
        <p:nvSpPr>
          <p:cNvPr id="2" name="Slide Number Placeholder 1"/>
          <p:cNvSpPr>
            <a:spLocks noGrp="1"/>
          </p:cNvSpPr>
          <p:nvPr>
            <p:ph type="sldNum" sz="quarter" idx="12"/>
          </p:nvPr>
        </p:nvSpPr>
        <p:spPr/>
        <p:txBody>
          <a:bodyPr/>
          <a:lstStyle/>
          <a:p>
            <a:fld id="{4FAB73BC-B049-4115-A692-8D63A059BFB8}" type="slidenum">
              <a:rPr lang="en-US" sz="2400" smtClean="0"/>
              <a:pPr/>
              <a:t>16</a:t>
            </a:fld>
            <a:endParaRPr lang="en-US" sz="2400" dirty="0"/>
          </a:p>
        </p:txBody>
      </p:sp>
    </p:spTree>
    <p:extLst>
      <p:ext uri="{BB962C8B-B14F-4D97-AF65-F5344CB8AC3E}">
        <p14:creationId xmlns:p14="http://schemas.microsoft.com/office/powerpoint/2010/main" val="284633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052F-DDE7-461E-962E-06E22545218C}"/>
              </a:ext>
            </a:extLst>
          </p:cNvPr>
          <p:cNvSpPr>
            <a:spLocks noGrp="1"/>
          </p:cNvSpPr>
          <p:nvPr>
            <p:ph type="title"/>
          </p:nvPr>
        </p:nvSpPr>
        <p:spPr>
          <a:xfrm>
            <a:off x="646111" y="1574800"/>
            <a:ext cx="9971089" cy="4639733"/>
          </a:xfrm>
        </p:spPr>
        <p:txBody>
          <a:bodyPr/>
          <a:lstStyle/>
          <a:p>
            <a:pPr algn="ctr"/>
            <a:r>
              <a:rPr lang="en-US" dirty="0">
                <a:solidFill>
                  <a:srgbClr val="FF0000"/>
                </a:solidFill>
              </a:rPr>
              <a:t>TITLE</a:t>
            </a:r>
            <a:br>
              <a:rPr lang="en-US" dirty="0">
                <a:solidFill>
                  <a:srgbClr val="FF0000"/>
                </a:solidFill>
              </a:rPr>
            </a:br>
            <a:br>
              <a:rPr lang="en-US" dirty="0">
                <a:solidFill>
                  <a:srgbClr val="FF0000"/>
                </a:solidFill>
              </a:rPr>
            </a:br>
            <a:r>
              <a:rPr lang="en-US" dirty="0">
                <a:solidFill>
                  <a:srgbClr val="FF0000"/>
                </a:solidFill>
              </a:rPr>
              <a:t>	</a:t>
            </a:r>
            <a:r>
              <a:rPr lang="en-US" dirty="0"/>
              <a:t>COMPUTATIONAL MATHEMATICS AND DEEP LEARNING </a:t>
            </a:r>
            <a:endParaRPr lang="en-US" dirty="0">
              <a:solidFill>
                <a:schemeClr val="bg1"/>
              </a:solidFill>
            </a:endParaRPr>
          </a:p>
        </p:txBody>
      </p:sp>
      <p:sp>
        <p:nvSpPr>
          <p:cNvPr id="4" name="Slide Number Placeholder 3">
            <a:extLst>
              <a:ext uri="{FF2B5EF4-FFF2-40B4-BE49-F238E27FC236}">
                <a16:creationId xmlns:a16="http://schemas.microsoft.com/office/drawing/2014/main" id="{F57318A3-1241-4CA0-9F21-0A6360A78DD5}"/>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1723688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82" y="372532"/>
            <a:ext cx="10264443" cy="688623"/>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595841" y="1191683"/>
            <a:ext cx="8596668" cy="5005917"/>
          </a:xfrm>
        </p:spPr>
        <p:txBody>
          <a:bodyPr>
            <a:normAutofit fontScale="32500" lnSpcReduction="20000"/>
          </a:bodyPr>
          <a:lstStyle/>
          <a:p>
            <a:r>
              <a:rPr lang="en-US" sz="8000" dirty="0">
                <a:solidFill>
                  <a:schemeClr val="tx1"/>
                </a:solidFill>
                <a:latin typeface="Times New Roman" panose="02020603050405020304" pitchFamily="18" charset="0"/>
                <a:cs typeface="Times New Roman" panose="02020603050405020304" pitchFamily="18" charset="0"/>
              </a:rPr>
              <a:t>Introduction </a:t>
            </a:r>
          </a:p>
          <a:p>
            <a:endParaRPr lang="en-US" sz="8000" dirty="0">
              <a:solidFill>
                <a:schemeClr val="tx1"/>
              </a:solidFill>
              <a:latin typeface="Times New Roman" panose="02020603050405020304" pitchFamily="18" charset="0"/>
              <a:cs typeface="Times New Roman" panose="02020603050405020304" pitchFamily="18" charset="0"/>
            </a:endParaRPr>
          </a:p>
          <a:p>
            <a:r>
              <a:rPr lang="en-US" sz="8000" dirty="0">
                <a:solidFill>
                  <a:schemeClr val="tx1"/>
                </a:solidFill>
                <a:latin typeface="Times New Roman" panose="02020603050405020304" pitchFamily="18" charset="0"/>
                <a:cs typeface="Times New Roman" panose="02020603050405020304" pitchFamily="18" charset="0"/>
              </a:rPr>
              <a:t>Experience gained</a:t>
            </a:r>
          </a:p>
          <a:p>
            <a:pPr marL="0" indent="0">
              <a:buNone/>
            </a:pPr>
            <a:r>
              <a:rPr lang="en-US" sz="8000" dirty="0">
                <a:solidFill>
                  <a:schemeClr val="tx1"/>
                </a:solidFill>
                <a:latin typeface="Times New Roman" panose="02020603050405020304" pitchFamily="18" charset="0"/>
                <a:cs typeface="Times New Roman" panose="02020603050405020304" pitchFamily="18" charset="0"/>
              </a:rPr>
              <a:t>	  a) Project overview </a:t>
            </a:r>
          </a:p>
          <a:p>
            <a:pPr marL="0" indent="0">
              <a:buNone/>
            </a:pPr>
            <a:r>
              <a:rPr lang="en-US" sz="8000" dirty="0">
                <a:solidFill>
                  <a:schemeClr val="tx1"/>
                </a:solidFill>
                <a:latin typeface="Times New Roman" panose="02020603050405020304" pitchFamily="18" charset="0"/>
                <a:cs typeface="Times New Roman" panose="02020603050405020304" pitchFamily="18" charset="0"/>
              </a:rPr>
              <a:t>       b) The MNIST dataset</a:t>
            </a:r>
          </a:p>
          <a:p>
            <a:pPr marL="0" indent="0">
              <a:buNone/>
            </a:pPr>
            <a:endParaRPr lang="en-US" sz="8000" dirty="0">
              <a:solidFill>
                <a:schemeClr val="tx1"/>
              </a:solidFill>
              <a:latin typeface="Times New Roman" panose="02020603050405020304" pitchFamily="18" charset="0"/>
              <a:cs typeface="Times New Roman" panose="02020603050405020304" pitchFamily="18" charset="0"/>
            </a:endParaRPr>
          </a:p>
          <a:p>
            <a:r>
              <a:rPr lang="en-US" sz="8000" dirty="0">
                <a:solidFill>
                  <a:schemeClr val="tx1"/>
                </a:solidFill>
                <a:latin typeface="Times New Roman" panose="02020603050405020304" pitchFamily="18" charset="0"/>
                <a:cs typeface="Times New Roman" panose="02020603050405020304" pitchFamily="18" charset="0"/>
              </a:rPr>
              <a:t>Steps in building a deep learning project</a:t>
            </a:r>
          </a:p>
          <a:p>
            <a:pPr lvl="1"/>
            <a:endParaRPr lang="en-US" sz="7800" dirty="0">
              <a:solidFill>
                <a:schemeClr val="tx1"/>
              </a:solidFill>
              <a:latin typeface="Times New Roman" panose="02020603050405020304" pitchFamily="18" charset="0"/>
              <a:cs typeface="Times New Roman" panose="02020603050405020304" pitchFamily="18" charset="0"/>
            </a:endParaRPr>
          </a:p>
          <a:p>
            <a:r>
              <a:rPr lang="en-US" sz="8000" dirty="0">
                <a:solidFill>
                  <a:schemeClr val="tx1"/>
                </a:solidFill>
                <a:latin typeface="Times New Roman" panose="02020603050405020304" pitchFamily="18" charset="0"/>
                <a:cs typeface="Times New Roman" panose="02020603050405020304" pitchFamily="18" charset="0"/>
              </a:rPr>
              <a:t>Recommendation.</a:t>
            </a:r>
          </a:p>
          <a:p>
            <a:r>
              <a:rPr lang="en-US" sz="8000" dirty="0">
                <a:solidFill>
                  <a:schemeClr val="tx1"/>
                </a:solidFill>
                <a:latin typeface="Times New Roman" panose="02020603050405020304" pitchFamily="18" charset="0"/>
                <a:cs typeface="Times New Roman" panose="02020603050405020304" pitchFamily="18" charset="0"/>
              </a:rPr>
              <a:t>Conclusion.</a:t>
            </a: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Tree>
    <p:extLst>
      <p:ext uri="{BB962C8B-B14F-4D97-AF65-F5344CB8AC3E}">
        <p14:creationId xmlns:p14="http://schemas.microsoft.com/office/powerpoint/2010/main" val="4034249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2074" y="554182"/>
            <a:ext cx="4807526" cy="637500"/>
          </a:xfrm>
        </p:spPr>
        <p:txBody>
          <a:bodyPr>
            <a:noAutofit/>
          </a:bodyPr>
          <a:lstStyle/>
          <a:p>
            <a:r>
              <a:rPr lang="en-US" b="1" dirty="0">
                <a:solidFill>
                  <a:schemeClr val="tx1"/>
                </a:solidFill>
                <a:latin typeface="Times New Roman" panose="02020603050405020304" pitchFamily="18" charset="0"/>
                <a:ea typeface="Adobe Gothic Std B" panose="020B0800000000000000"/>
                <a:cs typeface="Times New Roman" panose="02020603050405020304" pitchFamily="18" charset="0"/>
              </a:rPr>
              <a:t>INTRODUCTION</a:t>
            </a:r>
          </a:p>
        </p:txBody>
      </p:sp>
      <p:sp>
        <p:nvSpPr>
          <p:cNvPr id="3" name="Content Placeholder 2"/>
          <p:cNvSpPr>
            <a:spLocks noGrp="1"/>
          </p:cNvSpPr>
          <p:nvPr>
            <p:ph idx="1"/>
          </p:nvPr>
        </p:nvSpPr>
        <p:spPr>
          <a:xfrm>
            <a:off x="445321" y="1840910"/>
            <a:ext cx="11171230" cy="4196286"/>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At the dawn of the 21st century, computation and algorithm translated into a more sophisticated tool for making work easier, lives better, and education an endless adventure. Mathematics as a base and foundation for cryptography and enigmas as in Algebra, has given the world an opportunity to see into the adventure and take advantage of opportunities embedded in the subject matter. </a:t>
            </a:r>
          </a:p>
          <a:p>
            <a:pPr marL="0" indent="0" algn="just">
              <a:buNone/>
            </a:pPr>
            <a:r>
              <a:rPr lang="en-US" dirty="0">
                <a:latin typeface="Times New Roman" panose="02020603050405020304" pitchFamily="18" charset="0"/>
                <a:cs typeface="Times New Roman" panose="02020603050405020304" pitchFamily="18" charset="0"/>
              </a:rPr>
              <a:t>Deep learning, Machine leaning, Natural language processing, robotics and predictive analysis are the subdivisions of AI that are transforming industries in all fields.</a:t>
            </a:r>
          </a:p>
          <a:p>
            <a:pPr marL="0" indent="0" algn="just">
              <a:buNone/>
            </a:pPr>
            <a:r>
              <a:rPr lang="en-US" dirty="0">
                <a:latin typeface="Times New Roman" panose="02020603050405020304" pitchFamily="18" charset="0"/>
                <a:cs typeface="Times New Roman" panose="02020603050405020304" pitchFamily="18" charset="0"/>
              </a:rPr>
              <a:t>Since my industrial training was supported by the Lagos Bureau of Statistics, data science and deep learning was inevitable for me. They also gave access to data scientists network lab in the ministry building, showing Lagos state government’s commitment to AI innovation. </a:t>
            </a:r>
          </a:p>
          <a:p>
            <a:pPr marL="0" indent="0" algn="just">
              <a:buNone/>
            </a:pPr>
            <a:r>
              <a:rPr lang="en-US" dirty="0">
                <a:latin typeface="Times New Roman" panose="02020603050405020304" pitchFamily="18" charset="0"/>
                <a:cs typeface="Times New Roman" panose="02020603050405020304" pitchFamily="18" charset="0"/>
              </a:rPr>
              <a:t>Deep learning in modern governmental establishments is a vital prognostication tool for effective administration, response, and service delivery among others. Deep learning enhances security, produces greater scalability, improve usability, enhances better decision making among others.</a:t>
            </a:r>
          </a:p>
          <a:p>
            <a:pPr marL="0" indent="0" algn="just">
              <a:buNone/>
            </a:pPr>
            <a:r>
              <a:rPr lang="en-US" dirty="0">
                <a:latin typeface="Times New Roman" panose="02020603050405020304" pitchFamily="18" charset="0"/>
                <a:cs typeface="Times New Roman" panose="02020603050405020304" pitchFamily="18" charset="0"/>
              </a:rPr>
              <a:t>In this report, I considered various application of statistics, and these areas can also be transformed through the use of deep learning and computational mathematics. </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FAB73BC-B049-4115-A692-8D63A059BFB8}" type="slidenum">
              <a:rPr lang="en-US" sz="2400" smtClean="0"/>
              <a:pPr/>
              <a:t>4</a:t>
            </a:fld>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Tree>
    <p:extLst>
      <p:ext uri="{BB962C8B-B14F-4D97-AF65-F5344CB8AC3E}">
        <p14:creationId xmlns:p14="http://schemas.microsoft.com/office/powerpoint/2010/main" val="197926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388" y="304800"/>
            <a:ext cx="5930538" cy="857794"/>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EXPERIENCE GAINED</a:t>
            </a:r>
          </a:p>
        </p:txBody>
      </p:sp>
      <p:sp>
        <p:nvSpPr>
          <p:cNvPr id="3" name="Content Placeholder 2"/>
          <p:cNvSpPr>
            <a:spLocks noGrp="1"/>
          </p:cNvSpPr>
          <p:nvPr>
            <p:ph idx="1"/>
          </p:nvPr>
        </p:nvSpPr>
        <p:spPr>
          <a:xfrm>
            <a:off x="677334" y="1817510"/>
            <a:ext cx="10900773" cy="396510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I built a machine learning model using the MNIST dataset. </a:t>
            </a:r>
          </a:p>
          <a:p>
            <a:pPr marL="0" indent="0" algn="just">
              <a:buNone/>
            </a:pPr>
            <a:r>
              <a:rPr lang="en-US" sz="2400" dirty="0">
                <a:latin typeface="Times New Roman" panose="02020603050405020304" pitchFamily="18" charset="0"/>
                <a:cs typeface="Times New Roman" panose="02020603050405020304" pitchFamily="18" charset="0"/>
              </a:rPr>
              <a:t>MNIST dataset is a classic in the machine-learning community, which has been around almost as long as the field itself and has been intensively studied.</a:t>
            </a:r>
          </a:p>
          <a:p>
            <a:pPr marL="0" indent="0" algn="just">
              <a:buNone/>
            </a:pPr>
            <a:r>
              <a:rPr lang="en-US" sz="2400" dirty="0">
                <a:latin typeface="Times New Roman" panose="02020603050405020304" pitchFamily="18" charset="0"/>
                <a:cs typeface="Times New Roman" panose="02020603050405020304" pitchFamily="18" charset="0"/>
              </a:rPr>
              <a:t> It’s a set of 60,000 training images, plus 10,000 test images, assembled by the National Institute of Standards and Technology (the NIST in MNIST) in the 1980s.</a:t>
            </a:r>
          </a:p>
          <a:p>
            <a:pPr marL="0" indent="0" algn="just">
              <a:buNone/>
            </a:pPr>
            <a:r>
              <a:rPr lang="en-US" sz="2400" dirty="0">
                <a:latin typeface="Times New Roman" panose="02020603050405020304" pitchFamily="18" charset="0"/>
                <a:cs typeface="Times New Roman" panose="02020603050405020304" pitchFamily="18" charset="0"/>
              </a:rPr>
              <a:t> You can think of “solving” MNIST as the “Hello World” of deep learning—it’s what you do to verify that your algorithms are working as expected. For anyone that will do machine-learning as a profession, you’ll see MNIST come up over and over again, in scientific papers, blog posts, and so on. </a:t>
            </a:r>
            <a:endParaRPr lang="en-US" sz="24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90663" y="5946554"/>
            <a:ext cx="683339" cy="477004"/>
          </a:xfrm>
        </p:spPr>
        <p:txBody>
          <a:bodyPr/>
          <a:lstStyle/>
          <a:p>
            <a:fld id="{4FAB73BC-B049-4115-A692-8D63A059BFB8}" type="slidenum">
              <a:rPr lang="en-US" sz="2400" smtClean="0"/>
              <a:pPr/>
              <a:t>5</a:t>
            </a:fld>
            <a:endParaRPr lang="en-US" sz="2400" dirty="0"/>
          </a:p>
        </p:txBody>
      </p:sp>
      <p:pic>
        <p:nvPicPr>
          <p:cNvPr id="5" name="Picture 4">
            <a:extLst>
              <a:ext uri="{FF2B5EF4-FFF2-40B4-BE49-F238E27FC236}">
                <a16:creationId xmlns:a16="http://schemas.microsoft.com/office/drawing/2014/main" id="{CF69B024-AC73-4A46-998A-567499CA9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Tree>
    <p:extLst>
      <p:ext uri="{BB962C8B-B14F-4D97-AF65-F5344CB8AC3E}">
        <p14:creationId xmlns:p14="http://schemas.microsoft.com/office/powerpoint/2010/main" val="37533629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1</a:t>
            </a:r>
          </a:p>
          <a:p>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100" b="1" dirty="0">
                <a:solidFill>
                  <a:schemeClr val="tx1"/>
                </a:solidFill>
                <a:latin typeface="Times New Roman" panose="02020603050405020304" pitchFamily="18" charset="0"/>
                <a:cs typeface="Times New Roman" panose="02020603050405020304" pitchFamily="18" charset="0"/>
              </a:rPr>
              <a:t>DATA COLLECTION AND DATA IMPORTATION</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For this project, there was no data collection. The MNIST dataset was used .</a:t>
            </a:r>
          </a:p>
          <a:p>
            <a:pPr marL="0" indent="0">
              <a:buNone/>
            </a:pPr>
            <a:r>
              <a:rPr lang="en-US" dirty="0">
                <a:latin typeface="Times New Roman" panose="02020603050405020304" pitchFamily="18" charset="0"/>
                <a:cs typeface="Times New Roman" panose="02020603050405020304" pitchFamily="18" charset="0"/>
              </a:rPr>
              <a:t>train_images and train_labels form the training set, the data that the model will learn from. The model will then be tested on the test set, test_images and test_labels. The images are encoded as NumPy arrays, and the labels are an array of digits, ranging from 0 to 9. The images and labels have a one-to-one correspondence.</a:t>
            </a:r>
            <a:r>
              <a:rPr lang="en-US" dirty="0">
                <a:solidFill>
                  <a:schemeClr val="tx1">
                    <a:lumMod val="95000"/>
                  </a:schemeClr>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6993229" y="1571222"/>
            <a:ext cx="4443211" cy="20219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585656" y="1996224"/>
            <a:ext cx="3747752" cy="1200329"/>
          </a:xfrm>
          <a:prstGeom prst="rect">
            <a:avLst/>
          </a:prstGeom>
          <a:noFill/>
        </p:spPr>
        <p:txBody>
          <a:bodyPr wrap="square" rtlCol="0">
            <a:spAutoFit/>
          </a:bodyPr>
          <a:lstStyle/>
          <a:p>
            <a:r>
              <a:rPr lang="en-US" b="1" i="1" dirty="0">
                <a:solidFill>
                  <a:schemeClr val="accent1">
                    <a:lumMod val="50000"/>
                  </a:schemeClr>
                </a:solidFill>
                <a:latin typeface="Times New Roman" panose="02020603050405020304" pitchFamily="18" charset="0"/>
                <a:cs typeface="Times New Roman" panose="02020603050405020304" pitchFamily="18" charset="0"/>
              </a:rPr>
              <a:t>from keras.datasets import </a:t>
            </a:r>
            <a:r>
              <a:rPr lang="en-US" b="1" i="1" dirty="0" err="1">
                <a:solidFill>
                  <a:schemeClr val="accent1">
                    <a:lumMod val="50000"/>
                  </a:schemeClr>
                </a:solidFill>
                <a:latin typeface="Times New Roman" panose="02020603050405020304" pitchFamily="18" charset="0"/>
                <a:cs typeface="Times New Roman" panose="02020603050405020304" pitchFamily="18" charset="0"/>
              </a:rPr>
              <a:t>mnist</a:t>
            </a:r>
            <a:r>
              <a:rPr lang="en-US" b="1" i="1" dirty="0">
                <a:solidFill>
                  <a:schemeClr val="accent1">
                    <a:lumMod val="50000"/>
                  </a:schemeClr>
                </a:solidFill>
                <a:latin typeface="Times New Roman" panose="02020603050405020304" pitchFamily="18" charset="0"/>
                <a:cs typeface="Times New Roman" panose="02020603050405020304" pitchFamily="18" charset="0"/>
              </a:rPr>
              <a:t> (train_images, train_labels), (test_images, test_labels) = mnist.load_data() </a:t>
            </a:r>
          </a:p>
        </p:txBody>
      </p:sp>
      <p:pic>
        <p:nvPicPr>
          <p:cNvPr id="4" name="Picture 3">
            <a:extLst>
              <a:ext uri="{FF2B5EF4-FFF2-40B4-BE49-F238E27FC236}">
                <a16:creationId xmlns:a16="http://schemas.microsoft.com/office/drawing/2014/main" id="{4772A46A-FCDF-B03D-7982-F900C9747C21}"/>
              </a:ext>
            </a:extLst>
          </p:cNvPr>
          <p:cNvPicPr>
            <a:picLocks noChangeAspect="1"/>
          </p:cNvPicPr>
          <p:nvPr/>
        </p:nvPicPr>
        <p:blipFill rotWithShape="1">
          <a:blip r:embed="rId8">
            <a:extLst>
              <a:ext uri="{28A0092B-C50C-407E-A947-70E740481C1C}">
                <a14:useLocalDpi xmlns:a14="http://schemas.microsoft.com/office/drawing/2010/main" val="0"/>
              </a:ext>
            </a:extLst>
          </a:blip>
          <a:srcRect l="11225" t="55550" r="66121" b="3486"/>
          <a:stretch/>
        </p:blipFill>
        <p:spPr bwMode="auto">
          <a:xfrm>
            <a:off x="6967470" y="4346620"/>
            <a:ext cx="4507606" cy="1976906"/>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534DBE0-CB5A-1327-C99D-748A8C3BF168}"/>
              </a:ext>
            </a:extLst>
          </p:cNvPr>
          <p:cNvSpPr txBox="1"/>
          <p:nvPr/>
        </p:nvSpPr>
        <p:spPr>
          <a:xfrm>
            <a:off x="7675808" y="3928056"/>
            <a:ext cx="3206840" cy="369332"/>
          </a:xfrm>
          <a:prstGeom prst="rect">
            <a:avLst/>
          </a:prstGeom>
          <a:noFill/>
        </p:spPr>
        <p:txBody>
          <a:bodyPr wrap="square" rtlCol="0">
            <a:spAutoFit/>
          </a:bodyPr>
          <a:lstStyle/>
          <a:p>
            <a:r>
              <a:rPr lang="en-US" dirty="0"/>
              <a:t>An image from the dataset</a:t>
            </a:r>
          </a:p>
        </p:txBody>
      </p:sp>
    </p:spTree>
    <p:extLst>
      <p:ext uri="{BB962C8B-B14F-4D97-AF65-F5344CB8AC3E}">
        <p14:creationId xmlns:p14="http://schemas.microsoft.com/office/powerpoint/2010/main" val="7539555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extLst>
              <p:ext uri="{D42A27DB-BD31-4B8C-83A1-F6EECF244321}">
                <p14:modId xmlns:p14="http://schemas.microsoft.com/office/powerpoint/2010/main" val="2762326852"/>
              </p:ext>
            </p:extLst>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2</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RESHAPING THE IMAGES AND CONVERTION TO CATEGORICAL</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training, we’ll preprocess the data by reshaping it into the shape the network expects and scaling it so that all values are in the [0, 1] interval. Previously, our training images, for instance, were stored in an array of shape (60000, 28, 28) of type uint8 with values in the [0, 255] interval. We transform it into a float32 array of shape (60000, 28 * 28) with values between 0 and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we categorically encode the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7044744" y="2202287"/>
            <a:ext cx="4443211" cy="4288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006107" y="2498501"/>
            <a:ext cx="4224270" cy="3524426"/>
          </a:xfrm>
          <a:prstGeom prst="rect">
            <a:avLst/>
          </a:prstGeom>
          <a:noFill/>
        </p:spPr>
        <p:txBody>
          <a:bodyPr wrap="square" rtlCol="0">
            <a:spAutoFit/>
          </a:bodyPr>
          <a:lstStyle/>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train_images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train_images.reshape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((60000, 28 * 28))</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train_images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train_images.astype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('float32') / 255</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test_images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test_images.reshape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((10000, 28 * 28))</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test_images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test_images.astype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('float32') / 255</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keras.utils</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to_categorical</a:t>
            </a:r>
            <a:endPar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train_labels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to_categorical</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(train_labels)</a:t>
            </a: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test_labels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to_categorical</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(test_labels)</a:t>
            </a: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val_data</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train_images[:10000]</a:t>
            </a: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val_label</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 train_labels[:10000]</a:t>
            </a:r>
          </a:p>
        </p:txBody>
      </p:sp>
    </p:spTree>
    <p:extLst>
      <p:ext uri="{BB962C8B-B14F-4D97-AF65-F5344CB8AC3E}">
        <p14:creationId xmlns:p14="http://schemas.microsoft.com/office/powerpoint/2010/main" val="3225498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3</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CREATING A VALIDATION SET AND BUILDING THE DEEP LEARNING MODEL</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order to monitor the accuracy of the model on data it has never seen before, I created a validation set by setting apart 10,000 samples from the original training data.</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7044744" y="2202287"/>
            <a:ext cx="4443211" cy="4288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006107" y="2498501"/>
            <a:ext cx="4224270" cy="3421834"/>
          </a:xfrm>
          <a:prstGeom prst="rect">
            <a:avLst/>
          </a:prstGeom>
          <a:noFill/>
        </p:spPr>
        <p:txBody>
          <a:bodyPr wrap="square" rtlCol="0">
            <a:spAutoFit/>
          </a:bodyPr>
          <a:lstStyle/>
          <a:p>
            <a:pPr marL="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keras import optimizers</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keras import models</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keras import layers,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regularizers</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 =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models.Sequential</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network.add</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layers.Dense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(450,activation='</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input_shape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=(28 * 28,)))</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network.add</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layers.Dropout</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(0.5))</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network.add</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layers.Dense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(450, activation='</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relu</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network.add</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layers.Dropout</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(0.5))</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network.add</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layers.Dense</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(10, activation='</a:t>
            </a:r>
            <a:r>
              <a:rPr lang="en-US" sz="1100" b="1" i="1" dirty="0" err="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1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97619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687795"/>
            <a:ext cx="8596668" cy="1117534"/>
          </a:xfrm>
        </p:spPr>
        <p:txBody>
          <a:bodyPr>
            <a:noAutofit/>
          </a:bodyPr>
          <a:lstStyle/>
          <a:p>
            <a:pPr algn="ctr"/>
            <a:r>
              <a:rPr lang="en-US" sz="3200" dirty="0">
                <a:solidFill>
                  <a:schemeClr val="tx1"/>
                </a:solidFill>
                <a:latin typeface="Times New Roman" panose="02020603050405020304" pitchFamily="18" charset="0"/>
                <a:cs typeface="Times New Roman" panose="02020603050405020304" pitchFamily="18" charset="0"/>
              </a:rPr>
              <a:t>STEPS IN BUILDING A DEEP LEARNING PROJECT</a:t>
            </a:r>
          </a:p>
        </p:txBody>
      </p:sp>
      <p:graphicFrame>
        <p:nvGraphicFramePr>
          <p:cNvPr id="9" name="Content Placeholder 8">
            <a:extLst>
              <a:ext uri="{FF2B5EF4-FFF2-40B4-BE49-F238E27FC236}">
                <a16:creationId xmlns:a16="http://schemas.microsoft.com/office/drawing/2014/main" id="{2A66E53C-0135-4C6A-A87A-D23A3B95A883}"/>
              </a:ext>
            </a:extLst>
          </p:cNvPr>
          <p:cNvGraphicFramePr>
            <a:graphicFrameLocks noGrp="1"/>
          </p:cNvGraphicFramePr>
          <p:nvPr>
            <p:ph idx="1"/>
          </p:nvPr>
        </p:nvGraphicFramePr>
        <p:xfrm>
          <a:off x="420733" y="1988243"/>
          <a:ext cx="3842174"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txBox="1">
            <a:spLocks/>
          </p:cNvSpPr>
          <p:nvPr/>
        </p:nvSpPr>
        <p:spPr>
          <a:xfrm>
            <a:off x="759089" y="2086441"/>
            <a:ext cx="5100798" cy="424996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STEP 4</a:t>
            </a:r>
          </a:p>
          <a:p>
            <a:pPr marL="0" indent="0">
              <a:buNone/>
            </a:pPr>
            <a:endParaRPr lang="en-US" sz="11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300" b="1" dirty="0">
                <a:solidFill>
                  <a:schemeClr val="tx1"/>
                </a:solidFill>
                <a:latin typeface="Times New Roman" panose="02020603050405020304" pitchFamily="18" charset="0"/>
                <a:cs typeface="Times New Roman" panose="02020603050405020304" pitchFamily="18" charset="0"/>
              </a:rPr>
              <a:t>BUILDING A CLASS FOR CALLBACKS</a:t>
            </a:r>
          </a:p>
          <a:p>
            <a:pPr marL="0" indent="0">
              <a:buNone/>
            </a:pPr>
            <a:endParaRPr lang="en-US" sz="1300" dirty="0">
              <a:solidFill>
                <a:schemeClr val="accent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deep learning model may not be will not always have a 100% accuracy rate, but, an 80% accuracy rate and above is acceptable. For my project, I set the maximum at 99% and minimum at industry’s standard of 80%.</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defined a class StopCallback to stop the epochs from continuing when a 99% accuracy is achieved.</a:t>
            </a: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91683" cy="1191683"/>
          </a:xfrm>
          <a:prstGeom prst="rect">
            <a:avLst/>
          </a:prstGeom>
        </p:spPr>
      </p:pic>
      <p:sp>
        <p:nvSpPr>
          <p:cNvPr id="3" name="Rectangle 2">
            <a:extLst>
              <a:ext uri="{FF2B5EF4-FFF2-40B4-BE49-F238E27FC236}">
                <a16:creationId xmlns:a16="http://schemas.microsoft.com/office/drawing/2014/main" id="{9D69EA8A-90CC-529B-FBB7-E9DD556D9431}"/>
              </a:ext>
            </a:extLst>
          </p:cNvPr>
          <p:cNvSpPr/>
          <p:nvPr/>
        </p:nvSpPr>
        <p:spPr>
          <a:xfrm>
            <a:off x="7044744" y="2202287"/>
            <a:ext cx="4443211" cy="4288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C0FF63B-EE46-23E2-78EC-9BAC2B7FB0A6}"/>
              </a:ext>
            </a:extLst>
          </p:cNvPr>
          <p:cNvSpPr txBox="1"/>
          <p:nvPr/>
        </p:nvSpPr>
        <p:spPr>
          <a:xfrm>
            <a:off x="7173533" y="2537137"/>
            <a:ext cx="4224270" cy="2890663"/>
          </a:xfrm>
          <a:prstGeom prst="rect">
            <a:avLst/>
          </a:prstGeom>
          <a:noFill/>
        </p:spPr>
        <p:txBody>
          <a:bodyPr wrap="square" rtlCol="0">
            <a:spAutoFit/>
          </a:bodyPr>
          <a:lstStyle/>
          <a:p>
            <a:pPr marL="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import keras</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class StopCallback(keras.callbacks.Callback):</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def on_epoch_end(self, epoch, logs={}):</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if(logs.get('accuracy')&gt;0.999):</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print("\nReached 99% accuracy so cancelling training!")</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self.model.stop_training = True             </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marR="0" indent="0" algn="just">
              <a:lnSpc>
                <a:spcPct val="150000"/>
              </a:lnSpc>
              <a:spcBef>
                <a:spcPts val="0"/>
              </a:spcBef>
              <a:spcAft>
                <a:spcPts val="800"/>
              </a:spcAft>
              <a:buNone/>
            </a:pPr>
            <a:r>
              <a:rPr lang="en-US" sz="1200" b="1"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callbacks = StopCallback()</a:t>
            </a:r>
            <a:endParaRPr lang="en-US" sz="1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1713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12159</TotalTime>
  <Words>1681</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Adobe Gothic Std B</vt:lpstr>
      <vt:lpstr>Arial</vt:lpstr>
      <vt:lpstr>Calibri</vt:lpstr>
      <vt:lpstr>Century Gothic</vt:lpstr>
      <vt:lpstr>Times New Roman</vt:lpstr>
      <vt:lpstr>Wingdings 3</vt:lpstr>
      <vt:lpstr>Ion</vt:lpstr>
      <vt:lpstr>PowerPoint Presentation</vt:lpstr>
      <vt:lpstr>TITLE   COMPUTATIONAL MATHEMATICS AND DEEP LEARNING </vt:lpstr>
      <vt:lpstr>CONTENT</vt:lpstr>
      <vt:lpstr>INTRODUCTION</vt:lpstr>
      <vt:lpstr>EXPERIENCE GAINED</vt:lpstr>
      <vt:lpstr>STEPS IN BUILDING A DEEP LEARNING PROJECT</vt:lpstr>
      <vt:lpstr>STEPS IN BUILDING A DEEP LEARNING PROJECT</vt:lpstr>
      <vt:lpstr>STEPS IN BUILDING A DEEP LEARNING PROJECT</vt:lpstr>
      <vt:lpstr>STEPS IN BUILDING A DEEP LEARNING PROJECT</vt:lpstr>
      <vt:lpstr>STEPS IN BUILDING A DEEP LEARNING PROJECT</vt:lpstr>
      <vt:lpstr>STEPS IN BUILDING A DEEP LEARNING PROJECT</vt:lpstr>
      <vt:lpstr>STEPS IN BUILDING A DEEP LEARNING PROJECT</vt:lpstr>
      <vt:lpstr>STEPS IN BUILDING A DEEP LEARNING PROJECT</vt:lpstr>
      <vt:lpstr>PowerPoint Presentation</vt:lpstr>
      <vt:lpstr> RECOMENDATION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OLUWATOSIN ADENIYI</dc:creator>
  <cp:lastModifiedBy>Olanrewaju Daniel</cp:lastModifiedBy>
  <cp:revision>115</cp:revision>
  <dcterms:created xsi:type="dcterms:W3CDTF">2018-07-04T22:43:24Z</dcterms:created>
  <dcterms:modified xsi:type="dcterms:W3CDTF">2023-04-19T22:10:19Z</dcterms:modified>
</cp:coreProperties>
</file>