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6"/>
    <p:sldMasterId id="2147483693" r:id="rId7"/>
    <p:sldMasterId id="214748369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y="5143500" cx="9144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Fonda Ingram 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20E61A-6754-4513-9F92-F46001432BBC}">
  <a:tblStyle styleId="{C020E61A-6754-4513-9F92-F46001432BB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2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1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commentAuthors" Target="commentAuthors.xml"/><Relationship Id="rId19" Type="http://schemas.openxmlformats.org/officeDocument/2006/relationships/font" Target="fonts/CenturyGothic-regular.fntdata"/><Relationship Id="rId6" Type="http://schemas.openxmlformats.org/officeDocument/2006/relationships/slideMaster" Target="slideMasters/slideMaster1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2.xml"/><Relationship Id="rId8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2-15T21:41:50.952">
    <p:pos x="271" y="675"/>
    <p:text>@jzedlewski@nvidia.com all PICs have made updates.  Can you review and add any feedback?
_Assigned to John Zedlewski US_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apids.ai/" TargetMode="External"/><Relationship Id="rId3" Type="http://schemas.openxmlformats.org/officeDocument/2006/relationships/hyperlink" Target="https://github.com/rapidsai" TargetMode="External"/><Relationship Id="rId4" Type="http://schemas.openxmlformats.org/officeDocument/2006/relationships/hyperlink" Target="https://docs.rapids.ai/overvie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1d4de2fad_2_71:notes"/>
          <p:cNvSpPr/>
          <p:nvPr>
            <p:ph idx="2" type="sldImg"/>
          </p:nvPr>
        </p:nvSpPr>
        <p:spPr>
          <a:xfrm>
            <a:off x="397565" y="685488"/>
            <a:ext cx="6062967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d1d4de2fad_2_71:notes"/>
          <p:cNvSpPr txBox="1"/>
          <p:nvPr>
            <p:ph idx="1" type="body"/>
          </p:nvPr>
        </p:nvSpPr>
        <p:spPr>
          <a:xfrm>
            <a:off x="685800" y="4343400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d1d4de2fad_2_71:notes"/>
          <p:cNvSpPr txBox="1"/>
          <p:nvPr>
            <p:ph idx="12" type="sldNum"/>
          </p:nvPr>
        </p:nvSpPr>
        <p:spPr>
          <a:xfrm>
            <a:off x="3583536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" sz="1400">
                <a:solidFill>
                  <a:srgbClr val="000000"/>
                </a:solidFill>
              </a:r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1d4de2fad_2_89:notes"/>
          <p:cNvSpPr/>
          <p:nvPr>
            <p:ph idx="2" type="sldImg"/>
          </p:nvPr>
        </p:nvSpPr>
        <p:spPr>
          <a:xfrm>
            <a:off x="397565" y="685488"/>
            <a:ext cx="6062967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d1d4de2fad_2_89:notes"/>
          <p:cNvSpPr txBox="1"/>
          <p:nvPr>
            <p:ph idx="1" type="body"/>
          </p:nvPr>
        </p:nvSpPr>
        <p:spPr>
          <a:xfrm>
            <a:off x="685799" y="4343399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09" name="Google Shape;209;gd1d4de2fad_2_89:notes"/>
          <p:cNvSpPr txBox="1"/>
          <p:nvPr>
            <p:ph idx="12" type="sldNum"/>
          </p:nvPr>
        </p:nvSpPr>
        <p:spPr>
          <a:xfrm>
            <a:off x="3583535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1d4de2fad_2_164:notes"/>
          <p:cNvSpPr/>
          <p:nvPr>
            <p:ph idx="2" type="sldImg"/>
          </p:nvPr>
        </p:nvSpPr>
        <p:spPr>
          <a:xfrm>
            <a:off x="397565" y="685488"/>
            <a:ext cx="6062967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d1d4de2fad_2_164:notes"/>
          <p:cNvSpPr txBox="1"/>
          <p:nvPr>
            <p:ph idx="1" type="body"/>
          </p:nvPr>
        </p:nvSpPr>
        <p:spPr>
          <a:xfrm>
            <a:off x="685800" y="4343400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18" name="Google Shape;218;gd1d4de2fad_2_164:notes"/>
          <p:cNvSpPr txBox="1"/>
          <p:nvPr>
            <p:ph idx="12" type="sldNum"/>
          </p:nvPr>
        </p:nvSpPr>
        <p:spPr>
          <a:xfrm>
            <a:off x="3583536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1d4de2fad_2_184:notes"/>
          <p:cNvSpPr/>
          <p:nvPr>
            <p:ph idx="2" type="sldImg"/>
          </p:nvPr>
        </p:nvSpPr>
        <p:spPr>
          <a:xfrm>
            <a:off x="397565" y="685488"/>
            <a:ext cx="6062967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d1d4de2fad_2_184:notes"/>
          <p:cNvSpPr txBox="1"/>
          <p:nvPr>
            <p:ph idx="1" type="body"/>
          </p:nvPr>
        </p:nvSpPr>
        <p:spPr>
          <a:xfrm>
            <a:off x="685800" y="4343400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39" name="Google Shape;239;gd1d4de2fad_2_184:notes"/>
          <p:cNvSpPr txBox="1"/>
          <p:nvPr>
            <p:ph idx="12" type="sldNum"/>
          </p:nvPr>
        </p:nvSpPr>
        <p:spPr>
          <a:xfrm>
            <a:off x="3583536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1d4de2fad_2_190:notes"/>
          <p:cNvSpPr/>
          <p:nvPr>
            <p:ph idx="2" type="sldImg"/>
          </p:nvPr>
        </p:nvSpPr>
        <p:spPr>
          <a:xfrm>
            <a:off x="397565" y="685488"/>
            <a:ext cx="606287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d1d4de2fad_2_190:notes"/>
          <p:cNvSpPr txBox="1"/>
          <p:nvPr>
            <p:ph idx="1" type="body"/>
          </p:nvPr>
        </p:nvSpPr>
        <p:spPr>
          <a:xfrm>
            <a:off x="685799" y="4343399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rebuchet MS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246" name="Google Shape;246;gd1d4de2fad_2_190:notes"/>
          <p:cNvSpPr txBox="1"/>
          <p:nvPr>
            <p:ph idx="12" type="sldNum"/>
          </p:nvPr>
        </p:nvSpPr>
        <p:spPr>
          <a:xfrm>
            <a:off x="3583535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1d4de2fad_2_197:notes"/>
          <p:cNvSpPr/>
          <p:nvPr>
            <p:ph idx="2" type="sldImg"/>
          </p:nvPr>
        </p:nvSpPr>
        <p:spPr>
          <a:xfrm>
            <a:off x="397565" y="685488"/>
            <a:ext cx="6062967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d1d4de2fad_2_197:notes"/>
          <p:cNvSpPr txBox="1"/>
          <p:nvPr>
            <p:ph idx="1" type="body"/>
          </p:nvPr>
        </p:nvSpPr>
        <p:spPr>
          <a:xfrm>
            <a:off x="685799" y="4343399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gd1d4de2fad_2_197:notes"/>
          <p:cNvSpPr txBox="1"/>
          <p:nvPr>
            <p:ph idx="12" type="sldNum"/>
          </p:nvPr>
        </p:nvSpPr>
        <p:spPr>
          <a:xfrm>
            <a:off x="3583535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1d4de2fad_2_204:notes"/>
          <p:cNvSpPr/>
          <p:nvPr>
            <p:ph idx="2" type="sldImg"/>
          </p:nvPr>
        </p:nvSpPr>
        <p:spPr>
          <a:xfrm>
            <a:off x="397565" y="685488"/>
            <a:ext cx="6062967" cy="342914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d1d4de2fad_2_204:notes"/>
          <p:cNvSpPr txBox="1"/>
          <p:nvPr>
            <p:ph idx="1" type="body"/>
          </p:nvPr>
        </p:nvSpPr>
        <p:spPr>
          <a:xfrm>
            <a:off x="685799" y="4343399"/>
            <a:ext cx="5486283" cy="4114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gd1d4de2fad_2_204:notes"/>
          <p:cNvSpPr txBox="1"/>
          <p:nvPr>
            <p:ph idx="12" type="sldNum"/>
          </p:nvPr>
        </p:nvSpPr>
        <p:spPr>
          <a:xfrm>
            <a:off x="3583535" y="8685213"/>
            <a:ext cx="2971761" cy="457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d1d4de2fad_2_211:notes"/>
          <p:cNvSpPr/>
          <p:nvPr>
            <p:ph idx="2" type="sldImg"/>
          </p:nvPr>
        </p:nvSpPr>
        <p:spPr>
          <a:xfrm>
            <a:off x="397565" y="685488"/>
            <a:ext cx="606287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d1d4de2fad_2_211:notes"/>
          <p:cNvSpPr txBox="1"/>
          <p:nvPr>
            <p:ph idx="1" type="body"/>
          </p:nvPr>
        </p:nvSpPr>
        <p:spPr>
          <a:xfrm>
            <a:off x="685799" y="4343399"/>
            <a:ext cx="5486399" cy="41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gd1d4de2fad_2_211:notes"/>
          <p:cNvSpPr txBox="1"/>
          <p:nvPr>
            <p:ph idx="12" type="sldNum"/>
          </p:nvPr>
        </p:nvSpPr>
        <p:spPr>
          <a:xfrm>
            <a:off x="3583535" y="8685213"/>
            <a:ext cx="2971799" cy="457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Trebuchet MS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1d4de2fad_2_228:notes"/>
          <p:cNvSpPr/>
          <p:nvPr>
            <p:ph idx="2" type="sldImg"/>
          </p:nvPr>
        </p:nvSpPr>
        <p:spPr>
          <a:xfrm>
            <a:off x="397565" y="685488"/>
            <a:ext cx="606287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d1d4de2fad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25" spcFirstLastPara="1" rIns="91325" wrap="square" tIns="45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https://rapids.ai/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https://github.com/rapidsai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https://docs.rapids.ai/overview</a:t>
            </a:r>
            <a:endParaRPr sz="1400"/>
          </a:p>
        </p:txBody>
      </p:sp>
      <p:sp>
        <p:nvSpPr>
          <p:cNvPr id="288" name="Google Shape;288;gd1d4de2fad_2_228:notes"/>
          <p:cNvSpPr txBox="1"/>
          <p:nvPr>
            <p:ph idx="12" type="sldNum"/>
          </p:nvPr>
        </p:nvSpPr>
        <p:spPr>
          <a:xfrm>
            <a:off x="3583536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50" lIns="91325" spcFirstLastPara="1" rIns="91325" wrap="square" tIns="45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2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Relationship Id="rId3" Type="http://schemas.openxmlformats.org/officeDocument/2006/relationships/image" Target="../media/image2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602781" y="4442922"/>
            <a:ext cx="793845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  <a:defRPr b="0"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679" y="689607"/>
            <a:ext cx="2398643" cy="53862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967435" y="1524843"/>
            <a:ext cx="720915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sz="3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30625" y="1752529"/>
            <a:ext cx="4209600" cy="30991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Trebuchet MS"/>
              <a:buChar char="▸"/>
              <a:defRPr sz="1200">
                <a:solidFill>
                  <a:srgbClr val="86868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  <a:defRPr sz="1000">
                <a:solidFill>
                  <a:srgbClr val="868686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Char char="■"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869275" y="3175825"/>
            <a:ext cx="379845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▸"/>
              <a:defRPr sz="1200">
                <a:solidFill>
                  <a:srgbClr val="86868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▸"/>
              <a:defRPr sz="1000">
                <a:solidFill>
                  <a:srgbClr val="868686"/>
                </a:solidFill>
              </a:defRPr>
            </a:lvl2pPr>
            <a:lvl3pPr indent="-273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🞂"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1553393" y="1999277"/>
            <a:ext cx="6037200" cy="114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17" y="4106134"/>
            <a:ext cx="2911192" cy="65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430625" y="1752529"/>
            <a:ext cx="8290500" cy="30991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78" name="Google Shape;78;p19"/>
          <p:cNvSpPr/>
          <p:nvPr/>
        </p:nvSpPr>
        <p:spPr>
          <a:xfrm>
            <a:off x="76736" y="4908281"/>
            <a:ext cx="2302350" cy="2068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426720" y="1752529"/>
            <a:ext cx="8290500" cy="30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83" name="Google Shape;83;p20"/>
          <p:cNvSpPr/>
          <p:nvPr/>
        </p:nvSpPr>
        <p:spPr>
          <a:xfrm>
            <a:off x="1" y="4858234"/>
            <a:ext cx="9144000" cy="28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432694" y="1498825"/>
            <a:ext cx="3503700" cy="5155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32693" y="2559649"/>
            <a:ext cx="3494100" cy="20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  <a:defRPr sz="800">
                <a:solidFill>
                  <a:schemeClr val="dk2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32694" y="1956998"/>
            <a:ext cx="350370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88" name="Google Shape;88;p21"/>
          <p:cNvSpPr/>
          <p:nvPr/>
        </p:nvSpPr>
        <p:spPr>
          <a:xfrm>
            <a:off x="0" y="4749930"/>
            <a:ext cx="91440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5293" y="4668457"/>
            <a:ext cx="9144000" cy="475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22"/>
          <p:cNvCxnSpPr/>
          <p:nvPr/>
        </p:nvCxnSpPr>
        <p:spPr>
          <a:xfrm>
            <a:off x="2986631" y="-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2"/>
          <p:cNvSpPr txBox="1"/>
          <p:nvPr>
            <p:ph type="title"/>
          </p:nvPr>
        </p:nvSpPr>
        <p:spPr>
          <a:xfrm>
            <a:off x="368234" y="1984839"/>
            <a:ext cx="2250150" cy="117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3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5107" y="758565"/>
            <a:ext cx="2133785" cy="190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4"/>
          <p:cNvSpPr txBox="1"/>
          <p:nvPr>
            <p:ph type="title"/>
          </p:nvPr>
        </p:nvSpPr>
        <p:spPr>
          <a:xfrm>
            <a:off x="415290" y="3178670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415290" y="3732506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rebuchet MS"/>
              <a:buNone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6"/>
          <p:cNvSpPr txBox="1"/>
          <p:nvPr>
            <p:ph type="title"/>
          </p:nvPr>
        </p:nvSpPr>
        <p:spPr>
          <a:xfrm>
            <a:off x="415290" y="4307895"/>
            <a:ext cx="8313450" cy="44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3pPr>
            <a:lvl4pPr indent="-3365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–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8472458" y="4663217"/>
            <a:ext cx="548850" cy="39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Trebuchet MS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4869276" y="3175824"/>
            <a:ext cx="379845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▸"/>
              <a:defRPr sz="1200">
                <a:solidFill>
                  <a:srgbClr val="868686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▸"/>
              <a:defRPr sz="1000">
                <a:solidFill>
                  <a:srgbClr val="868686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🞂"/>
              <a:defRPr sz="900">
                <a:solidFill>
                  <a:srgbClr val="868686"/>
                </a:solidFill>
              </a:defRPr>
            </a:lvl3pPr>
            <a:lvl4pPr indent="-3746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873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  <p:sp>
        <p:nvSpPr>
          <p:cNvPr id="116" name="Google Shape;116;p29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1_Title, Subtitle, and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Trebuchet MS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119" name="Google Shape;119;p30"/>
          <p:cNvSpPr txBox="1"/>
          <p:nvPr>
            <p:ph idx="1" type="body"/>
          </p:nvPr>
        </p:nvSpPr>
        <p:spPr>
          <a:xfrm>
            <a:off x="430625" y="1752529"/>
            <a:ext cx="4209600" cy="3099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Trebuchet MS"/>
              <a:buChar char="▸"/>
              <a:defRPr sz="1200">
                <a:solidFill>
                  <a:srgbClr val="868686"/>
                </a:solidFill>
              </a:defRPr>
            </a:lvl1pPr>
            <a:lvl2pPr indent="-32385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  <a:defRPr sz="1000">
                <a:solidFill>
                  <a:srgbClr val="868686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  <a:defRPr sz="900">
                <a:solidFill>
                  <a:srgbClr val="868686"/>
                </a:solidFill>
              </a:defRPr>
            </a:lvl3pPr>
            <a:lvl4pPr indent="-3746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●"/>
              <a:defRPr sz="1500">
                <a:solidFill>
                  <a:schemeClr val="lt1"/>
                </a:solidFill>
              </a:defRPr>
            </a:lvl4pPr>
            <a:lvl5pPr indent="-3873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○"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 sz="1100"/>
            </a:lvl9pPr>
          </a:lstStyle>
          <a:p/>
        </p:txBody>
      </p:sp>
      <p:sp>
        <p:nvSpPr>
          <p:cNvPr id="120" name="Google Shape;120;p30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430625" y="1752529"/>
            <a:ext cx="4209600" cy="30991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Trebuchet MS"/>
              <a:buChar char="▸"/>
              <a:defRPr sz="1200">
                <a:solidFill>
                  <a:srgbClr val="868686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Char char="○"/>
              <a:defRPr sz="1000">
                <a:solidFill>
                  <a:srgbClr val="868686"/>
                </a:solidFill>
              </a:defRPr>
            </a:lvl2pPr>
            <a:lvl3pPr indent="-2857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Char char="■"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BULLET_ICON_Title, Subtitle, and Conte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" type="body"/>
          </p:nvPr>
        </p:nvSpPr>
        <p:spPr>
          <a:xfrm>
            <a:off x="4869275" y="3175825"/>
            <a:ext cx="379845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Char char="▸"/>
              <a:defRPr sz="1200">
                <a:solidFill>
                  <a:srgbClr val="868686"/>
                </a:solidFill>
              </a:defRPr>
            </a:lvl1pPr>
            <a:lvl2pPr indent="-2794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▸"/>
              <a:defRPr sz="1000">
                <a:solidFill>
                  <a:srgbClr val="868686"/>
                </a:solidFill>
              </a:defRPr>
            </a:lvl2pPr>
            <a:lvl3pPr indent="-2730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Char char="🞂"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17" y="4106134"/>
            <a:ext cx="2911193" cy="6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5"/>
          <p:cNvSpPr txBox="1"/>
          <p:nvPr>
            <p:ph idx="1" type="subTitle"/>
          </p:nvPr>
        </p:nvSpPr>
        <p:spPr>
          <a:xfrm>
            <a:off x="602781" y="4442922"/>
            <a:ext cx="7938438" cy="21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  <a:defRPr b="0"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pic>
        <p:nvPicPr>
          <p:cNvPr id="140" name="Google Shape;1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2679" y="689607"/>
            <a:ext cx="2398643" cy="53862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5"/>
          <p:cNvSpPr txBox="1"/>
          <p:nvPr>
            <p:ph type="title"/>
          </p:nvPr>
        </p:nvSpPr>
        <p:spPr>
          <a:xfrm>
            <a:off x="967435" y="1524843"/>
            <a:ext cx="7209131" cy="8190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sz="30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/ Segue">
  <p:cSld name="Transition / Segu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7400FF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6"/>
          <p:cNvSpPr txBox="1"/>
          <p:nvPr>
            <p:ph type="title"/>
          </p:nvPr>
        </p:nvSpPr>
        <p:spPr>
          <a:xfrm>
            <a:off x="1553392" y="1999277"/>
            <a:ext cx="6037215" cy="1144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IDENTIAL">
  <p:cSld name="CONFIDENTIA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" type="body"/>
          </p:nvPr>
        </p:nvSpPr>
        <p:spPr>
          <a:xfrm>
            <a:off x="430625" y="1752529"/>
            <a:ext cx="8290560" cy="309910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49" name="Google Shape;149;p37"/>
          <p:cNvSpPr/>
          <p:nvPr/>
        </p:nvSpPr>
        <p:spPr>
          <a:xfrm>
            <a:off x="76736" y="4908281"/>
            <a:ext cx="2302389" cy="20678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 - NO LOGO &amp; PAGE NUMBER">
  <p:cSld name="Title, Subtitle, Content - NO LOGO &amp; PAGE 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body"/>
          </p:nvPr>
        </p:nvSpPr>
        <p:spPr>
          <a:xfrm>
            <a:off x="426720" y="1752529"/>
            <a:ext cx="8290560" cy="30781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>
                <a:solidFill>
                  <a:srgbClr val="86868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rgbClr val="868686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rgbClr val="868686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54" name="Google Shape;154;p38"/>
          <p:cNvSpPr/>
          <p:nvPr/>
        </p:nvSpPr>
        <p:spPr>
          <a:xfrm>
            <a:off x="1" y="4858233"/>
            <a:ext cx="9144001" cy="2852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Photograph">
  <p:cSld name="Content with Photograph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type="title"/>
          </p:nvPr>
        </p:nvSpPr>
        <p:spPr>
          <a:xfrm>
            <a:off x="432694" y="1498825"/>
            <a:ext cx="3503668" cy="515526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" type="body"/>
          </p:nvPr>
        </p:nvSpPr>
        <p:spPr>
          <a:xfrm>
            <a:off x="432693" y="2559649"/>
            <a:ext cx="3494034" cy="209757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rebuchet MS"/>
              <a:buNone/>
              <a:defRPr sz="800">
                <a:solidFill>
                  <a:schemeClr val="dk2"/>
                </a:solidFill>
              </a:defRPr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  <a:defRPr>
                <a:solidFill>
                  <a:schemeClr val="lt1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2" type="body"/>
          </p:nvPr>
        </p:nvSpPr>
        <p:spPr>
          <a:xfrm>
            <a:off x="432694" y="1956998"/>
            <a:ext cx="3503668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  <p:sp>
        <p:nvSpPr>
          <p:cNvPr id="159" name="Google Shape;159;p39"/>
          <p:cNvSpPr/>
          <p:nvPr/>
        </p:nvSpPr>
        <p:spPr>
          <a:xfrm>
            <a:off x="0" y="4749930"/>
            <a:ext cx="9144001" cy="3935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/>
          <p:nvPr/>
        </p:nvSpPr>
        <p:spPr>
          <a:xfrm>
            <a:off x="5293" y="4668457"/>
            <a:ext cx="9143999" cy="4750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40"/>
          <p:cNvCxnSpPr/>
          <p:nvPr/>
        </p:nvCxnSpPr>
        <p:spPr>
          <a:xfrm>
            <a:off x="2986631" y="-1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40"/>
          <p:cNvSpPr txBox="1"/>
          <p:nvPr>
            <p:ph type="title"/>
          </p:nvPr>
        </p:nvSpPr>
        <p:spPr>
          <a:xfrm>
            <a:off x="368234" y="1984839"/>
            <a:ext cx="2250162" cy="117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1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bargo Layout">
  <p:cSld name="Embargo Layou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9E1212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5107" y="758565"/>
            <a:ext cx="2133785" cy="190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2"/>
          <p:cNvSpPr txBox="1"/>
          <p:nvPr>
            <p:ph type="title"/>
          </p:nvPr>
        </p:nvSpPr>
        <p:spPr>
          <a:xfrm>
            <a:off x="415290" y="3178670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2" name="Google Shape;172;p42"/>
          <p:cNvSpPr txBox="1"/>
          <p:nvPr>
            <p:ph idx="1" type="body"/>
          </p:nvPr>
        </p:nvSpPr>
        <p:spPr>
          <a:xfrm>
            <a:off x="415290" y="3732506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Trebuchet MS"/>
              <a:buNone/>
              <a:defRPr b="0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300"/>
              <a:buFont typeface="Trebuchet MS"/>
              <a:buNone/>
              <a:defRPr sz="2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900"/>
              <a:buChar char="»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3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4"/>
          <p:cNvSpPr txBox="1"/>
          <p:nvPr>
            <p:ph type="title"/>
          </p:nvPr>
        </p:nvSpPr>
        <p:spPr>
          <a:xfrm>
            <a:off x="415290" y="4307894"/>
            <a:ext cx="8313421" cy="446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2" name="Google Shape;18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/>
            </a:lvl3pPr>
            <a:lvl4pPr indent="-3365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700"/>
              <a:buChar char="–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»"/>
              <a:defRPr/>
            </a:lvl9pPr>
          </a:lstStyle>
          <a:p/>
        </p:txBody>
      </p:sp>
      <p:sp>
        <p:nvSpPr>
          <p:cNvPr id="183" name="Google Shape;183;p46"/>
          <p:cNvSpPr txBox="1"/>
          <p:nvPr>
            <p:ph idx="12" type="sldNum"/>
          </p:nvPr>
        </p:nvSpPr>
        <p:spPr>
          <a:xfrm>
            <a:off x="8472458" y="4663217"/>
            <a:ext cx="548850" cy="39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_ICON_Title, Subtitle, and Content">
  <p:cSld name="1_BULLET_ICON_Title, Subtitle, and Conte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100"/>
              <a:buFont typeface="Trebuchet MS"/>
              <a:buNone/>
              <a:defRPr sz="2400">
                <a:solidFill>
                  <a:srgbClr val="4C4C4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100"/>
              <a:buFont typeface="Arial"/>
              <a:buNone/>
              <a:defRPr sz="1100"/>
            </a:lvl9pPr>
          </a:lstStyle>
          <a:p/>
        </p:txBody>
      </p:sp>
      <p:sp>
        <p:nvSpPr>
          <p:cNvPr id="186" name="Google Shape;186;p47"/>
          <p:cNvSpPr txBox="1"/>
          <p:nvPr>
            <p:ph idx="1" type="body"/>
          </p:nvPr>
        </p:nvSpPr>
        <p:spPr>
          <a:xfrm>
            <a:off x="4869276" y="3175824"/>
            <a:ext cx="379845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▸"/>
              <a:defRPr sz="1200">
                <a:solidFill>
                  <a:srgbClr val="868686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▸"/>
              <a:defRPr sz="1000">
                <a:solidFill>
                  <a:srgbClr val="868686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🞂"/>
              <a:defRPr sz="900">
                <a:solidFill>
                  <a:srgbClr val="868686"/>
                </a:solidFill>
              </a:defRPr>
            </a:lvl3pPr>
            <a:lvl4pPr indent="-3746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sz="1500">
                <a:solidFill>
                  <a:schemeClr val="lt1"/>
                </a:solidFill>
              </a:defRPr>
            </a:lvl4pPr>
            <a:lvl5pPr indent="-3873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▪"/>
              <a:defRPr sz="11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  <p:sp>
        <p:nvSpPr>
          <p:cNvPr id="187" name="Google Shape;187;p47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Trebuchet MS"/>
              <a:buNone/>
              <a:defRPr b="0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Trebuchet MS"/>
              <a:buNone/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6pPr>
            <a:lvl7pPr indent="-3175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7pPr>
            <a:lvl8pPr indent="-3175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8pPr>
            <a:lvl9pPr indent="-3175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»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024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16453" y="608111"/>
            <a:ext cx="83110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24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31168" y="1668640"/>
            <a:ext cx="82908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b="0" i="0" sz="1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–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8457262" y="4967298"/>
            <a:ext cx="267450" cy="11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024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1"/>
          <p:cNvSpPr txBox="1"/>
          <p:nvPr>
            <p:ph type="title"/>
          </p:nvPr>
        </p:nvSpPr>
        <p:spPr>
          <a:xfrm>
            <a:off x="416453" y="608111"/>
            <a:ext cx="8311096" cy="492442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2400" u="none" cap="none" strike="noStrike">
                <a:solidFill>
                  <a:srgbClr val="4C4C4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431168" y="1668640"/>
            <a:ext cx="8290776" cy="311186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b="0" i="0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b="0" i="0" sz="10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–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rebuchet MS"/>
              <a:buChar char="»"/>
              <a:defRPr b="0" i="0" sz="17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Google Shape;125;p31"/>
          <p:cNvSpPr txBox="1"/>
          <p:nvPr/>
        </p:nvSpPr>
        <p:spPr>
          <a:xfrm>
            <a:off x="8457262" y="4967298"/>
            <a:ext cx="267523" cy="1154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" sz="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b="0" i="0" lang="en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hyperlink" Target="https://rapids.ai/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hyperlink" Target="https://twitter.com/rapidsai" TargetMode="External"/><Relationship Id="rId9" Type="http://schemas.openxmlformats.org/officeDocument/2006/relationships/image" Target="../media/image26.png"/><Relationship Id="rId5" Type="http://schemas.openxmlformats.org/officeDocument/2006/relationships/image" Target="../media/image12.png"/><Relationship Id="rId6" Type="http://schemas.openxmlformats.org/officeDocument/2006/relationships/hyperlink" Target="https://github.com/rapidsai" TargetMode="External"/><Relationship Id="rId7" Type="http://schemas.openxmlformats.org/officeDocument/2006/relationships/image" Target="../media/image25.png"/><Relationship Id="rId8" Type="http://schemas.openxmlformats.org/officeDocument/2006/relationships/hyperlink" Target="https://join.slack.com/t/rapids-goai/shared_invite/zt-trnsul8g-Sblci8dk6dIoEeGpoFcFO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hyperlink" Target="https://rapids.ai/smsl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stackoverflow.com/tags/rapids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hyperlink" Target="https://join.slack.com/t/rapids-goai/shared_invite/zt-trnsul8g-Sblci8dk6dIoEeGpoFcFOQ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17.png"/><Relationship Id="rId7" Type="http://schemas.openxmlformats.org/officeDocument/2006/relationships/hyperlink" Target="https://groups.google.com/forum/#!forum/rapidsai" TargetMode="External"/><Relationship Id="rId8" Type="http://schemas.openxmlformats.org/officeDocument/2006/relationships/hyperlink" Target="https://hub.docker.com/r/rapidsai/rapidsai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witter.com/rapidsai" TargetMode="Externa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8"/>
          <p:cNvSpPr txBox="1"/>
          <p:nvPr>
            <p:ph type="title"/>
          </p:nvPr>
        </p:nvSpPr>
        <p:spPr>
          <a:xfrm>
            <a:off x="967435" y="1524843"/>
            <a:ext cx="720915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None/>
            </a:pPr>
            <a:r>
              <a:rPr lang="en"/>
              <a:t>22.02 Release</a:t>
            </a:r>
            <a:endParaRPr/>
          </a:p>
        </p:txBody>
      </p:sp>
      <p:grpSp>
        <p:nvGrpSpPr>
          <p:cNvPr id="194" name="Google Shape;194;p48"/>
          <p:cNvGrpSpPr/>
          <p:nvPr/>
        </p:nvGrpSpPr>
        <p:grpSpPr>
          <a:xfrm>
            <a:off x="1417068" y="4209513"/>
            <a:ext cx="887100" cy="499888"/>
            <a:chOff x="2402107" y="7580825"/>
            <a:chExt cx="1774200" cy="999775"/>
          </a:xfrm>
        </p:grpSpPr>
        <p:pic>
          <p:nvPicPr>
            <p:cNvPr id="195" name="Google Shape;195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60394" y="7580825"/>
              <a:ext cx="657626" cy="534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48"/>
            <p:cNvSpPr txBox="1"/>
            <p:nvPr/>
          </p:nvSpPr>
          <p:spPr>
            <a:xfrm>
              <a:off x="2402107" y="8229600"/>
              <a:ext cx="1774200" cy="3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Arial"/>
                <a:buNone/>
              </a:pPr>
              <a:r>
                <a:rPr b="1" i="0" lang="en" sz="6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4"/>
                </a:rPr>
                <a:t>@RAPIDSai</a:t>
              </a:r>
              <a:endParaRPr b="1" i="0" sz="600" u="none" cap="none" strike="noStrike">
                <a:solidFill>
                  <a:srgbClr val="79B9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97" name="Google Shape;197;p48"/>
          <p:cNvGrpSpPr/>
          <p:nvPr/>
        </p:nvGrpSpPr>
        <p:grpSpPr>
          <a:xfrm>
            <a:off x="2732756" y="4143200"/>
            <a:ext cx="1541250" cy="606550"/>
            <a:chOff x="4686913" y="7448200"/>
            <a:chExt cx="3082500" cy="1213100"/>
          </a:xfrm>
        </p:grpSpPr>
        <p:pic>
          <p:nvPicPr>
            <p:cNvPr id="198" name="Google Shape;198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99350" y="7448200"/>
              <a:ext cx="657625" cy="66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48"/>
            <p:cNvSpPr txBox="1"/>
            <p:nvPr/>
          </p:nvSpPr>
          <p:spPr>
            <a:xfrm>
              <a:off x="4686913" y="8229600"/>
              <a:ext cx="30825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Arial"/>
                <a:buNone/>
              </a:pPr>
              <a:r>
                <a:rPr b="1" i="0" lang="en" sz="6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6"/>
                </a:rPr>
                <a:t>https://github.com/rapidsai</a:t>
              </a:r>
              <a:endParaRPr b="1" i="0" sz="6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00" name="Google Shape;200;p48"/>
          <p:cNvGrpSpPr/>
          <p:nvPr/>
        </p:nvGrpSpPr>
        <p:grpSpPr>
          <a:xfrm>
            <a:off x="4702594" y="4147861"/>
            <a:ext cx="1338900" cy="570689"/>
            <a:chOff x="8899788" y="7457521"/>
            <a:chExt cx="2677800" cy="1141379"/>
          </a:xfrm>
        </p:grpSpPr>
        <p:pic>
          <p:nvPicPr>
            <p:cNvPr id="201" name="Google Shape;201;p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662766" y="7457521"/>
              <a:ext cx="1151843" cy="6486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48"/>
            <p:cNvSpPr txBox="1"/>
            <p:nvPr/>
          </p:nvSpPr>
          <p:spPr>
            <a:xfrm>
              <a:off x="8899788" y="8229600"/>
              <a:ext cx="267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en" sz="6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8"/>
                </a:rPr>
                <a:t>https://rapids-goai.slack.com/join</a:t>
              </a:r>
              <a:endParaRPr b="1" i="0" sz="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03" name="Google Shape;203;p48"/>
          <p:cNvGrpSpPr/>
          <p:nvPr/>
        </p:nvGrpSpPr>
        <p:grpSpPr>
          <a:xfrm>
            <a:off x="6470082" y="4147857"/>
            <a:ext cx="1256850" cy="601893"/>
            <a:chOff x="12508133" y="7457513"/>
            <a:chExt cx="2513700" cy="1203787"/>
          </a:xfrm>
        </p:grpSpPr>
        <p:pic>
          <p:nvPicPr>
            <p:cNvPr id="204" name="Google Shape;204;p48"/>
            <p:cNvPicPr preferRelativeResize="0"/>
            <p:nvPr/>
          </p:nvPicPr>
          <p:blipFill rotWithShape="1">
            <a:blip r:embed="rId9">
              <a:alphaModFix/>
            </a:blip>
            <a:srcRect b="0" l="4914" r="7017" t="0"/>
            <a:stretch/>
          </p:blipFill>
          <p:spPr>
            <a:xfrm>
              <a:off x="13013472" y="7457513"/>
              <a:ext cx="1503022" cy="64866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</p:pic>
        <p:sp>
          <p:nvSpPr>
            <p:cNvPr id="205" name="Google Shape;205;p48"/>
            <p:cNvSpPr txBox="1"/>
            <p:nvPr/>
          </p:nvSpPr>
          <p:spPr>
            <a:xfrm>
              <a:off x="12508133" y="8229600"/>
              <a:ext cx="25137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600"/>
                <a:buFont typeface="Arial"/>
                <a:buNone/>
              </a:pPr>
              <a:r>
                <a:rPr b="1" i="0" lang="en" sz="600" u="sng" cap="none" strike="noStrike">
                  <a:solidFill>
                    <a:schemeClr val="hlink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10"/>
                </a:rPr>
                <a:t>https://rapids.ai</a:t>
              </a:r>
              <a:endParaRPr b="1" i="0" sz="6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"/>
                <a:buFont typeface="Arial"/>
                <a:buNone/>
              </a:pPr>
              <a:r>
                <a:t/>
              </a:r>
              <a:endParaRPr b="0" i="0" sz="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9"/>
          <p:cNvSpPr txBox="1"/>
          <p:nvPr/>
        </p:nvSpPr>
        <p:spPr>
          <a:xfrm>
            <a:off x="415292" y="1487604"/>
            <a:ext cx="4158000" cy="27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rebuchet MS"/>
              <a:buChar char="▸"/>
            </a:pPr>
            <a:r>
              <a:rPr b="0" i="0" lang="en" sz="1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Thousands of cores with up to ~20 TeraFlops of general purpose compute performance</a:t>
            </a:r>
            <a:endParaRPr b="0" i="0" sz="14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rebuchet MS"/>
              <a:buChar char="▸"/>
            </a:pPr>
            <a:r>
              <a:rPr b="0" i="0" lang="en" sz="1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Up to 1.5 TB/s of memory bandwidth</a:t>
            </a:r>
            <a:endParaRPr b="0" i="0" sz="14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rebuchet MS"/>
              <a:buChar char="▸"/>
            </a:pPr>
            <a:r>
              <a:rPr b="0" i="0" lang="en" sz="1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Hardware interconnects for up to 600 GB/s bidirectional GPU &lt;--&gt; GPU bandwidth</a:t>
            </a:r>
            <a:endParaRPr b="0" i="0" sz="14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Trebuchet MS"/>
              <a:buChar char="▸"/>
            </a:pPr>
            <a:r>
              <a:rPr b="0" i="0" lang="en" sz="14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Can scale up to 16x GPUs in a single node</a:t>
            </a:r>
            <a:endParaRPr b="0" i="0" sz="15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Almost never run out of compute relative to memory bandwidth!</a:t>
            </a:r>
            <a:endParaRPr b="1" i="0" sz="13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49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Why GPUs for Data Science?</a:t>
            </a:r>
            <a:endParaRPr/>
          </a:p>
        </p:txBody>
      </p:sp>
      <p:sp>
        <p:nvSpPr>
          <p:cNvPr id="213" name="Google Shape;213;p49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Numerous hardware advantages</a:t>
            </a:r>
            <a:endParaRPr/>
          </a:p>
        </p:txBody>
      </p:sp>
      <p:pic>
        <p:nvPicPr>
          <p:cNvPr id="214" name="Google Shape;21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3288" y="1512050"/>
            <a:ext cx="4272538" cy="320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0"/>
          <p:cNvSpPr/>
          <p:nvPr/>
        </p:nvSpPr>
        <p:spPr>
          <a:xfrm>
            <a:off x="1236509" y="1858156"/>
            <a:ext cx="1961100" cy="46095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Preparation/ETL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0"/>
          <p:cNvSpPr/>
          <p:nvPr/>
        </p:nvSpPr>
        <p:spPr>
          <a:xfrm>
            <a:off x="5946442" y="1858156"/>
            <a:ext cx="1961100" cy="46095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0"/>
          <p:cNvSpPr/>
          <p:nvPr/>
        </p:nvSpPr>
        <p:spPr>
          <a:xfrm>
            <a:off x="3591475" y="1858156"/>
            <a:ext cx="1961100" cy="46095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868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Analytics/ML/Graph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50"/>
          <p:cNvCxnSpPr/>
          <p:nvPr/>
        </p:nvCxnSpPr>
        <p:spPr>
          <a:xfrm flipH="1" rot="10800000">
            <a:off x="5605819" y="2088631"/>
            <a:ext cx="303750" cy="3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50"/>
          <p:cNvCxnSpPr>
            <a:stCxn id="221" idx="0"/>
            <a:endCxn id="220" idx="0"/>
          </p:cNvCxnSpPr>
          <p:nvPr/>
        </p:nvCxnSpPr>
        <p:spPr>
          <a:xfrm rot="5400000">
            <a:off x="4571691" y="-496544"/>
            <a:ext cx="600" cy="4710000"/>
          </a:xfrm>
          <a:prstGeom prst="bentConnector3">
            <a:avLst>
              <a:gd fmla="val -60118685" name="adj1"/>
            </a:avLst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50"/>
          <p:cNvCxnSpPr/>
          <p:nvPr/>
        </p:nvCxnSpPr>
        <p:spPr>
          <a:xfrm flipH="1" rot="10800000">
            <a:off x="3247534" y="2088631"/>
            <a:ext cx="303750" cy="300"/>
          </a:xfrm>
          <a:prstGeom prst="straightConnector1">
            <a:avLst/>
          </a:prstGeom>
          <a:noFill/>
          <a:ln cap="flat" cmpd="sng" w="12700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6" name="Google Shape;226;p50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What is RAPIDS?</a:t>
            </a:r>
            <a:endParaRPr/>
          </a:p>
        </p:txBody>
      </p:sp>
      <p:sp>
        <p:nvSpPr>
          <p:cNvPr id="227" name="Google Shape;227;p50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End-to-End GPU Accelerated Data Science</a:t>
            </a:r>
            <a:endParaRPr/>
          </a:p>
        </p:txBody>
      </p:sp>
      <p:sp>
        <p:nvSpPr>
          <p:cNvPr id="228" name="Google Shape;228;p50"/>
          <p:cNvSpPr txBox="1"/>
          <p:nvPr/>
        </p:nvSpPr>
        <p:spPr>
          <a:xfrm>
            <a:off x="1238950" y="2416888"/>
            <a:ext cx="1961100" cy="116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cuDF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GPU-accelerated ETL functions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Tracks Pandas and other common PyData APIs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Dask + UCX integration for scaling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50"/>
          <p:cNvSpPr txBox="1"/>
          <p:nvPr/>
        </p:nvSpPr>
        <p:spPr>
          <a:xfrm>
            <a:off x="3591438" y="2416888"/>
            <a:ext cx="1961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RAPIDS ML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GPU-native cuML library, plus XGBoost, FIL, HPO, and more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cuGraph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 graph analytics, including TSP, PageRank, and more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50"/>
          <p:cNvSpPr txBox="1"/>
          <p:nvPr/>
        </p:nvSpPr>
        <p:spPr>
          <a:xfrm>
            <a:off x="5943925" y="2416888"/>
            <a:ext cx="1961100" cy="121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cuxfilter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GPU-accelerated cross-filtering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pyViz integration</a:t>
            </a:r>
            <a:endParaRPr b="1" i="0" sz="10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rebuchet MS"/>
              <a:buChar char="➢"/>
            </a:pPr>
            <a:r>
              <a:rPr b="0" i="0" lang="en" sz="8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Plotly Dash, Bokeh, Datashader, HoloViews, hvPlot</a:t>
            </a:r>
            <a:endParaRPr b="0" i="0" sz="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31" name="Google Shape;231;p50"/>
          <p:cNvGraphicFramePr/>
          <p:nvPr/>
        </p:nvGraphicFramePr>
        <p:xfrm>
          <a:off x="476275" y="40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{C020E61A-6754-4513-9F92-F46001432BBC}</a:tableStyleId>
              </a:tblPr>
              <a:tblGrid>
                <a:gridCol w="2730500"/>
                <a:gridCol w="2730500"/>
                <a:gridCol w="27305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CLX + Morpheus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Cyber log processing + anomaly detection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cuSignal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Signals processing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cuSpatial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6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chemeClr val="dk2"/>
                          </a:solidFill>
                        </a:rPr>
                        <a:t>Spatial analytics</a:t>
                      </a:r>
                      <a:endParaRPr sz="7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cuStreamz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Streaming analytics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cuCIM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Computer vision &amp; image processing primitives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en" sz="700" u="none" cap="none" strike="noStrike">
                          <a:solidFill>
                            <a:schemeClr val="lt2"/>
                          </a:solidFill>
                        </a:rPr>
                        <a:t>node-RAPIDS</a:t>
                      </a:r>
                      <a:endParaRPr b="1" sz="70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/>
                        <a:t>Bindings for node.js</a:t>
                      </a:r>
                      <a:endParaRPr sz="7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32" name="Google Shape;232;p50"/>
          <p:cNvGrpSpPr/>
          <p:nvPr/>
        </p:nvGrpSpPr>
        <p:grpSpPr>
          <a:xfrm>
            <a:off x="1884525" y="3886200"/>
            <a:ext cx="5374950" cy="200100"/>
            <a:chOff x="3410100" y="7772400"/>
            <a:chExt cx="10749900" cy="400200"/>
          </a:xfrm>
        </p:grpSpPr>
        <p:cxnSp>
          <p:nvCxnSpPr>
            <p:cNvPr id="233" name="Google Shape;233;p50"/>
            <p:cNvCxnSpPr/>
            <p:nvPr/>
          </p:nvCxnSpPr>
          <p:spPr>
            <a:xfrm>
              <a:off x="3410100" y="7972500"/>
              <a:ext cx="10749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4" name="Google Shape;234;p50"/>
            <p:cNvSpPr txBox="1"/>
            <p:nvPr/>
          </p:nvSpPr>
          <p:spPr>
            <a:xfrm>
              <a:off x="7448400" y="7772400"/>
              <a:ext cx="2673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Domain-Specific Libraries</a:t>
              </a:r>
              <a:endParaRPr b="1" i="0" sz="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35" name="Google Shape;235;p50"/>
          <p:cNvSpPr txBox="1"/>
          <p:nvPr/>
        </p:nvSpPr>
        <p:spPr>
          <a:xfrm>
            <a:off x="4262625" y="4684725"/>
            <a:ext cx="61875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...and more!</a:t>
            </a:r>
            <a:endParaRPr b="0" i="0" sz="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1"/>
          <p:cNvSpPr txBox="1"/>
          <p:nvPr>
            <p:ph idx="1" type="body"/>
          </p:nvPr>
        </p:nvSpPr>
        <p:spPr>
          <a:xfrm>
            <a:off x="430625" y="1072275"/>
            <a:ext cx="82905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-146050" lvl="0" marL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chemeClr val="dk2"/>
                </a:solidFill>
              </a:rPr>
              <a:t>RAPIDS </a:t>
            </a:r>
            <a:r>
              <a:rPr lang="en" sz="1300"/>
              <a:t>Added general support for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SageMaker Studio Lab</a:t>
            </a:r>
            <a:r>
              <a:rPr lang="en" sz="1300"/>
              <a:t>, </a:t>
            </a:r>
            <a:r>
              <a:rPr lang="en" sz="1300"/>
              <a:t>s</a:t>
            </a:r>
            <a:r>
              <a:rPr lang="en" sz="1300"/>
              <a:t>upport for Python 3.8 and 3.9, </a:t>
            </a:r>
            <a:r>
              <a:rPr lang="en" sz="1300"/>
              <a:t>EOL support for Python 3.7; GPUDirect Storage (GDS) integration</a:t>
            </a:r>
            <a:endParaRPr sz="1400"/>
          </a:p>
          <a:p>
            <a:pPr indent="-146050" lvl="0" marL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chemeClr val="dk2"/>
                </a:solidFill>
              </a:rPr>
              <a:t>RAPIDS+Dask </a:t>
            </a:r>
            <a:r>
              <a:rPr b="1" lang="en" sz="1300">
                <a:solidFill>
                  <a:schemeClr val="dk2"/>
                </a:solidFill>
              </a:rPr>
              <a:t> </a:t>
            </a:r>
            <a:r>
              <a:rPr lang="en" sz="1300"/>
              <a:t>Improve</a:t>
            </a:r>
            <a:r>
              <a:rPr lang="en" sz="1300"/>
              <a:t>d read parquet performance when using remote storage (optimizing data transfer and caching); Improved task fusion for Dataframe aggregations and when writing parquet files </a:t>
            </a:r>
            <a:endParaRPr sz="1300"/>
          </a:p>
          <a:p>
            <a:pPr indent="-14605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rgbClr val="000000"/>
                </a:solidFill>
              </a:rPr>
              <a:t>cuDF </a:t>
            </a:r>
            <a:r>
              <a:rPr lang="en" sz="1300"/>
              <a:t>Added</a:t>
            </a:r>
            <a:r>
              <a:rPr b="1" lang="en" sz="1300">
                <a:solidFill>
                  <a:srgbClr val="000000"/>
                </a:solidFill>
              </a:rPr>
              <a:t> </a:t>
            </a:r>
            <a:r>
              <a:rPr lang="en" sz="1300"/>
              <a:t>support for decimal 128 in cuda python and Parquet reader and writer; a</a:t>
            </a:r>
            <a:r>
              <a:rPr lang="en" sz="1300"/>
              <a:t>dded additional groupby method support for .corr() and .</a:t>
            </a:r>
            <a:r>
              <a:rPr lang="en" sz="1300"/>
              <a:t>transform</a:t>
            </a:r>
            <a:r>
              <a:rPr lang="en" sz="1300"/>
              <a:t>()</a:t>
            </a:r>
            <a:endParaRPr sz="1300"/>
          </a:p>
          <a:p>
            <a:pPr indent="-14605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rgbClr val="000000"/>
                </a:solidFill>
              </a:rPr>
              <a:t>cuML </a:t>
            </a:r>
            <a:r>
              <a:rPr lang="en" sz="1300"/>
              <a:t>Expanded support for gbdt model explainability with SHAP values</a:t>
            </a:r>
            <a:endParaRPr sz="1300"/>
          </a:p>
          <a:p>
            <a:pPr indent="-14605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rgbClr val="000000"/>
                </a:solidFill>
              </a:rPr>
              <a:t>cuGraph</a:t>
            </a:r>
            <a:r>
              <a:rPr lang="en" sz="1300"/>
              <a:t> added an initial release of a new Property Graph class;</a:t>
            </a:r>
            <a:r>
              <a:rPr b="1" lang="en" sz="1300">
                <a:solidFill>
                  <a:srgbClr val="000000"/>
                </a:solidFill>
              </a:rPr>
              <a:t> </a:t>
            </a:r>
            <a:r>
              <a:rPr lang="en" sz="1300"/>
              <a:t>improved scale and performance (Louvain and Pagerank)</a:t>
            </a:r>
            <a:endParaRPr sz="1300">
              <a:highlight>
                <a:srgbClr val="FFFFFF"/>
              </a:highlight>
            </a:endParaRPr>
          </a:p>
          <a:p>
            <a:pPr indent="-146050" lvl="0" marL="139700" marR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lt2"/>
              </a:buClr>
              <a:buSzPts val="1300"/>
              <a:buFont typeface="Noto Sans Symbols"/>
              <a:buChar char="▸"/>
            </a:pPr>
            <a:r>
              <a:rPr b="1" lang="en" sz="1300">
                <a:solidFill>
                  <a:schemeClr val="dk2"/>
                </a:solidFill>
                <a:highlight>
                  <a:srgbClr val="FFFFFF"/>
                </a:highlight>
              </a:rPr>
              <a:t>Dask-SQL</a:t>
            </a:r>
            <a:r>
              <a:rPr lang="en" sz="1300">
                <a:highlight>
                  <a:srgbClr val="FFFFFF"/>
                </a:highlight>
              </a:rPr>
              <a:t> Added support for multi GPU training and inference for cuML and XGBoost models directly within SQL statements; introduced basic support for Dask’s read filtering in CREATE TABLE WITH statements</a:t>
            </a:r>
            <a:endParaRPr sz="1300">
              <a:highlight>
                <a:srgbClr val="FFFFFF"/>
              </a:highlight>
            </a:endParaRPr>
          </a:p>
        </p:txBody>
      </p:sp>
      <p:sp>
        <p:nvSpPr>
          <p:cNvPr id="242" name="Google Shape;242;p51"/>
          <p:cNvSpPr txBox="1"/>
          <p:nvPr>
            <p:ph type="title"/>
          </p:nvPr>
        </p:nvSpPr>
        <p:spPr>
          <a:xfrm>
            <a:off x="416624" y="435355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76200" spcFirstLastPara="1" rIns="76200" wrap="square" tIns="381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Overview of Changes: RAPIDS 22.02 Release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2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cuDF Updates: Deep Dive</a:t>
            </a:r>
            <a:endParaRPr/>
          </a:p>
        </p:txBody>
      </p:sp>
      <p:sp>
        <p:nvSpPr>
          <p:cNvPr id="249" name="Google Shape;249;p52"/>
          <p:cNvSpPr txBox="1"/>
          <p:nvPr>
            <p:ph idx="1" type="body"/>
          </p:nvPr>
        </p:nvSpPr>
        <p:spPr>
          <a:xfrm>
            <a:off x="374375" y="1758100"/>
            <a:ext cx="82122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Features added in 22.02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Added groupby method .corr() that will </a:t>
            </a:r>
            <a:r>
              <a:rPr lang="en">
                <a:solidFill>
                  <a:schemeClr val="dk2"/>
                </a:solidFill>
              </a:rPr>
              <a:t>compute the Pearson correlation coefficient between dataframe columns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Added groupby method .transform() to apply aggregations to groups and broadcast the results to the group size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</a:rPr>
              <a:t>Support for decimal128 in </a:t>
            </a:r>
            <a:r>
              <a:rPr lang="en">
                <a:solidFill>
                  <a:schemeClr val="dk2"/>
                </a:solidFill>
              </a:rPr>
              <a:t>Parquet reader and writer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</a:rPr>
              <a:t>Improved performance of partitioned Parquet writing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</a:rPr>
              <a:t>Support for decimal128 in cudf </a:t>
            </a:r>
            <a:r>
              <a:rPr lang="en">
                <a:solidFill>
                  <a:schemeClr val="dk2"/>
                </a:solidFill>
              </a:rPr>
              <a:t>p</a:t>
            </a:r>
            <a:r>
              <a:rPr lang="en">
                <a:solidFill>
                  <a:schemeClr val="dk2"/>
                </a:solidFill>
              </a:rPr>
              <a:t>ython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Planned Upcoming Features</a:t>
            </a:r>
            <a:endParaRPr>
              <a:solidFill>
                <a:srgbClr val="000000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rgbClr val="000000"/>
                </a:solidFill>
              </a:rPr>
              <a:t>String support in Numba UDFs</a:t>
            </a:r>
            <a:endParaRPr>
              <a:solidFill>
                <a:srgbClr val="000000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rgbClr val="000000"/>
                </a:solidFill>
              </a:rPr>
              <a:t>Optimize compaction operations w/ cuco</a:t>
            </a:r>
            <a:endParaRPr>
              <a:solidFill>
                <a:srgbClr val="000000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rgbClr val="000000"/>
                </a:solidFill>
              </a:rPr>
              <a:t>Unify cuDF UDF Interface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0" name="Google Shape;250;p52"/>
          <p:cNvSpPr txBox="1"/>
          <p:nvPr>
            <p:ph idx="2" type="body"/>
          </p:nvPr>
        </p:nvSpPr>
        <p:spPr>
          <a:xfrm>
            <a:off x="415290" y="1049611"/>
            <a:ext cx="8313421" cy="43788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Release 22.02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cuML Updates: Deep Dive</a:t>
            </a:r>
            <a:endParaRPr/>
          </a:p>
        </p:txBody>
      </p:sp>
      <p:sp>
        <p:nvSpPr>
          <p:cNvPr id="257" name="Google Shape;257;p53"/>
          <p:cNvSpPr txBox="1"/>
          <p:nvPr>
            <p:ph idx="1" type="body"/>
          </p:nvPr>
        </p:nvSpPr>
        <p:spPr>
          <a:xfrm>
            <a:off x="495838" y="1675438"/>
            <a:ext cx="8232900" cy="2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Features added in 22.02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A</a:t>
            </a:r>
            <a:r>
              <a:rPr lang="en">
                <a:solidFill>
                  <a:schemeClr val="dk2"/>
                </a:solidFill>
              </a:rPr>
              <a:t>dd the ability to compute SHAP values for a wider range of </a:t>
            </a:r>
            <a:r>
              <a:rPr lang="en">
                <a:solidFill>
                  <a:schemeClr val="dk2"/>
                </a:solidFill>
              </a:rPr>
              <a:t>general decision tree</a:t>
            </a:r>
            <a:r>
              <a:rPr lang="en">
                <a:solidFill>
                  <a:schemeClr val="dk2"/>
                </a:solidFill>
              </a:rPr>
              <a:t> models (XGBoost, LightGBM models, and Random Forests with categorical variables from both Scikit-learn and cuML)</a:t>
            </a:r>
            <a:endParaRPr>
              <a:solidFill>
                <a:schemeClr val="dk2"/>
              </a:solidFill>
            </a:endParaRPr>
          </a:p>
          <a:p>
            <a:pPr indent="0" lvl="0" marL="2286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Planned Upcoming Features</a:t>
            </a:r>
            <a:endParaRPr i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rgbClr val="000000"/>
                </a:solidFill>
              </a:rPr>
              <a:t>New estimators like Kernel Density Estimation, Kernel Ridge Regression and others. </a:t>
            </a:r>
            <a:endParaRPr>
              <a:solidFill>
                <a:srgbClr val="000000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Char char="▸"/>
            </a:pPr>
            <a:r>
              <a:rPr lang="en">
                <a:solidFill>
                  <a:srgbClr val="000000"/>
                </a:solidFill>
              </a:rPr>
              <a:t>Performance optimizations. </a:t>
            </a:r>
            <a:endParaRPr>
              <a:solidFill>
                <a:srgbClr val="000000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rgbClr val="000000"/>
                </a:solidFill>
              </a:rPr>
              <a:t>RAPIDS-Triton backends additional features.</a:t>
            </a:r>
            <a:endParaRPr>
              <a:solidFill>
                <a:srgbClr val="000000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rgbClr val="000000"/>
                </a:solidFill>
              </a:rPr>
              <a:t>Increase reuse of CUDA/C++ primitives with RAFT library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258" name="Google Shape;258;p53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Release 22.02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4"/>
          <p:cNvSpPr txBox="1"/>
          <p:nvPr>
            <p:ph type="title"/>
          </p:nvPr>
        </p:nvSpPr>
        <p:spPr>
          <a:xfrm>
            <a:off x="415290" y="614522"/>
            <a:ext cx="8313450" cy="49245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cuGraph Updates: Deep Dive</a:t>
            </a:r>
            <a:endParaRPr/>
          </a:p>
        </p:txBody>
      </p:sp>
      <p:sp>
        <p:nvSpPr>
          <p:cNvPr id="265" name="Google Shape;265;p54"/>
          <p:cNvSpPr txBox="1"/>
          <p:nvPr>
            <p:ph idx="1" type="body"/>
          </p:nvPr>
        </p:nvSpPr>
        <p:spPr>
          <a:xfrm>
            <a:off x="495800" y="1758100"/>
            <a:ext cx="82329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Features added in 22.02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Improved Louvain performance and scaling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</a:rPr>
              <a:t>Initial release of a new Property Graph class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>
                <a:solidFill>
                  <a:schemeClr val="dk2"/>
                </a:solidFill>
              </a:rPr>
              <a:t>Improved doctest automation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Scale testing: Pagerank and Louvain runs on 500+ GPUs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</a:pPr>
            <a:r>
              <a:rPr b="1" lang="en" sz="1400">
                <a:solidFill>
                  <a:schemeClr val="dk2"/>
                </a:solidFill>
              </a:rPr>
              <a:t>Planned Upcoming Features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Massive graph support, trillion edges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cuGraph integrated with DGL</a:t>
            </a:r>
            <a:endParaRPr>
              <a:solidFill>
                <a:schemeClr val="dk2"/>
              </a:solidFill>
            </a:endParaRPr>
          </a:p>
          <a:p>
            <a:pPr indent="-177800" lvl="0" marL="22860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rebuchet MS"/>
              <a:buChar char="▸"/>
            </a:pPr>
            <a:r>
              <a:rPr lang="en">
                <a:solidFill>
                  <a:schemeClr val="dk2"/>
                </a:solidFill>
              </a:rPr>
              <a:t>Expanded Property Graph and new NetworkX Compatibility Module</a:t>
            </a:r>
            <a:endParaRPr>
              <a:solidFill>
                <a:schemeClr val="dk2"/>
              </a:solidFill>
            </a:endParaRPr>
          </a:p>
          <a:p>
            <a:pPr indent="0" lvl="0" marL="2286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6" name="Google Shape;266;p54"/>
          <p:cNvSpPr txBox="1"/>
          <p:nvPr>
            <p:ph idx="2" type="body"/>
          </p:nvPr>
        </p:nvSpPr>
        <p:spPr>
          <a:xfrm>
            <a:off x="415290" y="1049611"/>
            <a:ext cx="8313450" cy="4378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None/>
            </a:pPr>
            <a:r>
              <a:rPr lang="en"/>
              <a:t>Release 22.02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5"/>
          <p:cNvPicPr preferRelativeResize="0"/>
          <p:nvPr/>
        </p:nvPicPr>
        <p:blipFill rotWithShape="1">
          <a:blip r:embed="rId3">
            <a:alphaModFix/>
          </a:blip>
          <a:srcRect b="0" l="16876" r="16271" t="0"/>
          <a:stretch/>
        </p:blipFill>
        <p:spPr>
          <a:xfrm>
            <a:off x="7427495" y="1824387"/>
            <a:ext cx="826169" cy="89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5"/>
          <p:cNvPicPr preferRelativeResize="0"/>
          <p:nvPr/>
        </p:nvPicPr>
        <p:blipFill rotWithShape="1">
          <a:blip r:embed="rId4">
            <a:alphaModFix/>
          </a:blip>
          <a:srcRect b="34229" l="18296" r="16605" t="0"/>
          <a:stretch/>
        </p:blipFill>
        <p:spPr>
          <a:xfrm>
            <a:off x="3112071" y="1851617"/>
            <a:ext cx="1148683" cy="83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55"/>
          <p:cNvPicPr preferRelativeResize="0"/>
          <p:nvPr/>
        </p:nvPicPr>
        <p:blipFill rotWithShape="1">
          <a:blip r:embed="rId5">
            <a:alphaModFix/>
          </a:blip>
          <a:srcRect b="0" l="10323" r="9889" t="0"/>
          <a:stretch/>
        </p:blipFill>
        <p:spPr>
          <a:xfrm>
            <a:off x="5410987" y="1878659"/>
            <a:ext cx="866274" cy="78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3499" y="1884948"/>
            <a:ext cx="1068338" cy="77259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55"/>
          <p:cNvSpPr txBox="1"/>
          <p:nvPr/>
        </p:nvSpPr>
        <p:spPr>
          <a:xfrm>
            <a:off x="61723" y="3419257"/>
            <a:ext cx="271669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GROUPS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5"/>
          <p:cNvSpPr txBox="1"/>
          <p:nvPr/>
        </p:nvSpPr>
        <p:spPr>
          <a:xfrm>
            <a:off x="6486284" y="3419257"/>
            <a:ext cx="271669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STACK OVERFLOW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/>
          <p:nvPr/>
        </p:nvSpPr>
        <p:spPr>
          <a:xfrm>
            <a:off x="609788" y="3719202"/>
            <a:ext cx="1635760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https://groups.google.com/forum/#!forum/rapidsai</a:t>
            </a:r>
            <a:endParaRPr b="0" i="0" sz="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55"/>
          <p:cNvSpPr txBox="1"/>
          <p:nvPr/>
        </p:nvSpPr>
        <p:spPr>
          <a:xfrm>
            <a:off x="2335084" y="3419257"/>
            <a:ext cx="271669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HUB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5"/>
          <p:cNvSpPr txBox="1"/>
          <p:nvPr/>
        </p:nvSpPr>
        <p:spPr>
          <a:xfrm>
            <a:off x="4482733" y="3419257"/>
            <a:ext cx="271669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SLACK CHANNEL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/>
          <p:nvPr/>
        </p:nvSpPr>
        <p:spPr>
          <a:xfrm>
            <a:off x="2930413" y="3719202"/>
            <a:ext cx="1505494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https://hub.docker.com/r/rapidsai/rapidsai</a:t>
            </a:r>
            <a:endParaRPr b="0" i="0" sz="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55"/>
          <p:cNvSpPr/>
          <p:nvPr/>
        </p:nvSpPr>
        <p:spPr>
          <a:xfrm>
            <a:off x="4834301" y="3719202"/>
            <a:ext cx="2010999" cy="307776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https://rapids-goai.slack.com/join</a:t>
            </a:r>
            <a:endParaRPr b="0" i="0" sz="800" u="none" cap="none" strike="noStrike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55"/>
          <p:cNvSpPr/>
          <p:nvPr/>
        </p:nvSpPr>
        <p:spPr>
          <a:xfrm>
            <a:off x="7047030" y="3719202"/>
            <a:ext cx="158685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https://stackoverflow.com/tags/rapids</a:t>
            </a:r>
            <a:endParaRPr b="0" i="0" sz="8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55"/>
          <p:cNvSpPr txBox="1"/>
          <p:nvPr>
            <p:ph type="title"/>
          </p:nvPr>
        </p:nvSpPr>
        <p:spPr>
          <a:xfrm>
            <a:off x="415290" y="614522"/>
            <a:ext cx="8313421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/>
              <a:t>Join the Conversation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6"/>
          <p:cNvSpPr txBox="1"/>
          <p:nvPr/>
        </p:nvSpPr>
        <p:spPr>
          <a:xfrm>
            <a:off x="401385" y="924799"/>
            <a:ext cx="7973688" cy="819046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6"/>
          <p:cNvSpPr txBox="1"/>
          <p:nvPr/>
        </p:nvSpPr>
        <p:spPr>
          <a:xfrm>
            <a:off x="401384" y="1719500"/>
            <a:ext cx="7938500" cy="1931750"/>
          </a:xfrm>
          <a:prstGeom prst="rect">
            <a:avLst/>
          </a:prstGeom>
          <a:noFill/>
          <a:ln>
            <a:noFill/>
          </a:ln>
        </p:spPr>
        <p:txBody>
          <a:bodyPr anchorCtr="0" anchor="t" bIns="38075" lIns="76200" spcFirstLastPara="1" rIns="76200" wrap="square" tIns="380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0" i="0" lang="en" sz="1500" u="none" cap="none" strike="noStrike">
                <a:solidFill>
                  <a:schemeClr val="hlink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@RAPIDSai</a:t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2" name="Google Shape;29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112" y="1830635"/>
            <a:ext cx="313313" cy="2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itle &amp; Bullet">
  <a:themeElements>
    <a:clrScheme name="Custom 10">
      <a:dk1>
        <a:srgbClr val="B3B3B3"/>
      </a:dk1>
      <a:lt1>
        <a:srgbClr val="FFFFFF"/>
      </a:lt1>
      <a:dk2>
        <a:srgbClr val="000000"/>
      </a:dk2>
      <a:lt2>
        <a:srgbClr val="7400FF"/>
      </a:lt2>
      <a:accent1>
        <a:srgbClr val="40C9DB"/>
      </a:accent1>
      <a:accent2>
        <a:srgbClr val="5D1682"/>
      </a:accent2>
      <a:accent3>
        <a:srgbClr val="FDB42B"/>
      </a:accent3>
      <a:accent4>
        <a:srgbClr val="666666"/>
      </a:accent4>
      <a:accent5>
        <a:srgbClr val="BABABA"/>
      </a:accent5>
      <a:accent6>
        <a:srgbClr val="D029CF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