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10287000" cx="18288000"/>
  <p:notesSz cx="7010400" cy="9296400"/>
  <p:embeddedFontLst>
    <p:embeddedFont>
      <p:font typeface="Nuni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88">
          <p15:clr>
            <a:srgbClr val="A4A3A4"/>
          </p15:clr>
        </p15:guide>
        <p15:guide id="2" orient="horz" pos="4896">
          <p15:clr>
            <a:srgbClr val="A4A3A4"/>
          </p15:clr>
        </p15:guide>
        <p15:guide id="3" pos="9878">
          <p15:clr>
            <a:srgbClr val="A4A3A4"/>
          </p15:clr>
        </p15:guide>
        <p15:guide id="4" pos="1800">
          <p15:clr>
            <a:srgbClr val="A4A3A4"/>
          </p15:clr>
        </p15:guide>
        <p15:guide id="5" pos="4656">
          <p15:clr>
            <a:srgbClr val="A4A3A4"/>
          </p15:clr>
        </p15:guide>
        <p15:guide id="6" orient="horz" pos="5393">
          <p15:clr>
            <a:srgbClr val="A4A3A4"/>
          </p15:clr>
        </p15:guide>
        <p15:guide id="7" pos="5760">
          <p15:clr>
            <a:srgbClr val="A4A3A4"/>
          </p15:clr>
        </p15:guide>
        <p15:guide id="8" orient="horz" pos="3734">
          <p15:clr>
            <a:srgbClr val="A4A3A4"/>
          </p15:clr>
        </p15:guide>
        <p15:guide id="9" pos="7342">
          <p15:clr>
            <a:srgbClr val="A4A3A4"/>
          </p15:clr>
        </p15:guide>
        <p15:guide id="10" orient="horz" pos="4368">
          <p15:clr>
            <a:srgbClr val="A4A3A4"/>
          </p15:clr>
        </p15:guide>
        <p15:guide id="11" pos="864">
          <p15:clr>
            <a:srgbClr val="9AA0A6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4F424C-1BB1-4DF5-A03B-63DF9D2BF323}">
  <a:tblStyle styleId="{BA4F424C-1BB1-4DF5-A03B-63DF9D2BF3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88" orient="horz"/>
        <p:guide pos="4896" orient="horz"/>
        <p:guide pos="9878"/>
        <p:guide pos="1800"/>
        <p:guide pos="4656"/>
        <p:guide pos="5393" orient="horz"/>
        <p:guide pos="5760"/>
        <p:guide pos="3734" orient="horz"/>
        <p:guide pos="7342"/>
        <p:guide pos="4368" orient="horz"/>
        <p:guide pos="86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Nuni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rect b="b" l="l" r="r" t="t"/>
              <a:pathLst>
                <a:path extrusionOk="0" h="139" w="144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rect b="b" l="l" r="r" t="t"/>
              <a:pathLst>
                <a:path extrusionOk="0" h="788" w="420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rect b="b" l="l" r="r" t="t"/>
              <a:pathLst>
                <a:path extrusionOk="0" h="1200" w="181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8852f089_0_10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cd8852f089_0_10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cd8852f089_0_102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d202466b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cdd202466b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dd202466b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d202466b_9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cdd202466b_9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cdd202466b_9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b1f0ee94_0_9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b1f0ee94_0_9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0b1f0ee94_0_93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rPr lang="en-US"/>
              <a:t>Medium blog title : </a:t>
            </a:r>
            <a:r>
              <a:rPr b="1" lang="en-US"/>
              <a:t>Lookout, nested types are now supported in RAPIDS cuDF!</a:t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07" name="Google Shape;207;p29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d8852f089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cd8852f089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gcd8852f089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d8852f089_0_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d8852f089_0_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gcd8852f089_0_7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0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80:notes"/>
          <p:cNvSpPr txBox="1"/>
          <p:nvPr>
            <p:ph idx="12" type="sldNum"/>
          </p:nvPr>
        </p:nvSpPr>
        <p:spPr>
          <a:xfrm>
            <a:off x="3663169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/>
          </a:p>
        </p:txBody>
      </p:sp>
      <p:sp>
        <p:nvSpPr>
          <p:cNvPr id="249" name="Google Shape;249;p87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05562" y="8885844"/>
            <a:ext cx="15876876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934869" y="3049686"/>
            <a:ext cx="14418262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type="title"/>
          </p:nvPr>
        </p:nvSpPr>
        <p:spPr>
          <a:xfrm>
            <a:off x="830580" y="6357339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0580" y="7465011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830580" y="8615789"/>
            <a:ext cx="16626841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0580" y="1229044"/>
            <a:ext cx="16626842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830580" y="2099221"/>
            <a:ext cx="16626842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1205562" y="8885844"/>
            <a:ext cx="15876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 rtl="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3106785" y="3998553"/>
            <a:ext cx="120744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3" cy="130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861250" y="3505059"/>
            <a:ext cx="165810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24"/>
          <p:cNvSpPr/>
          <p:nvPr/>
        </p:nvSpPr>
        <p:spPr>
          <a:xfrm>
            <a:off x="153472" y="9816562"/>
            <a:ext cx="4604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853440" y="3505059"/>
            <a:ext cx="16581000" cy="6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25"/>
          <p:cNvSpPr/>
          <p:nvPr/>
        </p:nvSpPr>
        <p:spPr>
          <a:xfrm>
            <a:off x="2" y="9716467"/>
            <a:ext cx="18288000" cy="5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865387" y="2997651"/>
            <a:ext cx="70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865386" y="5119299"/>
            <a:ext cx="69882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rtl="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865387" y="3913996"/>
            <a:ext cx="70074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6" name="Google Shape;116;p26"/>
          <p:cNvSpPr/>
          <p:nvPr/>
        </p:nvSpPr>
        <p:spPr>
          <a:xfrm>
            <a:off x="0" y="9499859"/>
            <a:ext cx="18288000" cy="78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10586" y="9336913"/>
            <a:ext cx="18288000" cy="9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7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7"/>
          <p:cNvSpPr txBox="1"/>
          <p:nvPr>
            <p:ph type="title"/>
          </p:nvPr>
        </p:nvSpPr>
        <p:spPr>
          <a:xfrm>
            <a:off x="736469" y="3969678"/>
            <a:ext cx="45003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>
            <p:ph type="title"/>
          </p:nvPr>
        </p:nvSpPr>
        <p:spPr>
          <a:xfrm>
            <a:off x="830580" y="6357339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830580" y="746501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1"/>
          <p:cNvSpPr txBox="1"/>
          <p:nvPr>
            <p:ph type="title"/>
          </p:nvPr>
        </p:nvSpPr>
        <p:spPr>
          <a:xfrm>
            <a:off x="830580" y="8615789"/>
            <a:ext cx="16626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1_Title, Subtitle,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36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4191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40005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○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●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○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06785" y="3998553"/>
            <a:ext cx="12074430" cy="228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5" cy="130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61250" y="3505059"/>
            <a:ext cx="16581120" cy="619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153472" y="9816562"/>
            <a:ext cx="4604777" cy="413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53440" y="3505059"/>
            <a:ext cx="16581120" cy="615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2" y="9716467"/>
            <a:ext cx="18288001" cy="570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65387" y="2997651"/>
            <a:ext cx="7007337" cy="1031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65386" y="5119299"/>
            <a:ext cx="6988068" cy="419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65387" y="3913996"/>
            <a:ext cx="7007337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0" y="9499859"/>
            <a:ext cx="18288001" cy="787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0586" y="9336913"/>
            <a:ext cx="18287998" cy="950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0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736469" y="3969678"/>
            <a:ext cx="4500323" cy="234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832906" y="1216221"/>
            <a:ext cx="1662219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62337" y="3337280"/>
            <a:ext cx="16581552" cy="622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16914523" y="9934596"/>
            <a:ext cx="5350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>
            <p:ph type="title"/>
          </p:nvPr>
        </p:nvSpPr>
        <p:spPr>
          <a:xfrm>
            <a:off x="832906" y="1216221"/>
            <a:ext cx="166221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862337" y="3337280"/>
            <a:ext cx="16581600" cy="6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16914523" y="9934596"/>
            <a:ext cx="53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rapids.ai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s://twitter.com/rapidsai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github.com/rapidsai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join.slack.com/t/rapids-goai/shared_invite/zt-trnsul8g-Sblci8dk6dIoEeGpoFcFO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rapids.ai/api/cudf/nightly/api.html#cudf.io.json.read_json" TargetMode="External"/><Relationship Id="rId4" Type="http://schemas.openxmlformats.org/officeDocument/2006/relationships/hyperlink" Target="https://docs.rapids.ai/api/cudf/nightly/api.html#cudf.core.groupby.groupby.GroupBy.fillna" TargetMode="External"/><Relationship Id="rId5" Type="http://schemas.openxmlformats.org/officeDocument/2006/relationships/hyperlink" Target="https://docs.rapids.ai/api/cudf/nightly/api.html#cudf.core.dataframe.DataFrame.to_struct" TargetMode="External"/><Relationship Id="rId6" Type="http://schemas.openxmlformats.org/officeDocument/2006/relationships/hyperlink" Target="https://docs.rapids.ai/api/cudf/nightly/api.html#cudf.core.dataframe.DataFrame.explo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rapids.ai/api/cuml/nightly/api.html?highlight=naive%20bayes#cuml.naive_bayes.BernoulliNB" TargetMode="External"/><Relationship Id="rId4" Type="http://schemas.openxmlformats.org/officeDocument/2006/relationships/hyperlink" Target="https://docs.rapids.ai/api/cuml/nightly/api.html?highlight=pairwise#cuml.metrics.pairwise_distances.pairwise_distanc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tags/rapi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hyperlink" Target="https://join.slack.com/t/rapids-goai/shared_invite/zt-trnsul8g-Sblci8dk6dIoEeGpoFcFOQ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hyperlink" Target="https://groups.google.com/forum/#!forum/rapidsai" TargetMode="External"/><Relationship Id="rId8" Type="http://schemas.openxmlformats.org/officeDocument/2006/relationships/hyperlink" Target="https://hub.docker.com/r/rapidsai/rapids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witter.com/rapidsai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21.08</a:t>
            </a:r>
            <a:r>
              <a:rPr lang="en-US"/>
              <a:t> Release</a:t>
            </a:r>
            <a:endParaRPr/>
          </a:p>
        </p:txBody>
      </p:sp>
      <p:grpSp>
        <p:nvGrpSpPr>
          <p:cNvPr id="155" name="Google Shape;155;p36"/>
          <p:cNvGrpSpPr/>
          <p:nvPr/>
        </p:nvGrpSpPr>
        <p:grpSpPr>
          <a:xfrm>
            <a:off x="2834137" y="8419025"/>
            <a:ext cx="1774200" cy="999775"/>
            <a:chOff x="2402107" y="7580825"/>
            <a:chExt cx="1774200" cy="999775"/>
          </a:xfrm>
        </p:grpSpPr>
        <p:pic>
          <p:nvPicPr>
            <p:cNvPr id="156" name="Google Shape;15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0394" y="7580825"/>
              <a:ext cx="657626" cy="53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36"/>
            <p:cNvSpPr txBox="1"/>
            <p:nvPr/>
          </p:nvSpPr>
          <p:spPr>
            <a:xfrm>
              <a:off x="2402107" y="8229600"/>
              <a:ext cx="1774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@RAPIDSai</a:t>
              </a:r>
              <a:endParaRPr b="1" sz="12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8" name="Google Shape;158;p36"/>
          <p:cNvGrpSpPr/>
          <p:nvPr/>
        </p:nvGrpSpPr>
        <p:grpSpPr>
          <a:xfrm>
            <a:off x="5465512" y="8286400"/>
            <a:ext cx="3082500" cy="1213100"/>
            <a:chOff x="4686913" y="7448200"/>
            <a:chExt cx="3082500" cy="1213100"/>
          </a:xfrm>
        </p:grpSpPr>
        <p:pic>
          <p:nvPicPr>
            <p:cNvPr id="159" name="Google Shape;15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99350" y="7448200"/>
              <a:ext cx="657625" cy="6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6"/>
            <p:cNvSpPr txBox="1"/>
            <p:nvPr/>
          </p:nvSpPr>
          <p:spPr>
            <a:xfrm>
              <a:off x="4686913" y="8229600"/>
              <a:ext cx="308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6"/>
                </a:rPr>
                <a:t>https://github.com/rapidsai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1" name="Google Shape;161;p36"/>
          <p:cNvGrpSpPr/>
          <p:nvPr/>
        </p:nvGrpSpPr>
        <p:grpSpPr>
          <a:xfrm>
            <a:off x="9405188" y="8295721"/>
            <a:ext cx="2677800" cy="1141379"/>
            <a:chOff x="8899788" y="7457521"/>
            <a:chExt cx="2677800" cy="1141379"/>
          </a:xfrm>
        </p:grpSpPr>
        <p:pic>
          <p:nvPicPr>
            <p:cNvPr id="162" name="Google Shape;162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62766" y="7457521"/>
              <a:ext cx="1151843" cy="648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6"/>
            <p:cNvSpPr txBox="1"/>
            <p:nvPr/>
          </p:nvSpPr>
          <p:spPr>
            <a:xfrm>
              <a:off x="8899788" y="8229600"/>
              <a:ext cx="26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8"/>
                </a:rPr>
                <a:t>https://rapids-goai.slack.com/join</a:t>
              </a:r>
              <a:endParaRPr b="1"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4" name="Google Shape;164;p36"/>
          <p:cNvGrpSpPr/>
          <p:nvPr/>
        </p:nvGrpSpPr>
        <p:grpSpPr>
          <a:xfrm>
            <a:off x="12940163" y="8295713"/>
            <a:ext cx="2513700" cy="1203787"/>
            <a:chOff x="12508133" y="7457513"/>
            <a:chExt cx="2513700" cy="1203787"/>
          </a:xfrm>
        </p:grpSpPr>
        <p:pic>
          <p:nvPicPr>
            <p:cNvPr id="165" name="Google Shape;165;p36"/>
            <p:cNvPicPr preferRelativeResize="0"/>
            <p:nvPr/>
          </p:nvPicPr>
          <p:blipFill rotWithShape="1">
            <a:blip r:embed="rId9">
              <a:alphaModFix/>
            </a:blip>
            <a:srcRect b="0" l="4914" r="7018" t="0"/>
            <a:stretch/>
          </p:blipFill>
          <p:spPr>
            <a:xfrm>
              <a:off x="13013472" y="7457513"/>
              <a:ext cx="1503022" cy="64866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  <p:sp>
          <p:nvSpPr>
            <p:cNvPr id="166" name="Google Shape;166;p36"/>
            <p:cNvSpPr txBox="1"/>
            <p:nvPr/>
          </p:nvSpPr>
          <p:spPr>
            <a:xfrm>
              <a:off x="12508133" y="8229600"/>
              <a:ext cx="251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10"/>
                </a:rPr>
                <a:t>https://rapids.ai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830585" y="2975208"/>
            <a:ext cx="8316000" cy="5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Thousands of cores with up to ~20 TeraFlops of general purpose compute performance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Up to 1.5 TB/s of memory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interconnects for up to 600 GB/s bidirectional GPU &lt;--&gt; GPU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Can scale up to 16x GPUs in a single node</a:t>
            </a:r>
            <a:endParaRPr sz="30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never run out of compute relative to memory bandwidth!</a:t>
            </a:r>
            <a:endParaRPr b="1" sz="2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7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GPUs for Data Science?</a:t>
            </a:r>
            <a:endParaRPr/>
          </a:p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Numerous hardware advantages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575" y="3024100"/>
            <a:ext cx="8545075" cy="640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2473018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Preparation/ETL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11892883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7182950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Analytics/ML/Graph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8"/>
          <p:cNvCxnSpPr/>
          <p:nvPr/>
        </p:nvCxnSpPr>
        <p:spPr>
          <a:xfrm flipH="1" rot="10800000">
            <a:off x="11211638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8"/>
          <p:cNvCxnSpPr>
            <a:stCxn id="182" idx="0"/>
            <a:endCxn id="181" idx="0"/>
          </p:cNvCxnSpPr>
          <p:nvPr/>
        </p:nvCxnSpPr>
        <p:spPr>
          <a:xfrm rot="5400000">
            <a:off x="9143683" y="-993388"/>
            <a:ext cx="600" cy="9420000"/>
          </a:xfrm>
          <a:prstGeom prst="bentConnector3">
            <a:avLst>
              <a:gd fmla="val -60118685" name="adj1"/>
            </a:avLst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38"/>
          <p:cNvCxnSpPr/>
          <p:nvPr/>
        </p:nvCxnSpPr>
        <p:spPr>
          <a:xfrm flipH="1" rot="10800000">
            <a:off x="6495067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3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</a:t>
            </a:r>
            <a:r>
              <a:rPr lang="en-US"/>
              <a:t>RAPIDS?</a:t>
            </a:r>
            <a:endParaRPr/>
          </a:p>
        </p:txBody>
      </p:sp>
      <p:sp>
        <p:nvSpPr>
          <p:cNvPr id="188" name="Google Shape;188;p38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End-to-End GPU Accelerated Data Science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2477900" y="4833775"/>
            <a:ext cx="392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cuDF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ETL functions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Tracks pandas and other common PyData APIs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Dask + UCX integration for scaling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7182875" y="4833775"/>
            <a:ext cx="3922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RAPIDS </a:t>
            </a: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ML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GPU-native cuML library, plus 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XGBoost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, FIL, HPO,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cuGraph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 graph analytics, including TSP, PageRank,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11887850" y="4833775"/>
            <a:ext cx="3922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cuxfilter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cross-filtering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pyViz integration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Plotly Dash, Bokeh, Datashader, HoloViews, hvPlot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2" name="Google Shape;192;p38"/>
          <p:cNvGraphicFramePr/>
          <p:nvPr/>
        </p:nvGraphicFramePr>
        <p:xfrm>
          <a:off x="952550" y="81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{BA4F424C-1BB1-4DF5-A03B-63DF9D2BF323}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CLX + Morpheus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Cyber log processing + anomaly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cuSignal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/>
                        <a:t>ignals processing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cuSpatial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Spatial analytics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cuStreamz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Streaming analytics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cuCIM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r>
                        <a:rPr lang="en-US"/>
                        <a:t>omputer vision &amp; image processing primitives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node-RAPIDS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Bindings for node.js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3" name="Google Shape;193;p38"/>
          <p:cNvGrpSpPr/>
          <p:nvPr/>
        </p:nvGrpSpPr>
        <p:grpSpPr>
          <a:xfrm>
            <a:off x="3769050" y="7772400"/>
            <a:ext cx="10749900" cy="400200"/>
            <a:chOff x="3410100" y="7772400"/>
            <a:chExt cx="10749900" cy="400200"/>
          </a:xfrm>
        </p:grpSpPr>
        <p:cxnSp>
          <p:nvCxnSpPr>
            <p:cNvPr id="194" name="Google Shape;194;p38"/>
            <p:cNvCxnSpPr/>
            <p:nvPr/>
          </p:nvCxnSpPr>
          <p:spPr>
            <a:xfrm>
              <a:off x="3410100" y="7972500"/>
              <a:ext cx="107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38"/>
            <p:cNvSpPr txBox="1"/>
            <p:nvPr/>
          </p:nvSpPr>
          <p:spPr>
            <a:xfrm>
              <a:off x="7448400" y="7772400"/>
              <a:ext cx="2673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rebuchet MS"/>
                  <a:ea typeface="Trebuchet MS"/>
                  <a:cs typeface="Trebuchet MS"/>
                  <a:sym typeface="Trebuchet MS"/>
                </a:rPr>
                <a:t>Domain-Specific Libraries</a:t>
              </a:r>
              <a:endParaRPr b="1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6" name="Google Shape;196;p38"/>
          <p:cNvSpPr txBox="1"/>
          <p:nvPr/>
        </p:nvSpPr>
        <p:spPr>
          <a:xfrm>
            <a:off x="8525250" y="9369450"/>
            <a:ext cx="12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...and more!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861250" y="1992150"/>
            <a:ext cx="16581000" cy="76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cuDF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Decimal support for CSV reader, functionality to convert dataframe to struct series; fillna added to groupby; supports multiple inputs in </a:t>
            </a:r>
            <a:r>
              <a:rPr lang="en-US" sz="2500"/>
              <a:t>JSON and ORC</a:t>
            </a:r>
            <a:r>
              <a:rPr lang="en-US" sz="2500"/>
              <a:t> reader</a:t>
            </a:r>
            <a:r>
              <a:rPr lang="en-US" sz="2500"/>
              <a:t>; list read and write support for ORC; experimental read support for structs in ORC;</a:t>
            </a:r>
            <a:r>
              <a:rPr lang="en-US" sz="2500"/>
              <a:t> experimental </a:t>
            </a:r>
            <a:r>
              <a:rPr lang="en-US" sz="2500"/>
              <a:t>support for null in UDFs for Python;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cuML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New Bernoulli Naive Bayes model; improvements to HDBSCAN, ARIMA, FIL and Random Forest; new weighted multi-node multi-gpu KMeans algorithm; new distances added to pairwise_distances;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cuGraph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Doubly Compressed Sparse Row and Doubly Compressed Sparse Column support added to libcugraph</a:t>
            </a:r>
            <a:r>
              <a:rPr lang="en-US" sz="2500"/>
              <a:t>; graph batching for C++; e</a:t>
            </a:r>
            <a:r>
              <a:rPr lang="en-US" sz="2500"/>
              <a:t>psilon parameter added to Hungarian algorithm</a:t>
            </a:r>
            <a:r>
              <a:rPr lang="en-US" sz="2500"/>
              <a:t>; continued improving graph primitives for performance; depth limit functionality on traversal algorithms; Enhanced multi-gpu scaling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24292E"/>
                </a:solidFill>
                <a:highlight>
                  <a:srgbClr val="FFFFFF"/>
                </a:highlight>
              </a:rPr>
              <a:t>CLX </a:t>
            </a:r>
            <a:r>
              <a:rPr lang="en-US" sz="2500"/>
              <a:t>Maintenance to existing code; working through including CLX use cases in Morpheus</a:t>
            </a:r>
            <a:endParaRPr sz="2500">
              <a:highlight>
                <a:srgbClr val="FFFFFF"/>
              </a:highlight>
            </a:endParaRPr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  <a:highlight>
                  <a:srgbClr val="FFFFFF"/>
                </a:highlight>
              </a:rPr>
              <a:t>cuCIM </a:t>
            </a:r>
            <a:r>
              <a:rPr lang="en-US" sz="2500">
                <a:highlight>
                  <a:srgbClr val="FFFFFF"/>
                </a:highlight>
              </a:rPr>
              <a:t>Add functionality to perform morphological thinning of a binary image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833247" y="870710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Changes: RAPIDS 21.08</a:t>
            </a:r>
            <a:r>
              <a:rPr lang="en-US"/>
              <a:t>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cuDF Updates: Deep Dive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991600" y="3516200"/>
            <a:ext cx="161817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21.08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Decimal data type is now supported for csv reader function in Python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List read and write, and experimental read support for structs in ORC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Read_json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supports reading multiple input files/buffers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Fillna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feature added to groupby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Experimental support for handling null in UDFs for Python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cuDF Dataframe has new functionalities for structs : </a:t>
            </a: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to_struct</a:t>
            </a:r>
            <a:r>
              <a:rPr lang="en-US">
                <a:solidFill>
                  <a:schemeClr val="dk2"/>
                </a:solidFill>
              </a:rPr>
              <a:t> and </a:t>
            </a: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explode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Expanded support for additional decimal types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Enhanced </a:t>
            </a:r>
            <a:r>
              <a:rPr lang="en-US">
                <a:solidFill>
                  <a:srgbClr val="000000"/>
                </a:solidFill>
              </a:rPr>
              <a:t>ORC struct and map support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Conditional equijoins support in libcudf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21.08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cuML Updates: Deep Dive</a:t>
            </a:r>
            <a:endParaRPr/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991600" y="3516200"/>
            <a:ext cx="16465800" cy="55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21.08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Single-GPU implementation of </a:t>
            </a:r>
            <a:r>
              <a:rPr i="1" lang="en-US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Bernoulli Naive Bayes</a:t>
            </a: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 algorithm</a:t>
            </a:r>
            <a:endParaRPr i="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Added support for chebyshev, canberra, hellinger and minkowski distances for </a:t>
            </a:r>
            <a:r>
              <a:rPr i="1" lang="en-US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pairwise distance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calculations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Vector leaf prediction and significant improvements and optimizations to the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Forest Inference Library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(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FIL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) 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GTIL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(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General Tree Inference Library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) for CPU inference was introduced to the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FIL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backend for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Triton</a:t>
            </a:r>
            <a:endParaRPr i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Multiple improvements to the new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Random Forest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backend to optimize memory and performance.</a:t>
            </a:r>
            <a:endParaRPr i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Add weighted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KMeans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sampling for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KernelSHAP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Support for weighted sampling in the multi-node multi-gpu </a:t>
            </a:r>
            <a:r>
              <a:rPr i="1" lang="en-US">
                <a:solidFill>
                  <a:schemeClr val="dk2"/>
                </a:solidFill>
              </a:rPr>
              <a:t>KMeans </a:t>
            </a:r>
            <a:r>
              <a:rPr lang="en-US">
                <a:solidFill>
                  <a:schemeClr val="dk2"/>
                </a:solidFill>
              </a:rPr>
              <a:t>algorithm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Many more model-specific improvements and bug fixes: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ARIMA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memory improvements, dtype conversion optimization for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FIL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, multiple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HDBSCAN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improvements ... 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i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Categorical features support in </a:t>
            </a:r>
            <a:r>
              <a:rPr i="1" lang="en-US">
                <a:solidFill>
                  <a:srgbClr val="000000"/>
                </a:solidFill>
              </a:rPr>
              <a:t>FIL</a:t>
            </a:r>
            <a:r>
              <a:rPr lang="en-U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Support for missing observations, padding and exogenous variables for </a:t>
            </a:r>
            <a:r>
              <a:rPr i="1" lang="en-US">
                <a:solidFill>
                  <a:srgbClr val="000000"/>
                </a:solidFill>
              </a:rPr>
              <a:t>ARIMA</a:t>
            </a:r>
            <a:endParaRPr i="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Single-node single-GPU implementation of 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</a:rPr>
              <a:t>Gaussian Naive Bayes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219" name="Google Shape;219;p4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21.08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cuGraph Updates: Deep Dive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991600" y="3516200"/>
            <a:ext cx="16465800" cy="5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21.08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rgbClr val="24292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Doubly Compressed Sparse Row and Doubly Compressed Sparse Column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 support added to libcugraph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rgbClr val="24292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Epsilon 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parameter is now supported in the </a:t>
            </a:r>
            <a:r>
              <a:rPr i="1" lang="en-US">
                <a:solidFill>
                  <a:srgbClr val="24292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Hungarian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 algorithm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Random Walk updated to improve performance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Resolve tech debt and enhance the library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Depth limit functionality on traversal algorithms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Addressed issues with multi-gpu scaling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Biased Random Walk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Multi-Seed Breadth First Search</a:t>
            </a:r>
            <a:r>
              <a:rPr lang="en-US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Multi-GPU Triangle Counting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Multi-GPU HITS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21.08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 b="0" l="16876" r="16272" t="0"/>
          <a:stretch/>
        </p:blipFill>
        <p:spPr>
          <a:xfrm>
            <a:off x="14854989" y="3648774"/>
            <a:ext cx="1652338" cy="17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 rotWithShape="1">
          <a:blip r:embed="rId4">
            <a:alphaModFix/>
          </a:blip>
          <a:srcRect b="34229" l="18296" r="16605" t="0"/>
          <a:stretch/>
        </p:blipFill>
        <p:spPr>
          <a:xfrm>
            <a:off x="6224141" y="3703233"/>
            <a:ext cx="2297366" cy="167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 rotWithShape="1">
          <a:blip r:embed="rId5">
            <a:alphaModFix/>
          </a:blip>
          <a:srcRect b="0" l="10323" r="9889" t="0"/>
          <a:stretch/>
        </p:blipFill>
        <p:spPr>
          <a:xfrm>
            <a:off x="10821974" y="3757318"/>
            <a:ext cx="1732547" cy="157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6998" y="3769895"/>
            <a:ext cx="2136676" cy="1545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/>
        </p:nvSpPr>
        <p:spPr>
          <a:xfrm>
            <a:off x="12344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GROUPS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12972567" y="6838514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STACK OVERFLOW</a:t>
            </a:r>
            <a:endParaRPr/>
          </a:p>
        </p:txBody>
      </p:sp>
      <p:sp>
        <p:nvSpPr>
          <p:cNvPr id="239" name="Google Shape;239;p43"/>
          <p:cNvSpPr/>
          <p:nvPr/>
        </p:nvSpPr>
        <p:spPr>
          <a:xfrm>
            <a:off x="1219576" y="7438404"/>
            <a:ext cx="32715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https://groups.google.com/forum/#!forum/rapidsai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70169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HUB</a:t>
            </a:r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896546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SLACK CHANNEL</a:t>
            </a:r>
            <a:endParaRPr/>
          </a:p>
        </p:txBody>
      </p:sp>
      <p:sp>
        <p:nvSpPr>
          <p:cNvPr id="242" name="Google Shape;242;p43"/>
          <p:cNvSpPr/>
          <p:nvPr/>
        </p:nvSpPr>
        <p:spPr>
          <a:xfrm>
            <a:off x="5860826" y="7438404"/>
            <a:ext cx="30109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https://hub.docker.com/r/rapidsai/rapidsai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9668602" y="7438404"/>
            <a:ext cx="402199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https://rapids-goai.slack.com/join</a:t>
            </a:r>
            <a:endParaRPr b="0" i="0" sz="16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14094059" y="7438404"/>
            <a:ext cx="31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https://stackoverflow.com/tags/rapids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4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the Conversation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802769" y="1849597"/>
            <a:ext cx="15947375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802768" y="3439000"/>
            <a:ext cx="15876999" cy="3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30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@RAPIDSai</a:t>
            </a:r>
            <a:endParaRPr b="0" i="0" sz="3000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223" y="3661270"/>
            <a:ext cx="626625" cy="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