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  <p:sldMasterId id="2147483666" r:id="rId7"/>
    <p:sldMasterId id="214748368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dvjvBl6evM3FxdbSaFXj9dutM8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ophie Watson GB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6E8003-7DC1-407E-8A4B-61AC3CB9519D}">
  <a:tblStyle styleId="{EF6E8003-7DC1-407E-8A4B-61AC3CB9519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2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1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commentAuthors" Target="commentAuthors.xml"/><Relationship Id="rId19" Type="http://schemas.openxmlformats.org/officeDocument/2006/relationships/font" Target="fonts/CenturyGothic-regular.fntdata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2T14:44:18.650">
    <p:pos x="312" y="1055"/>
    <p:text>@danteg@nvidia.com Please can you add a couple of bullets about upcoming features? Cheers
_Assigned to Dante Gama Dessavre US_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dofUm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18" name="Google Shape;218;p3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4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46" name="Google Shape;246;p5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6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7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799" y="4343399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8:notes"/>
          <p:cNvSpPr txBox="1"/>
          <p:nvPr>
            <p:ph idx="12" type="sldNum"/>
          </p:nvPr>
        </p:nvSpPr>
        <p:spPr>
          <a:xfrm>
            <a:off x="3583535" y="8685213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/>
          </a:p>
        </p:txBody>
      </p:sp>
      <p:sp>
        <p:nvSpPr>
          <p:cNvPr id="288" name="Google Shape;288;p9:notes"/>
          <p:cNvSpPr txBox="1"/>
          <p:nvPr>
            <p:ph idx="12" type="sldNum"/>
          </p:nvPr>
        </p:nvSpPr>
        <p:spPr>
          <a:xfrm>
            <a:off x="3583536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602781" y="4442922"/>
            <a:ext cx="793845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  <a:defRPr b="0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79" y="689607"/>
            <a:ext cx="2398643" cy="5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3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107" y="758565"/>
            <a:ext cx="2133785" cy="19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 txBox="1"/>
          <p:nvPr>
            <p:ph type="title"/>
          </p:nvPr>
        </p:nvSpPr>
        <p:spPr>
          <a:xfrm>
            <a:off x="415290" y="3178670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415290" y="3732506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415290" y="4307895"/>
            <a:ext cx="8313450" cy="44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indent="-3365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–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472458" y="4663217"/>
            <a:ext cx="548850" cy="39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869276" y="3175824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○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869275" y="3175825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7" y="4106134"/>
            <a:ext cx="2911193" cy="6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2"/>
          <p:cNvSpPr txBox="1"/>
          <p:nvPr>
            <p:ph idx="1" type="subTitle"/>
          </p:nvPr>
        </p:nvSpPr>
        <p:spPr>
          <a:xfrm>
            <a:off x="602781" y="4442922"/>
            <a:ext cx="7938438" cy="21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  <a:defRPr b="0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79" y="689607"/>
            <a:ext cx="2398643" cy="5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>
            <p:ph type="title"/>
          </p:nvPr>
        </p:nvSpPr>
        <p:spPr>
          <a:xfrm>
            <a:off x="967435" y="1524843"/>
            <a:ext cx="7209131" cy="8190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3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type="title"/>
          </p:nvPr>
        </p:nvSpPr>
        <p:spPr>
          <a:xfrm>
            <a:off x="1553392" y="1999277"/>
            <a:ext cx="6037215" cy="114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430625" y="1752529"/>
            <a:ext cx="8290560" cy="309910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04" name="Google Shape;104;p34"/>
          <p:cNvSpPr/>
          <p:nvPr/>
        </p:nvSpPr>
        <p:spPr>
          <a:xfrm>
            <a:off x="76736" y="4908281"/>
            <a:ext cx="2302389" cy="20678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426720" y="1752529"/>
            <a:ext cx="8290560" cy="30781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09" name="Google Shape;109;p35"/>
          <p:cNvSpPr/>
          <p:nvPr/>
        </p:nvSpPr>
        <p:spPr>
          <a:xfrm>
            <a:off x="1" y="4858233"/>
            <a:ext cx="9144001" cy="285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>
            <a:off x="432694" y="1498825"/>
            <a:ext cx="3503668" cy="515526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432693" y="2559649"/>
            <a:ext cx="3494034" cy="209757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  <a:defRPr sz="8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2" type="body"/>
          </p:nvPr>
        </p:nvSpPr>
        <p:spPr>
          <a:xfrm>
            <a:off x="432694" y="1956998"/>
            <a:ext cx="3503668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14" name="Google Shape;114;p36"/>
          <p:cNvSpPr/>
          <p:nvPr/>
        </p:nvSpPr>
        <p:spPr>
          <a:xfrm>
            <a:off x="0" y="4749930"/>
            <a:ext cx="9144001" cy="393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/>
          <p:nvPr/>
        </p:nvSpPr>
        <p:spPr>
          <a:xfrm>
            <a:off x="5293" y="4668457"/>
            <a:ext cx="9143999" cy="4750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37"/>
          <p:cNvCxnSpPr/>
          <p:nvPr/>
        </p:nvCxnSpPr>
        <p:spPr>
          <a:xfrm>
            <a:off x="2986631" y="-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7"/>
          <p:cNvSpPr txBox="1"/>
          <p:nvPr>
            <p:ph type="title"/>
          </p:nvPr>
        </p:nvSpPr>
        <p:spPr>
          <a:xfrm>
            <a:off x="368234" y="1984839"/>
            <a:ext cx="2250162" cy="117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8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107" y="758565"/>
            <a:ext cx="2133785" cy="19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9"/>
          <p:cNvSpPr txBox="1"/>
          <p:nvPr>
            <p:ph type="title"/>
          </p:nvPr>
        </p:nvSpPr>
        <p:spPr>
          <a:xfrm>
            <a:off x="415290" y="3178670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>
            <a:off x="415290" y="3732506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869275" y="3175825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1"/>
          <p:cNvSpPr txBox="1"/>
          <p:nvPr>
            <p:ph type="title"/>
          </p:nvPr>
        </p:nvSpPr>
        <p:spPr>
          <a:xfrm>
            <a:off x="415290" y="4307894"/>
            <a:ext cx="8313421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indent="-3365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–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8472458" y="4663217"/>
            <a:ext cx="548850" cy="39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41" name="Google Shape;141;p44"/>
          <p:cNvSpPr txBox="1"/>
          <p:nvPr>
            <p:ph idx="1" type="body"/>
          </p:nvPr>
        </p:nvSpPr>
        <p:spPr>
          <a:xfrm>
            <a:off x="4869276" y="3175824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  <p:sp>
        <p:nvSpPr>
          <p:cNvPr id="142" name="Google Shape;142;p44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>
            <p:ph type="title"/>
          </p:nvPr>
        </p:nvSpPr>
        <p:spPr>
          <a:xfrm>
            <a:off x="1553393" y="1999277"/>
            <a:ext cx="6037200" cy="114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2" name="Google Shape;1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6" name="Google Shape;17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1" name="Google Shape;18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7" y="4106134"/>
            <a:ext cx="2911192" cy="65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30625" y="1752529"/>
            <a:ext cx="82905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3" name="Google Shape;33;p20"/>
          <p:cNvSpPr/>
          <p:nvPr/>
        </p:nvSpPr>
        <p:spPr>
          <a:xfrm>
            <a:off x="76736" y="4908281"/>
            <a:ext cx="2302350" cy="2068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426720" y="1752529"/>
            <a:ext cx="8290500" cy="30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8" name="Google Shape;38;p21"/>
          <p:cNvSpPr/>
          <p:nvPr/>
        </p:nvSpPr>
        <p:spPr>
          <a:xfrm>
            <a:off x="1" y="4858234"/>
            <a:ext cx="9144000" cy="2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32694" y="1498825"/>
            <a:ext cx="3503700" cy="5155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32693" y="2559649"/>
            <a:ext cx="34941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  <a:defRPr sz="8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432694" y="1956998"/>
            <a:ext cx="350370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43" name="Google Shape;43;p22"/>
          <p:cNvSpPr/>
          <p:nvPr/>
        </p:nvSpPr>
        <p:spPr>
          <a:xfrm>
            <a:off x="0" y="474993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5293" y="4668457"/>
            <a:ext cx="9144000" cy="475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3"/>
          <p:cNvCxnSpPr/>
          <p:nvPr/>
        </p:nvCxnSpPr>
        <p:spPr>
          <a:xfrm>
            <a:off x="2986631" y="-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3"/>
          <p:cNvSpPr txBox="1"/>
          <p:nvPr>
            <p:ph type="title"/>
          </p:nvPr>
        </p:nvSpPr>
        <p:spPr>
          <a:xfrm>
            <a:off x="368234" y="1984839"/>
            <a:ext cx="2250150" cy="11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02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416453" y="608111"/>
            <a:ext cx="83110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4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31168" y="1668640"/>
            <a:ext cx="82908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–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8457262" y="4967298"/>
            <a:ext cx="267450" cy="11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02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416453" y="608111"/>
            <a:ext cx="8311096" cy="492442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4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31168" y="1668640"/>
            <a:ext cx="8290776" cy="311186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–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13"/>
          <p:cNvSpPr txBox="1"/>
          <p:nvPr/>
        </p:nvSpPr>
        <p:spPr>
          <a:xfrm>
            <a:off x="8457262" y="4967298"/>
            <a:ext cx="267523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r>
              <a:rPr lang="en"/>
              <a:t>22.04 Release</a:t>
            </a:r>
            <a:endParaRPr/>
          </a:p>
        </p:txBody>
      </p:sp>
      <p:grpSp>
        <p:nvGrpSpPr>
          <p:cNvPr id="194" name="Google Shape;194;p1"/>
          <p:cNvGrpSpPr/>
          <p:nvPr/>
        </p:nvGrpSpPr>
        <p:grpSpPr>
          <a:xfrm>
            <a:off x="1417068" y="4209513"/>
            <a:ext cx="887100" cy="499888"/>
            <a:chOff x="2402107" y="7580825"/>
            <a:chExt cx="1774200" cy="999775"/>
          </a:xfrm>
        </p:grpSpPr>
        <p:pic>
          <p:nvPicPr>
            <p:cNvPr id="195" name="Google Shape;19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i="0" sz="600" u="none" cap="none" strike="noStrike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97" name="Google Shape;197;p1"/>
          <p:cNvGrpSpPr/>
          <p:nvPr/>
        </p:nvGrpSpPr>
        <p:grpSpPr>
          <a:xfrm>
            <a:off x="2732756" y="4143200"/>
            <a:ext cx="1541250" cy="606550"/>
            <a:chOff x="4686913" y="7448200"/>
            <a:chExt cx="3082500" cy="1213100"/>
          </a:xfrm>
        </p:grpSpPr>
        <p:pic>
          <p:nvPicPr>
            <p:cNvPr id="198" name="Google Shape;19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0" name="Google Shape;200;p1"/>
          <p:cNvGrpSpPr/>
          <p:nvPr/>
        </p:nvGrpSpPr>
        <p:grpSpPr>
          <a:xfrm>
            <a:off x="4702594" y="4147861"/>
            <a:ext cx="1338900" cy="570689"/>
            <a:chOff x="8899788" y="7457521"/>
            <a:chExt cx="2677800" cy="1141379"/>
          </a:xfrm>
        </p:grpSpPr>
        <p:pic>
          <p:nvPicPr>
            <p:cNvPr id="201" name="Google Shape;20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i="0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3" name="Google Shape;203;p1"/>
          <p:cNvGrpSpPr/>
          <p:nvPr/>
        </p:nvGrpSpPr>
        <p:grpSpPr>
          <a:xfrm>
            <a:off x="6470082" y="4147857"/>
            <a:ext cx="1256850" cy="601893"/>
            <a:chOff x="12508133" y="7457513"/>
            <a:chExt cx="2513700" cy="1203787"/>
          </a:xfrm>
        </p:grpSpPr>
        <p:pic>
          <p:nvPicPr>
            <p:cNvPr id="204" name="Google Shape;204;p1"/>
            <p:cNvPicPr preferRelativeResize="0"/>
            <p:nvPr/>
          </p:nvPicPr>
          <p:blipFill rotWithShape="1">
            <a:blip r:embed="rId9">
              <a:alphaModFix/>
            </a:blip>
            <a:srcRect b="0" l="4914" r="7016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205" name="Google Shape;205;p1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/>
        </p:nvSpPr>
        <p:spPr>
          <a:xfrm>
            <a:off x="415292" y="1487604"/>
            <a:ext cx="41580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b="0" i="0" sz="15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i="0" sz="13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Why GPUs for Data Science?</a:t>
            </a:r>
            <a:endParaRPr/>
          </a:p>
        </p:txBody>
      </p:sp>
      <p:sp>
        <p:nvSpPr>
          <p:cNvPr id="213" name="Google Shape;213;p2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Numerous hardware advantages</a:t>
            </a:r>
            <a:endParaRPr/>
          </a:p>
        </p:txBody>
      </p:sp>
      <p:pic>
        <p:nvPicPr>
          <p:cNvPr id="214" name="Google Shape;2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288" y="1512050"/>
            <a:ext cx="4272538" cy="32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1236509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5946442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3591475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"/>
          <p:cNvCxnSpPr/>
          <p:nvPr/>
        </p:nvCxnSpPr>
        <p:spPr>
          <a:xfrm flipH="1" rot="10800000">
            <a:off x="5605819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3"/>
          <p:cNvCxnSpPr>
            <a:stCxn id="221" idx="0"/>
            <a:endCxn id="220" idx="0"/>
          </p:cNvCxnSpPr>
          <p:nvPr/>
        </p:nvCxnSpPr>
        <p:spPr>
          <a:xfrm rot="5400000">
            <a:off x="4571692" y="-496544"/>
            <a:ext cx="600" cy="471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3"/>
          <p:cNvCxnSpPr/>
          <p:nvPr/>
        </p:nvCxnSpPr>
        <p:spPr>
          <a:xfrm flipH="1" rot="10800000">
            <a:off x="3247534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3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What is RAPIDS?</a:t>
            </a:r>
            <a:endParaRPr/>
          </a:p>
        </p:txBody>
      </p:sp>
      <p:sp>
        <p:nvSpPr>
          <p:cNvPr id="227" name="Google Shape;227;p3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End-to-End GPU Accelerated Data Science</a:t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1238950" y="2416888"/>
            <a:ext cx="1961100" cy="116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"/>
          <p:cNvSpPr txBox="1"/>
          <p:nvPr/>
        </p:nvSpPr>
        <p:spPr>
          <a:xfrm>
            <a:off x="3591438" y="2416888"/>
            <a:ext cx="1961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ML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GPU-native cuML library, plus XGBoost, FIL, HPO,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5943925" y="2416888"/>
            <a:ext cx="1961100" cy="12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1" name="Google Shape;231;p3"/>
          <p:cNvGraphicFramePr/>
          <p:nvPr/>
        </p:nvGraphicFramePr>
        <p:xfrm>
          <a:off x="476275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{EF6E8003-7DC1-407E-8A4B-61AC3CB9519D}</a:tableStyleId>
              </a:tblPr>
              <a:tblGrid>
                <a:gridCol w="2730500"/>
                <a:gridCol w="2730500"/>
                <a:gridCol w="27305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Cyber log processing + anomaly detection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Signals processing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 sz="7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Streaming analytics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Computer vision &amp; image processing primitives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Bindings for node.js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3"/>
          <p:cNvGrpSpPr/>
          <p:nvPr/>
        </p:nvGrpSpPr>
        <p:grpSpPr>
          <a:xfrm>
            <a:off x="1884525" y="3886200"/>
            <a:ext cx="5374950" cy="200100"/>
            <a:chOff x="3410100" y="7772400"/>
            <a:chExt cx="10749900" cy="400200"/>
          </a:xfrm>
        </p:grpSpPr>
        <p:cxnSp>
          <p:nvCxnSpPr>
            <p:cNvPr id="233" name="Google Shape;233;p3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3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 i="0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5" name="Google Shape;235;p3"/>
          <p:cNvSpPr txBox="1"/>
          <p:nvPr/>
        </p:nvSpPr>
        <p:spPr>
          <a:xfrm>
            <a:off x="4262625" y="4684725"/>
            <a:ext cx="61875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430625" y="1072275"/>
            <a:ext cx="82905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cuDF </a:t>
            </a:r>
            <a:r>
              <a:rPr lang="en" sz="1300"/>
              <a:t>Enabled all numpy ufuncs for DataFrames, support byte_range argument for reading text, covariance support added to GroupBy objects</a:t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cuML </a:t>
            </a:r>
            <a:r>
              <a:rPr lang="en" sz="1300"/>
              <a:t>Added 2 new kernel models, enabled </a:t>
            </a:r>
            <a:r>
              <a:rPr lang="en" sz="1300"/>
              <a:t>interruptible</a:t>
            </a:r>
            <a:r>
              <a:rPr lang="en" sz="1300"/>
              <a:t> execution with `Ctrl+c`, new solvers supported by ElasticNet and Lasso Regressions</a:t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cuGraph</a:t>
            </a:r>
            <a:r>
              <a:rPr lang="en" sz="1300"/>
              <a:t> Added an initial release of a new Property Graph class;</a:t>
            </a:r>
            <a:r>
              <a:rPr b="1" lang="en" sz="1300">
                <a:solidFill>
                  <a:srgbClr val="000000"/>
                </a:solidFill>
              </a:rPr>
              <a:t> </a:t>
            </a:r>
            <a:r>
              <a:rPr lang="en" sz="1300"/>
              <a:t>improved scale and performance (Louvain and Pagerank)</a:t>
            </a:r>
            <a:endParaRPr sz="1300">
              <a:highlight>
                <a:srgbClr val="FFFFFF"/>
              </a:highlight>
            </a:endParaRPr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</a:rPr>
              <a:t>Dask-CUDA</a:t>
            </a:r>
            <a:r>
              <a:rPr lang="en" sz="1300">
                <a:highlight>
                  <a:srgbClr val="FFFFFF"/>
                </a:highlight>
              </a:rPr>
              <a:t> Added Opt-in support to track RMM Allocations, improved support for __Array_function and cuPy arrays with JIT-Unspill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242" name="Google Shape;242;p4"/>
          <p:cNvSpPr txBox="1"/>
          <p:nvPr>
            <p:ph type="title"/>
          </p:nvPr>
        </p:nvSpPr>
        <p:spPr>
          <a:xfrm>
            <a:off x="416624" y="435355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76200" spcFirstLastPara="1" rIns="762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Overview of Changes: RAPIDS 22.04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cuDF Updates: Deep Dive</a:t>
            </a:r>
            <a:endParaRPr/>
          </a:p>
        </p:txBody>
      </p:sp>
      <p:sp>
        <p:nvSpPr>
          <p:cNvPr id="249" name="Google Shape;249;p5"/>
          <p:cNvSpPr txBox="1"/>
          <p:nvPr>
            <p:ph idx="1" type="body"/>
          </p:nvPr>
        </p:nvSpPr>
        <p:spPr>
          <a:xfrm>
            <a:off x="374375" y="1542054"/>
            <a:ext cx="8212200" cy="28389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22.04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Enabled read text with dask_cudf using byte_range 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Enable numpy ufuncs for DataFrame 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‘Spearman' correlation method for dataframe.corr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covariance for sort GroupBy (Python) 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libcudf strings split API that accepts regex pattern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Implement mixed equality/conditional semi/anti joins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Support PyData and SQL rank operations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Support zstandad codec and block GZIP compression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5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cuML Updates: Deep Dive</a:t>
            </a:r>
            <a:endParaRPr/>
          </a:p>
        </p:txBody>
      </p:sp>
      <p:sp>
        <p:nvSpPr>
          <p:cNvPr id="257" name="Google Shape;257;p6"/>
          <p:cNvSpPr txBox="1"/>
          <p:nvPr>
            <p:ph idx="1" type="body"/>
          </p:nvPr>
        </p:nvSpPr>
        <p:spPr>
          <a:xfrm>
            <a:off x="495838" y="1675438"/>
            <a:ext cx="8232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22.04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Kernel Ridge Regression model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Add Kernel Density Estimation model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Interruptible</a:t>
            </a:r>
            <a:r>
              <a:rPr lang="en">
                <a:solidFill>
                  <a:schemeClr val="dk2"/>
                </a:solidFill>
              </a:rPr>
              <a:t> execution with ‘Ctrl + c’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Add Quasi-newton solver for ElasticNet and Lasso Regression.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Include variance statistics in Target encoder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6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cuGraph Updates: Deep Dive</a:t>
            </a:r>
            <a:endParaRPr/>
          </a:p>
        </p:txBody>
      </p:sp>
      <p:sp>
        <p:nvSpPr>
          <p:cNvPr id="265" name="Google Shape;265;p7"/>
          <p:cNvSpPr txBox="1"/>
          <p:nvPr>
            <p:ph idx="1" type="body"/>
          </p:nvPr>
        </p:nvSpPr>
        <p:spPr>
          <a:xfrm>
            <a:off x="495800" y="1758100"/>
            <a:ext cx="82329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22.04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Improved Louvain performance and scaling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Initial release of a new Property Graph class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Improved doctest automation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Scale testing: Pagerank and Louvain runs on 1000+ GPUs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Massive graph support, trillion edges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cuGraph integrated with DGL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Expanded Property Graph and new NetworkX Compatibility Module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7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16876" r="16270" t="0"/>
          <a:stretch/>
        </p:blipFill>
        <p:spPr>
          <a:xfrm>
            <a:off x="7427495" y="1824387"/>
            <a:ext cx="826169" cy="8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3112071" y="1851617"/>
            <a:ext cx="1148683" cy="8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5410987" y="1878659"/>
            <a:ext cx="866274" cy="78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499" y="1884948"/>
            <a:ext cx="1068338" cy="77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"/>
          <p:cNvSpPr txBox="1"/>
          <p:nvPr/>
        </p:nvSpPr>
        <p:spPr>
          <a:xfrm>
            <a:off x="6172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64862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609788" y="3719202"/>
            <a:ext cx="1635760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https://groups.google.com/forum/#!forum/rapidsai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23350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448273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2930413" y="3719202"/>
            <a:ext cx="1505494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https://hub.docker.com/r/rapidsai/rapidsai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834301" y="3719202"/>
            <a:ext cx="2010999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https://rapids-goai.slack.com/join</a:t>
            </a:r>
            <a:endParaRPr b="0" i="0" sz="8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047030" y="3719202"/>
            <a:ext cx="158685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https://stackoverflow.com/tags/rapids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8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/>
        </p:nvSpPr>
        <p:spPr>
          <a:xfrm>
            <a:off x="401385" y="924799"/>
            <a:ext cx="7973688" cy="81904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401384" y="1719500"/>
            <a:ext cx="7938500" cy="193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0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@RAPIDSai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12" y="1830635"/>
            <a:ext cx="313313" cy="2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