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gd0yWYdG/Y2p0zB8J0GYjpps3nl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Paul Mahler U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BB5040-F07D-499E-B6C8-40C32AF42A91}">
  <a:tblStyle styleId="{76BB5040-F07D-499E-B6C8-40C32AF42A9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4.xml"/><Relationship Id="rId22" Type="http://customschemas.google.com/relationships/presentationmetadata" Target="metadata"/><Relationship Id="rId10" Type="http://schemas.openxmlformats.org/officeDocument/2006/relationships/slide" Target="slides/slide3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commentAuthors" Target="commentAuthors.xml"/><Relationship Id="rId19" Type="http://schemas.openxmlformats.org/officeDocument/2006/relationships/font" Target="fonts/CenturyGothic-bold.fntdata"/><Relationship Id="rId6" Type="http://schemas.openxmlformats.org/officeDocument/2006/relationships/slideMaster" Target="slideMasters/slideMaster1.xml"/><Relationship Id="rId18" Type="http://schemas.openxmlformats.org/officeDocument/2006/relationships/font" Target="fonts/CenturyGothic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6-28T16:15:16.955">
    <p:pos x="261" y="387"/>
    <p:text>@ashwint@nvidia.com Please Review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bQPQvLU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06-28T16:12:21.533">
    <p:pos x="261" y="387"/>
    <p:text>@danteg@nvidia.com Please Review
_Assigned to Dante Gama Dessavre US_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bQPQvLQ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apids.ai/" TargetMode="External"/><Relationship Id="rId3" Type="http://schemas.openxmlformats.org/officeDocument/2006/relationships/hyperlink" Target="https://github.com/rapidsai" TargetMode="External"/><Relationship Id="rId4" Type="http://schemas.openxmlformats.org/officeDocument/2006/relationships/hyperlink" Target="https://docs.rapids.ai/overview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apids.ai/" TargetMode="External"/><Relationship Id="rId3" Type="http://schemas.openxmlformats.org/officeDocument/2006/relationships/hyperlink" Target="https://github.com/rapidsai" TargetMode="External"/><Relationship Id="rId4" Type="http://schemas.openxmlformats.org/officeDocument/2006/relationships/hyperlink" Target="https://docs.rapids.ai/overview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343400"/>
            <a:ext cx="5486283" cy="4114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https://rapids.ai/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https://github.com/rapidsai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https://docs.rapids.ai/overview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:notes"/>
          <p:cNvSpPr txBox="1"/>
          <p:nvPr>
            <p:ph idx="12" type="sldNum"/>
          </p:nvPr>
        </p:nvSpPr>
        <p:spPr>
          <a:xfrm>
            <a:off x="3583536" y="8685213"/>
            <a:ext cx="2971761" cy="45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/>
          <p:nvPr>
            <p:ph idx="2" type="sldImg"/>
          </p:nvPr>
        </p:nvSpPr>
        <p:spPr>
          <a:xfrm>
            <a:off x="397565" y="685488"/>
            <a:ext cx="606287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https://rapids.ai/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https://github.com/rapidsai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https://docs.rapids.ai/overview</a:t>
            </a:r>
            <a:endParaRPr sz="1400"/>
          </a:p>
        </p:txBody>
      </p:sp>
      <p:sp>
        <p:nvSpPr>
          <p:cNvPr id="183" name="Google Shape;183;p9:notes"/>
          <p:cNvSpPr txBox="1"/>
          <p:nvPr>
            <p:ph idx="12" type="sldNum"/>
          </p:nvPr>
        </p:nvSpPr>
        <p:spPr>
          <a:xfrm>
            <a:off x="3583536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97565" y="685488"/>
            <a:ext cx="6062967" cy="342914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799" y="4343399"/>
            <a:ext cx="5486283" cy="4114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583535" y="8685213"/>
            <a:ext cx="2971761" cy="45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283" cy="4114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06" name="Google Shape;106;p3:notes"/>
          <p:cNvSpPr txBox="1"/>
          <p:nvPr>
            <p:ph idx="12" type="sldNum"/>
          </p:nvPr>
        </p:nvSpPr>
        <p:spPr>
          <a:xfrm>
            <a:off x="3583536" y="8685213"/>
            <a:ext cx="2971761" cy="45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9f2ff191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39f2ff19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27" name="Google Shape;127;g139f2ff1914_0_0:notes"/>
          <p:cNvSpPr txBox="1"/>
          <p:nvPr>
            <p:ph idx="12" type="sldNum"/>
          </p:nvPr>
        </p:nvSpPr>
        <p:spPr>
          <a:xfrm>
            <a:off x="3583536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283" cy="4114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34" name="Google Shape;134;p4:notes"/>
          <p:cNvSpPr txBox="1"/>
          <p:nvPr>
            <p:ph idx="12" type="sldNum"/>
          </p:nvPr>
        </p:nvSpPr>
        <p:spPr>
          <a:xfrm>
            <a:off x="3583536" y="8685213"/>
            <a:ext cx="2971761" cy="45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799" y="4343399"/>
            <a:ext cx="5486283" cy="4114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rebuchet MS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</a:endParaRPr>
          </a:p>
        </p:txBody>
      </p:sp>
      <p:sp>
        <p:nvSpPr>
          <p:cNvPr id="141" name="Google Shape;141;p5:notes"/>
          <p:cNvSpPr txBox="1"/>
          <p:nvPr>
            <p:ph idx="12" type="sldNum"/>
          </p:nvPr>
        </p:nvSpPr>
        <p:spPr>
          <a:xfrm>
            <a:off x="3583535" y="8685213"/>
            <a:ext cx="2971761" cy="45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rebuchet MS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799" y="4343399"/>
            <a:ext cx="5486283" cy="4114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6:notes"/>
          <p:cNvSpPr txBox="1"/>
          <p:nvPr>
            <p:ph idx="12" type="sldNum"/>
          </p:nvPr>
        </p:nvSpPr>
        <p:spPr>
          <a:xfrm>
            <a:off x="3583535" y="8685213"/>
            <a:ext cx="2971761" cy="45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rebuchet MS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799" y="4343399"/>
            <a:ext cx="5486283" cy="4114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7:notes"/>
          <p:cNvSpPr txBox="1"/>
          <p:nvPr>
            <p:ph idx="12" type="sldNum"/>
          </p:nvPr>
        </p:nvSpPr>
        <p:spPr>
          <a:xfrm>
            <a:off x="3583535" y="8685213"/>
            <a:ext cx="2971761" cy="45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rebuchet MS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/>
          <p:nvPr>
            <p:ph idx="2" type="sldImg"/>
          </p:nvPr>
        </p:nvSpPr>
        <p:spPr>
          <a:xfrm>
            <a:off x="397565" y="685488"/>
            <a:ext cx="606287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799" y="4343399"/>
            <a:ext cx="5486399" cy="411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8:notes"/>
          <p:cNvSpPr txBox="1"/>
          <p:nvPr>
            <p:ph idx="12" type="sldNum"/>
          </p:nvPr>
        </p:nvSpPr>
        <p:spPr>
          <a:xfrm>
            <a:off x="3583535" y="8685213"/>
            <a:ext cx="2971799" cy="45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rebuchet MS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1"/>
          <p:cNvSpPr txBox="1"/>
          <p:nvPr>
            <p:ph idx="1" type="subTitle"/>
          </p:nvPr>
        </p:nvSpPr>
        <p:spPr>
          <a:xfrm>
            <a:off x="602781" y="4442922"/>
            <a:ext cx="793845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None/>
              <a:defRPr b="0"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pic>
        <p:nvPicPr>
          <p:cNvPr id="13" name="Google Shape;1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2679" y="689607"/>
            <a:ext cx="2398643" cy="5386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1"/>
          <p:cNvSpPr txBox="1"/>
          <p:nvPr>
            <p:ph type="title"/>
          </p:nvPr>
        </p:nvSpPr>
        <p:spPr>
          <a:xfrm>
            <a:off x="967435" y="1524843"/>
            <a:ext cx="720915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sz="30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4"/>
          <p:cNvSpPr txBox="1"/>
          <p:nvPr>
            <p:ph type="title"/>
          </p:nvPr>
        </p:nvSpPr>
        <p:spPr>
          <a:xfrm>
            <a:off x="415290" y="614522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bargo Layout">
  <p:cSld name="Embargo Layou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E121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5107" y="758565"/>
            <a:ext cx="2133785" cy="190008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5"/>
          <p:cNvSpPr txBox="1"/>
          <p:nvPr>
            <p:ph type="title"/>
          </p:nvPr>
        </p:nvSpPr>
        <p:spPr>
          <a:xfrm>
            <a:off x="415290" y="3178670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415290" y="3732506"/>
            <a:ext cx="831345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Trebuchet MS"/>
              <a:buNone/>
              <a:defRPr b="0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7"/>
          <p:cNvSpPr txBox="1"/>
          <p:nvPr>
            <p:ph type="title"/>
          </p:nvPr>
        </p:nvSpPr>
        <p:spPr>
          <a:xfrm>
            <a:off x="415290" y="4307895"/>
            <a:ext cx="8313450" cy="44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/>
            </a:lvl3pPr>
            <a:lvl4pPr indent="-3365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Char char="–"/>
              <a:defRPr/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»"/>
              <a:defRPr/>
            </a:lvl5pPr>
            <a:lvl6pPr indent="-3365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»"/>
              <a:defRPr/>
            </a:lvl6pPr>
            <a:lvl7pPr indent="-3365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»"/>
              <a:defRPr/>
            </a:lvl7pPr>
            <a:lvl8pPr indent="-3365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»"/>
              <a:defRPr/>
            </a:lvl8pPr>
            <a:lvl9pPr indent="-3365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»"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8472458" y="4663217"/>
            <a:ext cx="548850" cy="39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1_BULLET_ICON_Title, Subtitle,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415290" y="614522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Trebuchet MS"/>
              <a:buNone/>
              <a:defRPr sz="2400">
                <a:solidFill>
                  <a:srgbClr val="4C4C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>
            <a:off x="4869276" y="3175824"/>
            <a:ext cx="379845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▸"/>
              <a:defRPr sz="1200">
                <a:solidFill>
                  <a:srgbClr val="868686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▸"/>
              <a:defRPr sz="1000">
                <a:solidFill>
                  <a:srgbClr val="868686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Char char="🞂"/>
              <a:defRPr sz="900">
                <a:solidFill>
                  <a:srgbClr val="868686"/>
                </a:solidFill>
              </a:defRPr>
            </a:lvl3pPr>
            <a:lvl4pPr indent="-3746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indent="-3873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6pPr>
            <a:lvl7pPr indent="-3175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7pPr>
            <a:lvl8pPr indent="-3175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8pPr>
            <a:lvl9pPr indent="-3175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9pPr>
          </a:lstStyle>
          <a:p/>
        </p:txBody>
      </p:sp>
      <p:sp>
        <p:nvSpPr>
          <p:cNvPr id="71" name="Google Shape;71;p30"/>
          <p:cNvSpPr txBox="1"/>
          <p:nvPr>
            <p:ph idx="2" type="body"/>
          </p:nvPr>
        </p:nvSpPr>
        <p:spPr>
          <a:xfrm>
            <a:off x="415290" y="1049611"/>
            <a:ext cx="831345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b="0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500"/>
              <a:buFont typeface="Trebuchet MS"/>
              <a:buNone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500"/>
              <a:buFont typeface="Trebuchet MS"/>
              <a:buNone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rebuchet MS"/>
              <a:buNone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rebuchet MS"/>
              <a:buNone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6pPr>
            <a:lvl7pPr indent="-3175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7pPr>
            <a:lvl8pPr indent="-3175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8pPr>
            <a:lvl9pPr indent="-3175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1_Title, Subtitle,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415290" y="614522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Trebuchet MS"/>
              <a:buNone/>
              <a:defRPr sz="2400">
                <a:solidFill>
                  <a:srgbClr val="4C4C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>
            <a:off x="430625" y="1752529"/>
            <a:ext cx="4209600" cy="3099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Trebuchet MS"/>
              <a:buChar char="▸"/>
              <a:defRPr sz="1200">
                <a:solidFill>
                  <a:srgbClr val="868686"/>
                </a:solidFill>
              </a:defRPr>
            </a:lvl1pPr>
            <a:lvl2pPr indent="-32385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  <a:defRPr sz="1000">
                <a:solidFill>
                  <a:srgbClr val="868686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■"/>
              <a:defRPr sz="900">
                <a:solidFill>
                  <a:srgbClr val="868686"/>
                </a:solidFill>
              </a:defRPr>
            </a:lvl3pPr>
            <a:lvl4pPr indent="-3746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●"/>
              <a:defRPr sz="1500">
                <a:solidFill>
                  <a:schemeClr val="lt1"/>
                </a:solidFill>
              </a:defRPr>
            </a:lvl4pPr>
            <a:lvl5pPr indent="-3873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○"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■"/>
              <a:defRPr sz="1100"/>
            </a:lvl6pPr>
            <a:lvl7pPr indent="-3175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●"/>
              <a:defRPr sz="1100"/>
            </a:lvl7pPr>
            <a:lvl8pPr indent="-3175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○"/>
              <a:defRPr sz="1100"/>
            </a:lvl8pPr>
            <a:lvl9pPr indent="-3175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■"/>
              <a:defRPr sz="1100"/>
            </a:lvl9pPr>
          </a:lstStyle>
          <a:p/>
        </p:txBody>
      </p:sp>
      <p:sp>
        <p:nvSpPr>
          <p:cNvPr id="75" name="Google Shape;75;p31"/>
          <p:cNvSpPr txBox="1"/>
          <p:nvPr>
            <p:ph idx="2" type="body"/>
          </p:nvPr>
        </p:nvSpPr>
        <p:spPr>
          <a:xfrm>
            <a:off x="415290" y="1049611"/>
            <a:ext cx="831345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b="0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500"/>
              <a:buFont typeface="Trebuchet MS"/>
              <a:buNone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500"/>
              <a:buFont typeface="Trebuchet MS"/>
              <a:buNone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rebuchet MS"/>
              <a:buNone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rebuchet MS"/>
              <a:buNone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6pPr>
            <a:lvl7pPr indent="-3175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7pPr>
            <a:lvl8pPr indent="-3175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8pPr>
            <a:lvl9pPr indent="-3175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415290" y="614522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rgbClr val="4C4C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430625" y="1752529"/>
            <a:ext cx="4209600" cy="30991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Trebuchet MS"/>
              <a:buChar char="▸"/>
              <a:defRPr sz="1200">
                <a:solidFill>
                  <a:srgbClr val="868686"/>
                </a:solidFill>
              </a:defRPr>
            </a:lvl1pPr>
            <a:lvl2pPr indent="-2921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Char char="○"/>
              <a:defRPr sz="1000">
                <a:solidFill>
                  <a:srgbClr val="868686"/>
                </a:solidFill>
              </a:defRPr>
            </a:lvl2pPr>
            <a:lvl3pPr indent="-28575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Char char="■"/>
              <a:defRPr sz="900">
                <a:solidFill>
                  <a:srgbClr val="868686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2" type="body"/>
          </p:nvPr>
        </p:nvSpPr>
        <p:spPr>
          <a:xfrm>
            <a:off x="415290" y="1049611"/>
            <a:ext cx="831345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b="0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BULLET_ICON_Title, Subtitle,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415290" y="614522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rgbClr val="4C4C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body"/>
          </p:nvPr>
        </p:nvSpPr>
        <p:spPr>
          <a:xfrm>
            <a:off x="4869275" y="3175825"/>
            <a:ext cx="379845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▸"/>
              <a:defRPr sz="1200">
                <a:solidFill>
                  <a:srgbClr val="868686"/>
                </a:solidFill>
              </a:defRPr>
            </a:lvl1pPr>
            <a:lvl2pPr indent="-2794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▸"/>
              <a:defRPr sz="1000">
                <a:solidFill>
                  <a:srgbClr val="868686"/>
                </a:solidFill>
              </a:defRPr>
            </a:lvl2pPr>
            <a:lvl3pPr indent="-27305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🞂"/>
              <a:defRPr sz="900">
                <a:solidFill>
                  <a:srgbClr val="868686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2" type="body"/>
          </p:nvPr>
        </p:nvSpPr>
        <p:spPr>
          <a:xfrm>
            <a:off x="415290" y="1049611"/>
            <a:ext cx="831345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b="0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/ Segue">
  <p:cSld name="Transition / Segu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400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8"/>
          <p:cNvSpPr txBox="1"/>
          <p:nvPr>
            <p:ph type="title"/>
          </p:nvPr>
        </p:nvSpPr>
        <p:spPr>
          <a:xfrm>
            <a:off x="1553393" y="1999277"/>
            <a:ext cx="6037200" cy="1144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517" y="4106134"/>
            <a:ext cx="2911192" cy="653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IDENTIAL">
  <p:cSld name="CONFIDENTIAL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415290" y="614522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rgbClr val="4C4C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430625" y="1752529"/>
            <a:ext cx="8290500" cy="30991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sz="1200">
                <a:solidFill>
                  <a:srgbClr val="86868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>
                <a:solidFill>
                  <a:srgbClr val="86868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>
                <a:solidFill>
                  <a:srgbClr val="868686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415290" y="1049611"/>
            <a:ext cx="831345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b="0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33" name="Google Shape;33;p20"/>
          <p:cNvSpPr/>
          <p:nvPr/>
        </p:nvSpPr>
        <p:spPr>
          <a:xfrm>
            <a:off x="76736" y="4908281"/>
            <a:ext cx="2302350" cy="2068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Content - NO LOGO &amp; PAGE NUMBER">
  <p:cSld name="Title, Subtitle, Content - NO LOGO &amp; PAGE 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415290" y="614522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rgbClr val="4C4C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426720" y="1752529"/>
            <a:ext cx="8290500" cy="30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sz="1200">
                <a:solidFill>
                  <a:srgbClr val="86868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>
                <a:solidFill>
                  <a:srgbClr val="86868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>
                <a:solidFill>
                  <a:srgbClr val="868686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2" type="body"/>
          </p:nvPr>
        </p:nvSpPr>
        <p:spPr>
          <a:xfrm>
            <a:off x="415290" y="1049611"/>
            <a:ext cx="831345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b="0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38" name="Google Shape;38;p21"/>
          <p:cNvSpPr/>
          <p:nvPr/>
        </p:nvSpPr>
        <p:spPr>
          <a:xfrm>
            <a:off x="1" y="4858234"/>
            <a:ext cx="9144000" cy="28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Photograph">
  <p:cSld name="Content with Photograph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type="title"/>
          </p:nvPr>
        </p:nvSpPr>
        <p:spPr>
          <a:xfrm>
            <a:off x="432694" y="1498825"/>
            <a:ext cx="3503700" cy="5155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rgbClr val="4C4C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" type="body"/>
          </p:nvPr>
        </p:nvSpPr>
        <p:spPr>
          <a:xfrm>
            <a:off x="432693" y="2559649"/>
            <a:ext cx="3494100" cy="20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  <a:defRPr sz="800">
                <a:solidFill>
                  <a:schemeClr val="dk2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2" type="body"/>
          </p:nvPr>
        </p:nvSpPr>
        <p:spPr>
          <a:xfrm>
            <a:off x="432694" y="1956998"/>
            <a:ext cx="350370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b="0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43" name="Google Shape;43;p22"/>
          <p:cNvSpPr/>
          <p:nvPr/>
        </p:nvSpPr>
        <p:spPr>
          <a:xfrm>
            <a:off x="0" y="474993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/>
          <p:nvPr/>
        </p:nvSpPr>
        <p:spPr>
          <a:xfrm>
            <a:off x="5293" y="4668457"/>
            <a:ext cx="9144000" cy="475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Google Shape;47;p23"/>
          <p:cNvCxnSpPr/>
          <p:nvPr/>
        </p:nvCxnSpPr>
        <p:spPr>
          <a:xfrm>
            <a:off x="2986631" y="-1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23"/>
          <p:cNvSpPr txBox="1"/>
          <p:nvPr>
            <p:ph type="title"/>
          </p:nvPr>
        </p:nvSpPr>
        <p:spPr>
          <a:xfrm>
            <a:off x="368234" y="1984839"/>
            <a:ext cx="2250150" cy="1173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5024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0"/>
          <p:cNvSpPr txBox="1"/>
          <p:nvPr>
            <p:ph type="title"/>
          </p:nvPr>
        </p:nvSpPr>
        <p:spPr>
          <a:xfrm>
            <a:off x="416453" y="608111"/>
            <a:ext cx="83110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2400" u="none" cap="none" strike="noStrike">
                <a:solidFill>
                  <a:srgbClr val="4C4C4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431168" y="1668640"/>
            <a:ext cx="8290800" cy="3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b="0" i="0" sz="10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rebuchet MS"/>
              <a:buChar char="–"/>
              <a:defRPr b="0" i="0" sz="1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rebuchet MS"/>
              <a:buChar char="»"/>
              <a:defRPr b="0" i="0" sz="1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rebuchet MS"/>
              <a:buChar char="»"/>
              <a:defRPr b="0" i="0" sz="1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rebuchet MS"/>
              <a:buChar char="»"/>
              <a:defRPr b="0" i="0" sz="1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rebuchet MS"/>
              <a:buChar char="»"/>
              <a:defRPr b="0" i="0" sz="1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rebuchet MS"/>
              <a:buChar char="»"/>
              <a:defRPr b="0" i="0" sz="1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0"/>
          <p:cNvSpPr txBox="1"/>
          <p:nvPr/>
        </p:nvSpPr>
        <p:spPr>
          <a:xfrm>
            <a:off x="8457262" y="4967298"/>
            <a:ext cx="267450" cy="115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r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hyperlink" Target="https://rapids.ai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hyperlink" Target="https://twitter.com/rapidsai" TargetMode="External"/><Relationship Id="rId9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hyperlink" Target="https://github.com/rapidsai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join.slack.com/t/rapids-goai/shared_invite/zt-trnsul8g-Sblci8dk6dIoEeGpoFcFOQ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witter.com/rapidsai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hyperlink" Target="https://stackoverflow.com/tags/rapid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9" Type="http://schemas.openxmlformats.org/officeDocument/2006/relationships/hyperlink" Target="https://join.slack.com/t/rapids-goai/shared_invite/zt-trnsul8g-Sblci8dk6dIoEeGpoFcFOQ" TargetMode="External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hyperlink" Target="https://groups.google.com/forum/#!forum/rapidsai" TargetMode="External"/><Relationship Id="rId8" Type="http://schemas.openxmlformats.org/officeDocument/2006/relationships/hyperlink" Target="https://hub.docker.com/r/rapidsai/rapidsa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>
            <p:ph type="title"/>
          </p:nvPr>
        </p:nvSpPr>
        <p:spPr>
          <a:xfrm>
            <a:off x="967435" y="1524843"/>
            <a:ext cx="720915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None/>
            </a:pPr>
            <a:r>
              <a:rPr lang="en"/>
              <a:t>22.06 Release</a:t>
            </a:r>
            <a:endParaRPr/>
          </a:p>
        </p:txBody>
      </p:sp>
      <p:grpSp>
        <p:nvGrpSpPr>
          <p:cNvPr id="82" name="Google Shape;82;p1"/>
          <p:cNvGrpSpPr/>
          <p:nvPr/>
        </p:nvGrpSpPr>
        <p:grpSpPr>
          <a:xfrm>
            <a:off x="1417068" y="4209513"/>
            <a:ext cx="887100" cy="499888"/>
            <a:chOff x="2402107" y="7580825"/>
            <a:chExt cx="1774200" cy="999775"/>
          </a:xfrm>
        </p:grpSpPr>
        <p:pic>
          <p:nvPicPr>
            <p:cNvPr id="83" name="Google Shape;83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60394" y="7580825"/>
              <a:ext cx="657626" cy="534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"/>
            <p:cNvSpPr txBox="1"/>
            <p:nvPr/>
          </p:nvSpPr>
          <p:spPr>
            <a:xfrm>
              <a:off x="2402107" y="8229600"/>
              <a:ext cx="17742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600"/>
                <a:buFont typeface="Arial"/>
                <a:buNone/>
              </a:pPr>
              <a:r>
                <a:rPr b="1" i="0" lang="en" sz="600" u="sng" cap="none" strike="noStrike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4"/>
                </a:rPr>
                <a:t>@RAPIDSai</a:t>
              </a:r>
              <a:endParaRPr b="1" i="0" sz="600" u="none" cap="none" strike="noStrike">
                <a:solidFill>
                  <a:srgbClr val="79B9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85" name="Google Shape;85;p1"/>
          <p:cNvGrpSpPr/>
          <p:nvPr/>
        </p:nvGrpSpPr>
        <p:grpSpPr>
          <a:xfrm>
            <a:off x="2732756" y="4143200"/>
            <a:ext cx="1541250" cy="606550"/>
            <a:chOff x="4686913" y="7448200"/>
            <a:chExt cx="3082500" cy="1213100"/>
          </a:xfrm>
        </p:grpSpPr>
        <p:pic>
          <p:nvPicPr>
            <p:cNvPr id="86" name="Google Shape;86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899350" y="7448200"/>
              <a:ext cx="657625" cy="66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"/>
            <p:cNvSpPr txBox="1"/>
            <p:nvPr/>
          </p:nvSpPr>
          <p:spPr>
            <a:xfrm>
              <a:off x="4686913" y="8229600"/>
              <a:ext cx="30825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600"/>
                <a:buFont typeface="Arial"/>
                <a:buNone/>
              </a:pPr>
              <a:r>
                <a:rPr b="1" i="0" lang="en" sz="600" u="sng" cap="none" strike="noStrike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6"/>
                </a:rPr>
                <a:t>https://github.com/rapidsai</a:t>
              </a:r>
              <a:endParaRPr b="1" i="0" sz="6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"/>
                <a:buFont typeface="Arial"/>
                <a:buNone/>
              </a:pPr>
              <a:r>
                <a:t/>
              </a:r>
              <a:endParaRPr b="0" i="0" sz="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88" name="Google Shape;88;p1"/>
          <p:cNvGrpSpPr/>
          <p:nvPr/>
        </p:nvGrpSpPr>
        <p:grpSpPr>
          <a:xfrm>
            <a:off x="4702594" y="4147861"/>
            <a:ext cx="1338900" cy="570689"/>
            <a:chOff x="8899788" y="7457521"/>
            <a:chExt cx="2677800" cy="1141379"/>
          </a:xfrm>
        </p:grpSpPr>
        <p:pic>
          <p:nvPicPr>
            <p:cNvPr id="89" name="Google Shape;89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662766" y="7457521"/>
              <a:ext cx="1151843" cy="6486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"/>
            <p:cNvSpPr txBox="1"/>
            <p:nvPr/>
          </p:nvSpPr>
          <p:spPr>
            <a:xfrm>
              <a:off x="8899788" y="8229600"/>
              <a:ext cx="267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en" sz="600" u="sng" cap="none" strike="noStrike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8"/>
                </a:rPr>
                <a:t>https://rapids-goai.slack.com/join</a:t>
              </a:r>
              <a:endParaRPr b="1" i="0" sz="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91" name="Google Shape;91;p1"/>
          <p:cNvGrpSpPr/>
          <p:nvPr/>
        </p:nvGrpSpPr>
        <p:grpSpPr>
          <a:xfrm>
            <a:off x="6470082" y="4147857"/>
            <a:ext cx="1256850" cy="601893"/>
            <a:chOff x="12508133" y="7457513"/>
            <a:chExt cx="2513700" cy="1203787"/>
          </a:xfrm>
        </p:grpSpPr>
        <p:pic>
          <p:nvPicPr>
            <p:cNvPr id="92" name="Google Shape;92;p1"/>
            <p:cNvPicPr preferRelativeResize="0"/>
            <p:nvPr/>
          </p:nvPicPr>
          <p:blipFill rotWithShape="1">
            <a:blip r:embed="rId9">
              <a:alphaModFix/>
            </a:blip>
            <a:srcRect b="0" l="4914" r="7016" t="0"/>
            <a:stretch/>
          </p:blipFill>
          <p:spPr>
            <a:xfrm>
              <a:off x="13013472" y="7457513"/>
              <a:ext cx="1503022" cy="64866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019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</p:pic>
        <p:sp>
          <p:nvSpPr>
            <p:cNvPr id="93" name="Google Shape;93;p1"/>
            <p:cNvSpPr txBox="1"/>
            <p:nvPr/>
          </p:nvSpPr>
          <p:spPr>
            <a:xfrm>
              <a:off x="12508133" y="8229600"/>
              <a:ext cx="25137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600"/>
                <a:buFont typeface="Arial"/>
                <a:buNone/>
              </a:pPr>
              <a:r>
                <a:rPr b="1" i="0" lang="en" sz="600" u="sng" cap="none" strike="noStrike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10"/>
                </a:rPr>
                <a:t>https://rapids.ai</a:t>
              </a:r>
              <a:endParaRPr b="1" i="0" sz="6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"/>
                <a:buFont typeface="Arial"/>
                <a:buNone/>
              </a:pPr>
              <a:r>
                <a:t/>
              </a:r>
              <a:endParaRPr b="0" i="0" sz="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/>
          <p:nvPr/>
        </p:nvSpPr>
        <p:spPr>
          <a:xfrm>
            <a:off x="401385" y="924799"/>
            <a:ext cx="7973688" cy="819046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401384" y="1719500"/>
            <a:ext cx="7938500" cy="1931750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b="0" i="0" lang="en" sz="1500" u="none" cap="none" strike="noStrike">
                <a:solidFill>
                  <a:schemeClr val="hlink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@RAPIDSai</a:t>
            </a:r>
            <a:endParaRPr b="0" i="0" sz="15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7" name="Google Shape;18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112" y="1830635"/>
            <a:ext cx="313313" cy="2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415292" y="1487604"/>
            <a:ext cx="4158000" cy="27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3200" lvl="0" marL="228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Trebuchet MS"/>
              <a:buChar char="▸"/>
            </a:pPr>
            <a:r>
              <a:rPr b="0" i="0" lang="en" sz="14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Thousands of cores with up to ~20 TeraFlops of general purpose compute performance</a:t>
            </a:r>
            <a:endParaRPr b="0" i="0" sz="14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3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Trebuchet MS"/>
              <a:buChar char="▸"/>
            </a:pPr>
            <a:r>
              <a:rPr b="0" i="0" lang="en" sz="14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Up to 1.5 TB/s of memory bandwidth</a:t>
            </a:r>
            <a:endParaRPr b="0" i="0" sz="14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3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Trebuchet MS"/>
              <a:buChar char="▸"/>
            </a:pPr>
            <a:r>
              <a:rPr b="0" i="0" lang="en" sz="14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 interconnects for up to 600 GB/s bidirectional GPU &lt;--&gt; GPU bandwidth</a:t>
            </a:r>
            <a:endParaRPr b="0" i="0" sz="14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3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Trebuchet MS"/>
              <a:buChar char="▸"/>
            </a:pPr>
            <a:r>
              <a:rPr b="0" i="0" lang="en" sz="14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Can scale up to 16x GPUs in a single node</a:t>
            </a:r>
            <a:endParaRPr b="0" i="0" sz="15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Almost never run out of compute relative to memory bandwidth!</a:t>
            </a:r>
            <a:endParaRPr b="1" i="0" sz="13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2"/>
          <p:cNvSpPr txBox="1"/>
          <p:nvPr>
            <p:ph type="title"/>
          </p:nvPr>
        </p:nvSpPr>
        <p:spPr>
          <a:xfrm>
            <a:off x="415290" y="614522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Why GPUs for Data Science?</a:t>
            </a:r>
            <a:endParaRPr/>
          </a:p>
        </p:txBody>
      </p:sp>
      <p:sp>
        <p:nvSpPr>
          <p:cNvPr id="101" name="Google Shape;101;p2"/>
          <p:cNvSpPr txBox="1"/>
          <p:nvPr>
            <p:ph idx="2" type="body"/>
          </p:nvPr>
        </p:nvSpPr>
        <p:spPr>
          <a:xfrm>
            <a:off x="415290" y="1049611"/>
            <a:ext cx="831345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None/>
            </a:pPr>
            <a:r>
              <a:rPr lang="en"/>
              <a:t>Numerous hardware advantages</a:t>
            </a:r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3288" y="1512050"/>
            <a:ext cx="4272538" cy="320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1236509" y="1858156"/>
            <a:ext cx="1961100" cy="46095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Preparation/ETL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5946442" y="1858156"/>
            <a:ext cx="1961100" cy="46095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Visualization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3591475" y="1858156"/>
            <a:ext cx="1961100" cy="46095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Analytics/ML/Graph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 flipH="1" rot="10800000">
            <a:off x="5605819" y="2088631"/>
            <a:ext cx="303750" cy="300"/>
          </a:xfrm>
          <a:prstGeom prst="straightConnector1">
            <a:avLst/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" name="Google Shape;112;p3"/>
          <p:cNvCxnSpPr>
            <a:stCxn id="109" idx="0"/>
            <a:endCxn id="108" idx="0"/>
          </p:cNvCxnSpPr>
          <p:nvPr/>
        </p:nvCxnSpPr>
        <p:spPr>
          <a:xfrm rot="5400000">
            <a:off x="4571692" y="-496544"/>
            <a:ext cx="600" cy="4710000"/>
          </a:xfrm>
          <a:prstGeom prst="bentConnector3">
            <a:avLst>
              <a:gd fmla="val -60118685" name="adj1"/>
            </a:avLst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" name="Google Shape;113;p3"/>
          <p:cNvCxnSpPr/>
          <p:nvPr/>
        </p:nvCxnSpPr>
        <p:spPr>
          <a:xfrm flipH="1" rot="10800000">
            <a:off x="3247534" y="2088631"/>
            <a:ext cx="303750" cy="300"/>
          </a:xfrm>
          <a:prstGeom prst="straightConnector1">
            <a:avLst/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" name="Google Shape;114;p3"/>
          <p:cNvSpPr txBox="1"/>
          <p:nvPr>
            <p:ph type="title"/>
          </p:nvPr>
        </p:nvSpPr>
        <p:spPr>
          <a:xfrm>
            <a:off x="415290" y="614522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What is RAPIDS?</a:t>
            </a:r>
            <a:endParaRPr/>
          </a:p>
        </p:txBody>
      </p:sp>
      <p:sp>
        <p:nvSpPr>
          <p:cNvPr id="115" name="Google Shape;115;p3"/>
          <p:cNvSpPr txBox="1"/>
          <p:nvPr>
            <p:ph idx="2" type="body"/>
          </p:nvPr>
        </p:nvSpPr>
        <p:spPr>
          <a:xfrm>
            <a:off x="415290" y="1049611"/>
            <a:ext cx="831345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None/>
            </a:pPr>
            <a:r>
              <a:rPr lang="en"/>
              <a:t>End-to-End GPU Accelerated Data Science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1238950" y="2416888"/>
            <a:ext cx="1961100" cy="116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cuDF</a:t>
            </a:r>
            <a:endParaRPr b="1" i="0" sz="10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51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rebuchet MS"/>
              <a:buChar char="➢"/>
            </a:pPr>
            <a:r>
              <a:rPr b="0" i="0" lang="en" sz="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GPU-accelerated ETL functions</a:t>
            </a:r>
            <a:endParaRPr b="0" i="0" sz="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51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rebuchet MS"/>
              <a:buChar char="➢"/>
            </a:pPr>
            <a:r>
              <a:rPr b="0" i="0" lang="en" sz="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Tracks Pandas and other common PyData APIs</a:t>
            </a:r>
            <a:endParaRPr b="0" i="0" sz="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51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rebuchet MS"/>
              <a:buChar char="➢"/>
            </a:pPr>
            <a:r>
              <a:rPr b="0" i="0" lang="en" sz="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Dask + UCX integration for scaling</a:t>
            </a:r>
            <a:endParaRPr b="0" i="0" sz="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3591438" y="2416888"/>
            <a:ext cx="19611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RAPIDS ML</a:t>
            </a:r>
            <a:endParaRPr b="1" i="0" sz="10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51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rebuchet MS"/>
              <a:buChar char="➢"/>
            </a:pPr>
            <a:r>
              <a:rPr b="0" i="0" lang="en" sz="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GPU-native cuML library, plus XGBoost, FIL, HPO, and more</a:t>
            </a:r>
            <a:endParaRPr b="0" i="0" sz="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cuGraph</a:t>
            </a:r>
            <a:endParaRPr b="1" i="0" sz="10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51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rebuchet MS"/>
              <a:buChar char="➢"/>
            </a:pPr>
            <a:r>
              <a:rPr b="0" i="0" lang="en" sz="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GPU graph analytics, including TSP, PageRank, and more</a:t>
            </a:r>
            <a:endParaRPr b="0" i="0" sz="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5943925" y="2416888"/>
            <a:ext cx="1961100" cy="1216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cuxfilter</a:t>
            </a:r>
            <a:endParaRPr b="1" i="0" sz="10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51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rebuchet MS"/>
              <a:buChar char="➢"/>
            </a:pPr>
            <a:r>
              <a:rPr b="0" i="0" lang="en" sz="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GPU-accelerated cross-filtering</a:t>
            </a:r>
            <a:endParaRPr b="0" i="0" sz="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pyViz integration</a:t>
            </a:r>
            <a:endParaRPr b="1" i="0" sz="10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51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rebuchet MS"/>
              <a:buChar char="➢"/>
            </a:pPr>
            <a:r>
              <a:rPr b="0" i="0" lang="en" sz="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Plotly Dash, Bokeh, Datashader, HoloViews, hvPlot</a:t>
            </a:r>
            <a:endParaRPr b="0" i="0" sz="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19" name="Google Shape;119;p3"/>
          <p:cNvGraphicFramePr/>
          <p:nvPr/>
        </p:nvGraphicFramePr>
        <p:xfrm>
          <a:off x="476275" y="40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{76BB5040-F07D-499E-B6C8-40C32AF42A91}</a:tableStyleId>
              </a:tblPr>
              <a:tblGrid>
                <a:gridCol w="2730500"/>
                <a:gridCol w="2730500"/>
                <a:gridCol w="27305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700" u="none" cap="none" strike="noStrike">
                          <a:solidFill>
                            <a:schemeClr val="lt2"/>
                          </a:solidFill>
                        </a:rPr>
                        <a:t>CLX + Morpheus</a:t>
                      </a:r>
                      <a:endParaRPr b="1" sz="700" u="none" cap="none" strike="noStrike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Cyber log processing + anomaly detection</a:t>
                      </a:r>
                      <a:endParaRPr sz="7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700" u="none" cap="none" strike="noStrike">
                          <a:solidFill>
                            <a:schemeClr val="lt2"/>
                          </a:solidFill>
                        </a:rPr>
                        <a:t>cuSignal</a:t>
                      </a:r>
                      <a:endParaRPr b="1" sz="700" u="none" cap="none" strike="noStrike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Signals processing</a:t>
                      </a:r>
                      <a:endParaRPr sz="7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700" u="none" cap="none" strike="noStrike">
                          <a:solidFill>
                            <a:schemeClr val="lt2"/>
                          </a:solidFill>
                        </a:rPr>
                        <a:t>cuSpatial</a:t>
                      </a:r>
                      <a:endParaRPr b="1" sz="700" u="none" cap="none" strike="noStrike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chemeClr val="dk2"/>
                          </a:solidFill>
                        </a:rPr>
                        <a:t>Spatial analytics</a:t>
                      </a:r>
                      <a:endParaRPr sz="7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700" u="none" cap="none" strike="noStrike">
                          <a:solidFill>
                            <a:schemeClr val="lt2"/>
                          </a:solidFill>
                        </a:rPr>
                        <a:t>cuStreamz</a:t>
                      </a:r>
                      <a:endParaRPr b="1" sz="700" u="none" cap="none" strike="noStrike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Streaming analytics</a:t>
                      </a:r>
                      <a:endParaRPr sz="7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700" u="none" cap="none" strike="noStrike">
                          <a:solidFill>
                            <a:schemeClr val="lt2"/>
                          </a:solidFill>
                        </a:rPr>
                        <a:t>cuCIM</a:t>
                      </a:r>
                      <a:endParaRPr b="1" sz="700" u="none" cap="none" strike="noStrike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Computer vision &amp; image processing primitives</a:t>
                      </a:r>
                      <a:endParaRPr sz="7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700" u="none" cap="none" strike="noStrike">
                          <a:solidFill>
                            <a:schemeClr val="lt2"/>
                          </a:solidFill>
                        </a:rPr>
                        <a:t>node-RAPIDS</a:t>
                      </a:r>
                      <a:endParaRPr b="1" sz="700" u="none" cap="none" strike="noStrike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Bindings for node.js</a:t>
                      </a:r>
                      <a:endParaRPr sz="7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20" name="Google Shape;120;p3"/>
          <p:cNvGrpSpPr/>
          <p:nvPr/>
        </p:nvGrpSpPr>
        <p:grpSpPr>
          <a:xfrm>
            <a:off x="1884525" y="3886200"/>
            <a:ext cx="5374950" cy="200100"/>
            <a:chOff x="3410100" y="7772400"/>
            <a:chExt cx="10749900" cy="400200"/>
          </a:xfrm>
        </p:grpSpPr>
        <p:cxnSp>
          <p:nvCxnSpPr>
            <p:cNvPr id="121" name="Google Shape;121;p3"/>
            <p:cNvCxnSpPr/>
            <p:nvPr/>
          </p:nvCxnSpPr>
          <p:spPr>
            <a:xfrm>
              <a:off x="3410100" y="7972500"/>
              <a:ext cx="1074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2" name="Google Shape;122;p3"/>
            <p:cNvSpPr txBox="1"/>
            <p:nvPr/>
          </p:nvSpPr>
          <p:spPr>
            <a:xfrm>
              <a:off x="7448400" y="7772400"/>
              <a:ext cx="26733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Domain-Specific Libraries</a:t>
              </a:r>
              <a:endParaRPr b="1" i="0" sz="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23" name="Google Shape;123;p3"/>
          <p:cNvSpPr txBox="1"/>
          <p:nvPr/>
        </p:nvSpPr>
        <p:spPr>
          <a:xfrm>
            <a:off x="4262625" y="4684725"/>
            <a:ext cx="61875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...and more!</a:t>
            </a:r>
            <a:endParaRPr b="0" i="0" sz="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9f2ff1914_0_0"/>
          <p:cNvSpPr txBox="1"/>
          <p:nvPr>
            <p:ph idx="1" type="body"/>
          </p:nvPr>
        </p:nvSpPr>
        <p:spPr>
          <a:xfrm>
            <a:off x="430625" y="1072275"/>
            <a:ext cx="8290500" cy="3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/>
          </a:p>
          <a:p>
            <a:pPr indent="-146050" lvl="0" marL="1397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▸"/>
            </a:pPr>
            <a:r>
              <a:rPr lang="en" sz="1400">
                <a:solidFill>
                  <a:srgbClr val="000000"/>
                </a:solidFill>
              </a:rPr>
              <a:t>The release of a new RAPIDS Graph-as-a-Service library </a:t>
            </a:r>
            <a:r>
              <a:rPr lang="en" sz="1300"/>
              <a:t>GaaS uses cuGraph, cuDF, and other libraries on the server to execute graph data prep and analysis on server-side GPUs. Multiple clients can connect to the server allowing different users and processes the ability to access large graph data that may not otherwise be possible </a:t>
            </a:r>
            <a:endParaRPr sz="14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146050" lvl="0" marL="1397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▸"/>
            </a:pPr>
            <a:r>
              <a:rPr lang="en" sz="1400">
                <a:solidFill>
                  <a:srgbClr val="000000"/>
                </a:solidFill>
              </a:rPr>
              <a:t>The addition of Multi-Node Multi-GPU (MNMG) algorithms across many libraries, including cuML and cuGraph </a:t>
            </a:r>
            <a:r>
              <a:rPr lang="en" sz="1300"/>
              <a:t>When working with massive amounts of data, it’s not uncommon to run out of room on a single GPU. We continue to expand support for Multi-Node Multi-GPU (MNMG) workloads across RAPIDS libraries </a:t>
            </a:r>
            <a:endParaRPr sz="14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146050" lvl="0" marL="139700" marR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lt2"/>
              </a:buClr>
              <a:buSzPts val="1400"/>
              <a:buFont typeface="Noto Sans Symbols"/>
              <a:buChar char="▸"/>
            </a:pPr>
            <a:r>
              <a:rPr lang="en" sz="1400">
                <a:solidFill>
                  <a:srgbClr val="000000"/>
                </a:solidFill>
              </a:rPr>
              <a:t>Support for interactive debugging and profiling of memory usage with RMM </a:t>
            </a:r>
            <a:r>
              <a:rPr lang="en" sz="1300"/>
              <a:t>Memory allocations in RAPIDS are performed by the RAPIDS Memory Manager (RMM). In the 22.06 release of RMM, users can now trigger a callback function when RAPIDS libraries allocate or free memory for interactive debugging, profiling, and a wide range of other use cases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30" name="Google Shape;130;g139f2ff1914_0_0"/>
          <p:cNvSpPr txBox="1"/>
          <p:nvPr>
            <p:ph type="title"/>
          </p:nvPr>
        </p:nvSpPr>
        <p:spPr>
          <a:xfrm>
            <a:off x="416624" y="435355"/>
            <a:ext cx="831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76200" spcFirstLastPara="1" rIns="76200" wrap="square" tIns="381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Major updates from the RAPIDS 22.06 release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430625" y="1072275"/>
            <a:ext cx="8290500" cy="3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/>
          </a:p>
          <a:p>
            <a:pPr indent="-139700" lvl="0" marL="1397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▸"/>
            </a:pPr>
            <a:r>
              <a:rPr b="1" lang="en" sz="1300">
                <a:solidFill>
                  <a:srgbClr val="000000"/>
                </a:solidFill>
              </a:rPr>
              <a:t>cuDF </a:t>
            </a:r>
            <a:r>
              <a:rPr lang="en" sz="1300"/>
              <a:t>Addition of df.eval() for faster and more memory efficient calculations, df.applymap() for element-wise functions</a:t>
            </a:r>
            <a:endParaRPr sz="1300"/>
          </a:p>
          <a:p>
            <a:pPr indent="-139700" lvl="0" marL="1397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▸"/>
            </a:pPr>
            <a:r>
              <a:rPr b="1" lang="en" sz="1300">
                <a:solidFill>
                  <a:srgbClr val="000000"/>
                </a:solidFill>
              </a:rPr>
              <a:t>cuML </a:t>
            </a:r>
            <a:r>
              <a:rPr lang="en" sz="1300"/>
              <a:t>Initial support for multi-node Logistic Regression, based on Dask-GLM, and Dask’s CuPy array support</a:t>
            </a:r>
            <a:endParaRPr sz="1300"/>
          </a:p>
          <a:p>
            <a:pPr indent="-139700" lvl="0" marL="1397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▸"/>
            </a:pPr>
            <a:r>
              <a:rPr b="1" lang="en" sz="1300">
                <a:solidFill>
                  <a:srgbClr val="000000"/>
                </a:solidFill>
              </a:rPr>
              <a:t>cuGraph</a:t>
            </a:r>
            <a:r>
              <a:rPr lang="en" sz="1300"/>
              <a:t> </a:t>
            </a:r>
            <a:r>
              <a:rPr lang="en" sz="1300"/>
              <a:t>Property Graph available on MNMG architectures; eigenvector centrality algorithm, and Triangle counting algorithm on data located across multiple GPUs</a:t>
            </a:r>
            <a:endParaRPr sz="1300">
              <a:highlight>
                <a:srgbClr val="FFFFFF"/>
              </a:highlight>
            </a:endParaRPr>
          </a:p>
          <a:p>
            <a:pPr indent="-139700" lvl="0" marL="139700" marR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lt2"/>
              </a:buClr>
              <a:buSzPts val="1300"/>
              <a:buFont typeface="Noto Sans Symbols"/>
              <a:buChar char="▸"/>
            </a:pPr>
            <a:r>
              <a:rPr b="1" lang="en" sz="1300">
                <a:solidFill>
                  <a:schemeClr val="dk2"/>
                </a:solidFill>
                <a:highlight>
                  <a:srgbClr val="FFFFFF"/>
                </a:highlight>
              </a:rPr>
              <a:t>Dask-CUDA</a:t>
            </a:r>
            <a:r>
              <a:rPr lang="en" sz="1300">
                <a:highlight>
                  <a:srgbClr val="FFFFFF"/>
                </a:highlight>
              </a:rPr>
              <a:t> U</a:t>
            </a:r>
            <a:r>
              <a:rPr lang="en" sz="1300">
                <a:highlight>
                  <a:srgbClr val="FFFFFF"/>
                </a:highlight>
              </a:rPr>
              <a:t>sers can now trigger a callback function when RAPIDS libraries allocate or free memory for interactive debugging, profiling, and a wide range of other use cases</a:t>
            </a:r>
            <a:endParaRPr sz="1300">
              <a:highlight>
                <a:srgbClr val="FFFFFF"/>
              </a:highlight>
            </a:endParaRPr>
          </a:p>
        </p:txBody>
      </p:sp>
      <p:sp>
        <p:nvSpPr>
          <p:cNvPr id="137" name="Google Shape;137;p4"/>
          <p:cNvSpPr txBox="1"/>
          <p:nvPr>
            <p:ph type="title"/>
          </p:nvPr>
        </p:nvSpPr>
        <p:spPr>
          <a:xfrm>
            <a:off x="416624" y="435355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76200" spcFirstLastPara="1" rIns="76200" wrap="square" tIns="381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Overview of Changes: RAPIDS 22.06 Release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type="title"/>
          </p:nvPr>
        </p:nvSpPr>
        <p:spPr>
          <a:xfrm>
            <a:off x="415290" y="614522"/>
            <a:ext cx="8313421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cuDF Updates: Deep Dive</a:t>
            </a:r>
            <a:endParaRPr/>
          </a:p>
        </p:txBody>
      </p:sp>
      <p:sp>
        <p:nvSpPr>
          <p:cNvPr id="144" name="Google Shape;144;p5"/>
          <p:cNvSpPr txBox="1"/>
          <p:nvPr>
            <p:ph idx="1" type="body"/>
          </p:nvPr>
        </p:nvSpPr>
        <p:spPr>
          <a:xfrm>
            <a:off x="374375" y="1542054"/>
            <a:ext cx="8212200" cy="283894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</a:pPr>
            <a:r>
              <a:rPr b="1" lang="en" sz="1400">
                <a:solidFill>
                  <a:schemeClr val="dk2"/>
                </a:solidFill>
              </a:rPr>
              <a:t>Features added in 22.06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Decompression by “Zstandard” released for Parquet and ORC (experimental)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Merging/Joining</a:t>
            </a:r>
            <a:r>
              <a:rPr lang="en">
                <a:solidFill>
                  <a:schemeClr val="dk2"/>
                </a:solidFill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 is 10-30% faster, due to performance optimization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Documentation updates to user guide, new contributors, library design, C++ doxygen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Upgrade cudf to support pandas 1.4.x versions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Add a section to the docs that compares cuDF with Pandas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Add cudf.DataFrame.applymap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Implement DataFrame.eval using libcudf ASTs</a:t>
            </a:r>
            <a:endParaRPr>
              <a:solidFill>
                <a:schemeClr val="dk2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1400">
              <a:solidFill>
                <a:schemeClr val="dk2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</a:pPr>
            <a:r>
              <a:rPr b="1" lang="en" sz="1400">
                <a:solidFill>
                  <a:schemeClr val="dk2"/>
                </a:solidFill>
              </a:rPr>
              <a:t>Planned Upcoming Features</a:t>
            </a:r>
            <a:endParaRPr/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Char char="▸"/>
            </a:pPr>
            <a:r>
              <a:rPr lang="en">
                <a:solidFill>
                  <a:srgbClr val="000000"/>
                </a:solidFill>
              </a:rPr>
              <a:t>Support 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5" name="Google Shape;145;p5"/>
          <p:cNvSpPr txBox="1"/>
          <p:nvPr>
            <p:ph idx="2" type="body"/>
          </p:nvPr>
        </p:nvSpPr>
        <p:spPr>
          <a:xfrm>
            <a:off x="415290" y="1049611"/>
            <a:ext cx="8313421" cy="43788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None/>
            </a:pPr>
            <a:r>
              <a:rPr lang="en"/>
              <a:t>Release 22.06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>
            <p:ph type="title"/>
          </p:nvPr>
        </p:nvSpPr>
        <p:spPr>
          <a:xfrm>
            <a:off x="415290" y="614522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cuML Updates: Deep Dive</a:t>
            </a:r>
            <a:endParaRPr/>
          </a:p>
        </p:txBody>
      </p:sp>
      <p:sp>
        <p:nvSpPr>
          <p:cNvPr id="152" name="Google Shape;152;p6"/>
          <p:cNvSpPr txBox="1"/>
          <p:nvPr>
            <p:ph idx="1" type="body"/>
          </p:nvPr>
        </p:nvSpPr>
        <p:spPr>
          <a:xfrm>
            <a:off x="495838" y="1675438"/>
            <a:ext cx="8232900" cy="2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</a:pPr>
            <a:r>
              <a:rPr b="1" lang="en" sz="1400">
                <a:solidFill>
                  <a:schemeClr val="dk2"/>
                </a:solidFill>
              </a:rPr>
              <a:t>Features added in 22.06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First version of Multi-Node Multi-GPU Logistic Regression 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LabelEncoder functionality for CuPy and NumPy arrays 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Random Ball Cover support for 3D data in Nearest Neighbors 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Some other minor tidbits: sample_weight support for Ridge Regression, simplicial_set functions in UMAP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Double precision support in FIL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r>
              <a:rPr b="1" lang="en" sz="1400">
                <a:solidFill>
                  <a:schemeClr val="dk2"/>
                </a:solidFill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Planned upcoming features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3" name="Google Shape;153;p6"/>
          <p:cNvSpPr txBox="1"/>
          <p:nvPr>
            <p:ph idx="2" type="body"/>
          </p:nvPr>
        </p:nvSpPr>
        <p:spPr>
          <a:xfrm>
            <a:off x="415290" y="1049611"/>
            <a:ext cx="831345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None/>
            </a:pPr>
            <a:r>
              <a:rPr lang="en"/>
              <a:t>Release 22.06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>
            <p:ph type="title"/>
          </p:nvPr>
        </p:nvSpPr>
        <p:spPr>
          <a:xfrm>
            <a:off x="415290" y="614522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cuGraph Updates: Deep Dive</a:t>
            </a:r>
            <a:endParaRPr/>
          </a:p>
        </p:txBody>
      </p:sp>
      <p:sp>
        <p:nvSpPr>
          <p:cNvPr id="160" name="Google Shape;160;p7"/>
          <p:cNvSpPr txBox="1"/>
          <p:nvPr>
            <p:ph idx="1" type="body"/>
          </p:nvPr>
        </p:nvSpPr>
        <p:spPr>
          <a:xfrm>
            <a:off x="495800" y="1758100"/>
            <a:ext cx="8232900" cy="28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</a:pPr>
            <a:r>
              <a:rPr b="1" lang="en" sz="1400">
                <a:solidFill>
                  <a:schemeClr val="dk2"/>
                </a:solidFill>
              </a:rPr>
              <a:t>Features added in 22.06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Released the initial version of Graph-as-a-Service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Initial version of a Multi-GPU Property Graph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Char char="▸"/>
            </a:pPr>
            <a:r>
              <a:rPr lang="en">
                <a:solidFill>
                  <a:schemeClr val="dk2"/>
                </a:solidFill>
              </a:rPr>
              <a:t>Initial release of Python wrappers around cugraph-ops aggregators (pylibcugraphops)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New Degree Centrality algorithm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New Multi-GPU Eigenvector Centrality algorithm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New Multi-GPU Triangle Counting algorithm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</a:pPr>
            <a:r>
              <a:rPr b="1" lang="en" sz="1400">
                <a:solidFill>
                  <a:schemeClr val="dk2"/>
                </a:solidFill>
              </a:rPr>
              <a:t>Planned Upcoming Features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D</a:t>
            </a:r>
            <a:r>
              <a:rPr lang="en">
                <a:solidFill>
                  <a:schemeClr val="dk2"/>
                </a:solidFill>
              </a:rPr>
              <a:t>ata Masking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Char char="▸"/>
            </a:pPr>
            <a:r>
              <a:rPr lang="en">
                <a:solidFill>
                  <a:schemeClr val="dk2"/>
                </a:solidFill>
              </a:rPr>
              <a:t>Integration with DGL</a:t>
            </a:r>
            <a:endParaRPr>
              <a:solidFill>
                <a:schemeClr val="dk2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1" name="Google Shape;161;p7"/>
          <p:cNvSpPr txBox="1"/>
          <p:nvPr>
            <p:ph idx="2" type="body"/>
          </p:nvPr>
        </p:nvSpPr>
        <p:spPr>
          <a:xfrm>
            <a:off x="415290" y="1049611"/>
            <a:ext cx="831345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None/>
            </a:pPr>
            <a:r>
              <a:rPr lang="en"/>
              <a:t>Release 22.06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8"/>
          <p:cNvPicPr preferRelativeResize="0"/>
          <p:nvPr/>
        </p:nvPicPr>
        <p:blipFill rotWithShape="1">
          <a:blip r:embed="rId3">
            <a:alphaModFix/>
          </a:blip>
          <a:srcRect b="0" l="16876" r="16269" t="0"/>
          <a:stretch/>
        </p:blipFill>
        <p:spPr>
          <a:xfrm>
            <a:off x="7427495" y="1824387"/>
            <a:ext cx="826169" cy="893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8"/>
          <p:cNvPicPr preferRelativeResize="0"/>
          <p:nvPr/>
        </p:nvPicPr>
        <p:blipFill rotWithShape="1">
          <a:blip r:embed="rId4">
            <a:alphaModFix/>
          </a:blip>
          <a:srcRect b="34229" l="18296" r="16605" t="0"/>
          <a:stretch/>
        </p:blipFill>
        <p:spPr>
          <a:xfrm>
            <a:off x="3112071" y="1851617"/>
            <a:ext cx="1148683" cy="839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8"/>
          <p:cNvPicPr preferRelativeResize="0"/>
          <p:nvPr/>
        </p:nvPicPr>
        <p:blipFill rotWithShape="1">
          <a:blip r:embed="rId5">
            <a:alphaModFix/>
          </a:blip>
          <a:srcRect b="0" l="10323" r="9889" t="0"/>
          <a:stretch/>
        </p:blipFill>
        <p:spPr>
          <a:xfrm>
            <a:off x="5410987" y="1878659"/>
            <a:ext cx="866274" cy="785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3499" y="1884948"/>
            <a:ext cx="1068338" cy="77259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"/>
          <p:cNvSpPr txBox="1"/>
          <p:nvPr/>
        </p:nvSpPr>
        <p:spPr>
          <a:xfrm>
            <a:off x="61723" y="3419257"/>
            <a:ext cx="2716696" cy="353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GROUPS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6486284" y="3419257"/>
            <a:ext cx="2716696" cy="353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STACK OVERFLOW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609788" y="3719202"/>
            <a:ext cx="1635760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7"/>
              </a:rPr>
              <a:t>https://groups.google.com/forum/#!forum/rapidsai</a:t>
            </a:r>
            <a:endParaRPr b="0" i="0" sz="8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2335084" y="3419257"/>
            <a:ext cx="2716696" cy="353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HUB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4482733" y="3419257"/>
            <a:ext cx="2716696" cy="353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SLACK CHANNEL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2930413" y="3719202"/>
            <a:ext cx="1505494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8"/>
              </a:rPr>
              <a:t>https://hub.docker.com/r/rapidsai/rapidsai</a:t>
            </a:r>
            <a:endParaRPr b="0" i="0" sz="8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4834301" y="3719202"/>
            <a:ext cx="2010999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9"/>
              </a:rPr>
              <a:t>https://rapids-goai.slack.com/join</a:t>
            </a:r>
            <a:endParaRPr b="0" i="0" sz="800" u="none" cap="none" strike="noStrike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7047030" y="3719202"/>
            <a:ext cx="158685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0"/>
              </a:rPr>
              <a:t>https://stackoverflow.com/tags/rapids</a:t>
            </a:r>
            <a:endParaRPr b="0" i="0" sz="8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8"/>
          <p:cNvSpPr txBox="1"/>
          <p:nvPr>
            <p:ph type="title"/>
          </p:nvPr>
        </p:nvSpPr>
        <p:spPr>
          <a:xfrm>
            <a:off x="415290" y="614522"/>
            <a:ext cx="8313421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Join the Conversation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Title &amp; Bullet">
  <a:themeElements>
    <a:clrScheme name="Custom 10">
      <a:dk1>
        <a:srgbClr val="B3B3B3"/>
      </a:dk1>
      <a:lt1>
        <a:srgbClr val="FFFFFF"/>
      </a:lt1>
      <a:dk2>
        <a:srgbClr val="000000"/>
      </a:dk2>
      <a:lt2>
        <a:srgbClr val="7400FF"/>
      </a:lt2>
      <a:accent1>
        <a:srgbClr val="40C9DB"/>
      </a:accent1>
      <a:accent2>
        <a:srgbClr val="5D1682"/>
      </a:accent2>
      <a:accent3>
        <a:srgbClr val="FDB42B"/>
      </a:accent3>
      <a:accent4>
        <a:srgbClr val="666666"/>
      </a:accent4>
      <a:accent5>
        <a:srgbClr val="BABABA"/>
      </a:accent5>
      <a:accent6>
        <a:srgbClr val="D029CF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