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6B48CF-2056-4822-AC4D-9E1F2A6BAADC}">
  <a:tblStyle styleId="{C06B48CF-2056-4822-AC4D-9E1F2A6BA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hyperlink" Target="https://rapids.ai/" TargetMode="External"/><Relationship Id="rId5" Type="http://schemas.openxmlformats.org/officeDocument/2006/relationships/hyperlink" Target="https://github.com/rapidsai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rapids-goai.slack.com/join" TargetMode="External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rapids-ai/lookout-nested-types-are-now-supported-in-rapids-cudf-c6e138b288e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join.slack.com/t/rapids-goai/shared_invite/zt-goyqj8pe-MHHggTGmZwiss2qv3KO33g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0.19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>
                  <a:solidFill>
                    <a:srgbClr val="79B9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5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7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8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9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rgbClr val="79B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rPr>
              <a:t>cuML</a:t>
            </a:r>
            <a:endParaRPr b="1" sz="2000">
              <a:solidFill>
                <a:srgbClr val="79B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ML library, including XGBoost,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rgbClr val="79B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rgbClr val="79B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rgbClr val="79B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{C06B48CF-2056-4822-AC4D-9E1F2A6BAADC}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9B900"/>
                          </a:solidFill>
                        </a:rPr>
                        <a:t>CLX + Morpheus</a:t>
                      </a:r>
                      <a:endParaRPr b="1">
                        <a:solidFill>
                          <a:srgbClr val="79B9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9B900"/>
                          </a:solidFill>
                        </a:rPr>
                        <a:t>cuSignal</a:t>
                      </a:r>
                      <a:endParaRPr b="1">
                        <a:solidFill>
                          <a:srgbClr val="79B9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9B900"/>
                          </a:solidFill>
                        </a:rPr>
                        <a:t>cuSpatial</a:t>
                      </a:r>
                      <a:endParaRPr b="1">
                        <a:solidFill>
                          <a:srgbClr val="79B9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9B900"/>
                          </a:solidFill>
                        </a:rPr>
                        <a:t>cuStreamz</a:t>
                      </a:r>
                      <a:endParaRPr b="1">
                        <a:solidFill>
                          <a:srgbClr val="79B9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9B900"/>
                          </a:solidFill>
                        </a:rPr>
                        <a:t>cuCIM</a:t>
                      </a:r>
                      <a:endParaRPr b="1">
                        <a:solidFill>
                          <a:srgbClr val="79B9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79B900"/>
                          </a:solidFill>
                        </a:rPr>
                        <a:t>node-RAPIDS</a:t>
                      </a:r>
                      <a:endParaRPr b="1">
                        <a:solidFill>
                          <a:srgbClr val="79B9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RAPIDS</a:t>
            </a:r>
            <a:r>
              <a:rPr b="1" lang="en-US" sz="2500"/>
              <a:t> </a:t>
            </a:r>
            <a:r>
              <a:rPr lang="en-US" sz="2500"/>
              <a:t>CUDA 11.2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now supported by all RAPIDS libraries; initial release of the new cuCIM library</a:t>
            </a:r>
            <a:endParaRPr sz="2500"/>
          </a:p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RAPIDS+Dask</a:t>
            </a:r>
            <a:r>
              <a:rPr lang="en-US" sz="2500"/>
              <a:t> Improved performance and memory spilling (JIT_UNSPILL), added capability to log spilling, improved UCX Debugging and Documentation, UCX 1.9 Support, RAPIDS Memory Manager(RMM) logging with Dask-CUDA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</a:t>
            </a:r>
            <a:r>
              <a:rPr lang="en-US" sz="2500"/>
              <a:t>upport for fixed-point decimal types in Python; more groupby and rolling window aggregations; s</a:t>
            </a:r>
            <a:r>
              <a:rPr lang="en-US" sz="2500"/>
              <a:t>upport for list type operations in Python;</a:t>
            </a:r>
            <a:r>
              <a:rPr lang="en-US" sz="2500"/>
              <a:t> expanded dictionary type operations in C++;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Scikit-learn-compatible preprocessing,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Single Linkage </a:t>
            </a:r>
            <a:r>
              <a:rPr lang="en-US" sz="2500">
                <a:highlight>
                  <a:srgbClr val="FFFFFF"/>
                </a:highlight>
              </a:rPr>
              <a:t>Hierarchical Clustering Algorithm; </a:t>
            </a:r>
            <a:r>
              <a:rPr lang="en-US" sz="2500"/>
              <a:t>SHAP explainability; improved Random Forest classification</a:t>
            </a:r>
            <a:r>
              <a:rPr lang="en-US" sz="2500"/>
              <a:t>, improvements to forest inference, DBSCAN, kNN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XGBoost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1.4.0 ships with 0.19, </a:t>
            </a:r>
            <a:r>
              <a:rPr lang="en-US" sz="2500"/>
              <a:t>including improvements to Dask integration and prediction functions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Random Walk; RMAT data generator; continued improving graph primitives for performance, work started on supporting multiple seeds for BFS, SSSP, and Egonet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Arial"/>
              <a:buChar char="▸"/>
            </a:pPr>
            <a:r>
              <a:rPr b="1" lang="en-US" sz="2500">
                <a:solidFill>
                  <a:srgbClr val="24292E"/>
                </a:solidFill>
                <a:highlight>
                  <a:srgbClr val="FFFFFF"/>
                </a:highlight>
              </a:rPr>
              <a:t>CLX </a:t>
            </a:r>
            <a:r>
              <a:rPr lang="en-US" sz="2500">
                <a:highlight>
                  <a:srgbClr val="FFFFFF"/>
                </a:highlight>
              </a:rPr>
              <a:t>Sensitive information detection workflow and training script, crypto mining and GPU malware detection and training script, host introspection workflow and feedback</a:t>
            </a:r>
            <a:r>
              <a:rPr lang="en-US" sz="2500">
                <a:highlight>
                  <a:srgbClr val="FFFFFF"/>
                </a:highlight>
              </a:rPr>
              <a:t> prototype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</a:t>
            </a:r>
            <a:r>
              <a:rPr lang="en-US"/>
              <a:t>0.19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Decimal data type is now supported for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joins</a:t>
            </a:r>
            <a:r>
              <a:rPr lang="en-US">
                <a:solidFill>
                  <a:schemeClr val="dk2"/>
                </a:solidFill>
              </a:rPr>
              <a:t>,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read_parquet, </a:t>
            </a:r>
            <a:r>
              <a:rPr lang="en-US">
                <a:solidFill>
                  <a:schemeClr val="dk2"/>
                </a:solidFill>
              </a:rPr>
              <a:t>and column comparison functions in Python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Unique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 functions for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groupby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aggregation are now available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Support for nested types such as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lists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structs </a:t>
            </a:r>
            <a:r>
              <a:rPr lang="en-US">
                <a:solidFill>
                  <a:schemeClr val="dk2"/>
                </a:solidFill>
              </a:rPr>
              <a:t>in Python and 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Medium blog</a:t>
            </a:r>
            <a:r>
              <a:rPr lang="en-US">
                <a:solidFill>
                  <a:schemeClr val="dk2"/>
                </a:solidFill>
              </a:rPr>
              <a:t> to elaborate it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Enhanced support for dictionary data types in C++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▸"/>
            </a:pP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Cumulative operations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</a:rPr>
              <a:t>for groupby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Conditional Joins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ORC GDS Support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Decimal Type Support for ORC and CSV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00" y="3516200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Scikit-learn compatible preprocessing - now no longer experimental - 10+ preprocessing methods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SHAP explainability - also ready for production - explain predictions of any cuML or sklearn model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New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backend for classification models - better performance and accuracy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New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Single Linkage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Hierarchical Clustering Algorithm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Logistic Regression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accepts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sample_weight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parameter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predict_proba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function is now available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for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XGBoost-style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models in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Forest Inference Library (FIL)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New distance metrics for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Approximate Nearest Neighbors (ANN)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▸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cuML 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ntegrated into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AutoGluon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</a:rPr>
              <a:t> backend will be expanded to support regression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Hierarchical Density-Based Spatial Clustering of Applications with Noise (HDBSCAN) </a:t>
            </a:r>
            <a:r>
              <a:rPr i="1" lang="en-US">
                <a:solidFill>
                  <a:srgbClr val="292929"/>
                </a:solidFill>
                <a:highlight>
                  <a:srgbClr val="FFFFFF"/>
                </a:highlight>
              </a:rPr>
              <a:t>algorithm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1D1C1D"/>
                </a:solidFill>
              </a:rPr>
              <a:t>Fast Fourier Transform (FFT) accelerated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t-Stochastic Neighborhood Embedding (t-SNE)</a:t>
            </a:r>
            <a:endParaRPr b="1" i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sampling algorithm,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Improved performance of graph primitives on graphs with widely varying vertex degrees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Recursive Matrix graph data generator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Enhance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graph partitioning scheme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Enhance multi-node multi-gpu </a:t>
            </a: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Louvain</a:t>
            </a:r>
            <a:endParaRPr i="1">
              <a:solidFill>
                <a:srgbClr val="24292E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Breadth First Search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with depth limit functionality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Multi-Node Multi-GPU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Weakly </a:t>
            </a:r>
            <a:r>
              <a:rPr lang="en-US">
                <a:solidFill>
                  <a:schemeClr val="dk2"/>
                </a:solidFill>
              </a:rPr>
              <a:t>connected components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Batch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Breadth First Search</a:t>
            </a:r>
            <a:r>
              <a:rPr lang="en-US">
                <a:solidFill>
                  <a:schemeClr val="dk2"/>
                </a:solidFill>
              </a:rPr>
              <a:t> using multiple sources in a graph and in multiple graphs 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Egonet </a:t>
            </a:r>
            <a:r>
              <a:rPr lang="en-US">
                <a:solidFill>
                  <a:schemeClr val="dk2"/>
                </a:solidFill>
              </a:rPr>
              <a:t>extractor using multiple sources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@RAPIDSai</a:t>
            </a:r>
            <a:endParaRPr b="0" i="0" sz="3000" cap="none" strike="noStrike">
              <a:solidFill>
                <a:srgbClr val="E3CC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