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895FB-8940-458F-A949-C03656F2F5DD}">
  <a:tblStyle styleId="{EA9895FB-8940-458F-A949-C03656F2F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join.slack.com/t/rapids-goai/shared_invite/zt-qoxnow9v-_mnN7zH7z4y3mx~_YrJW6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nvidia.com/morpheus-cybersecur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rapids.ai/api/cudf/nightly/api.html#cudf.core.groupby.groupby.GroupBy.shif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rapids.ai/api/cuml/nightly/api.html#cuml.experimental.cluster.HDBSC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rapids.ai/api/cugraph/nightly/api.html?highlight=weakly#cugraph.components.connectivity.weakly_connected_components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hyperlink" Target="https://join.slack.com/t/rapids-goai/shared_invite/zt-qoxnow9v-_mnN7zH7z4y3mx~_YrJW6w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21.06</a:t>
            </a:r>
            <a:r>
              <a:rPr lang="en-US"/>
              <a:t>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ML library, including XGBoost,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{EA9895FB-8940-458F-A949-C03656F2F5DD}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</a:t>
            </a:r>
            <a:r>
              <a:rPr lang="en-US" sz="2500"/>
              <a:t> Updated memory spilling (JIT_UNSPILL) to use compatibility mode; added capability to benchmarks; added support for CUDA Async Memory Resource; </a:t>
            </a:r>
            <a:r>
              <a:rPr lang="en-US" sz="2500"/>
              <a:t>UCX </a:t>
            </a:r>
            <a:r>
              <a:rPr lang="en-US" sz="2500"/>
              <a:t>usability improvements including clean endpoint shutdown and documentation;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Additional</a:t>
            </a:r>
            <a:r>
              <a:rPr lang="en-US" sz="2500"/>
              <a:t> s</a:t>
            </a:r>
            <a:r>
              <a:rPr lang="en-US" sz="2500"/>
              <a:t>upport for fixed-point decimal types in Python; more groupby and join aggregations; more functionalities</a:t>
            </a:r>
            <a:r>
              <a:rPr lang="en-US" sz="2500"/>
              <a:t> for list and string type operations in Python;</a:t>
            </a:r>
            <a:r>
              <a:rPr lang="en-US" sz="2500"/>
              <a:t> expanded dictionary type operations in C++;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HDBSCAN model; major improvements to Random Forest; single-linkage hierarchical clustering; sample weights for logistic regression; major improvements to build system;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XGBoost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1.4.2 ships with 21.06, </a:t>
            </a:r>
            <a:r>
              <a:rPr lang="en-US" sz="2500"/>
              <a:t>including improvements to Dask integration and prediction functions;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Single and Multi GPU Weakly Connected Components</a:t>
            </a:r>
            <a:r>
              <a:rPr lang="en-US" sz="2500"/>
              <a:t>; graph batching for C++; multi-column support; Bipartite graph </a:t>
            </a:r>
            <a:r>
              <a:rPr lang="en-US" sz="2500"/>
              <a:t>structures; </a:t>
            </a:r>
            <a:r>
              <a:rPr lang="en-US" sz="2500"/>
              <a:t>continued improving graph primitives for performance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>
                <a:highlight>
                  <a:srgbClr val="FFFFFF"/>
                </a:highlight>
              </a:rPr>
              <a:t>URL processing for DGA detection; added Multiclass Sequence Classifier; </a:t>
            </a:r>
            <a:r>
              <a:rPr lang="en-US" sz="2500">
                <a:highlight>
                  <a:srgbClr val="FFFFFF"/>
                </a:highlight>
              </a:rPr>
              <a:t>enhanced Lightweight Online Detector of Anomalies</a:t>
            </a:r>
            <a:endParaRPr sz="2500">
              <a:highlight>
                <a:srgbClr val="FFFFFF"/>
              </a:highlight>
            </a:endParaRPr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  <a:highlight>
                  <a:srgbClr val="FFFFFF"/>
                </a:highlight>
              </a:rPr>
              <a:t>cuCIM </a:t>
            </a:r>
            <a:r>
              <a:rPr lang="en-US" sz="2500">
                <a:highlight>
                  <a:srgbClr val="FFFFFF"/>
                </a:highlight>
              </a:rPr>
              <a:t>Multiple GPU accelerated computer vision and image processing primitives for N dimensional </a:t>
            </a:r>
            <a:r>
              <a:rPr lang="en-US" sz="2500">
                <a:highlight>
                  <a:srgbClr val="FFFFFF"/>
                </a:highlight>
              </a:rPr>
              <a:t>images</a:t>
            </a:r>
            <a:endParaRPr sz="2500">
              <a:highlight>
                <a:srgbClr val="FFFFFF"/>
              </a:highlight>
            </a:endParaRPr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 u="sng">
                <a:solidFill>
                  <a:schemeClr val="hlink"/>
                </a:solidFill>
                <a:hlinkClick r:id="rId3"/>
              </a:rPr>
              <a:t>Morpheus</a:t>
            </a:r>
            <a:r>
              <a:rPr b="1" lang="en-US" sz="2500">
                <a:solidFill>
                  <a:schemeClr val="dk2"/>
                </a:solidFill>
              </a:rPr>
              <a:t> </a:t>
            </a:r>
            <a:r>
              <a:rPr lang="en-US" sz="2500"/>
              <a:t> using RAPIDS libraries; early access available on June 15</a:t>
            </a:r>
            <a:r>
              <a:rPr baseline="30000" lang="en-US" sz="2500"/>
              <a:t>th</a:t>
            </a:r>
            <a:r>
              <a:rPr lang="en-US" sz="2500"/>
              <a:t> </a:t>
            </a:r>
            <a:r>
              <a:rPr lang="en-US" sz="2500"/>
              <a:t>2021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21.06</a:t>
            </a:r>
            <a:r>
              <a:rPr lang="en-US"/>
              <a:t>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21.06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Decimal data type is now supported for </a:t>
            </a:r>
            <a:r>
              <a:rPr i="1" lang="en-US">
                <a:solidFill>
                  <a:schemeClr val="dk2"/>
                </a:solidFill>
              </a:rPr>
              <a:t>csv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</a:rPr>
              <a:t>orc writer</a:t>
            </a:r>
            <a:r>
              <a:rPr lang="en-US">
                <a:solidFill>
                  <a:schemeClr val="dk2"/>
                </a:solidFill>
              </a:rPr>
              <a:t> functions in Python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Shift</a:t>
            </a:r>
            <a:r>
              <a:rPr lang="en-US">
                <a:solidFill>
                  <a:schemeClr val="dk2"/>
                </a:solidFill>
              </a:rPr>
              <a:t> and multiple</a:t>
            </a:r>
            <a:r>
              <a:rPr i="1" lang="en-US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rgbClr val="24292E"/>
                </a:solidFill>
                <a:highlight>
                  <a:schemeClr val="lt1"/>
                </a:highlight>
              </a:rPr>
              <a:t>cumulative operations</a:t>
            </a:r>
            <a:r>
              <a:rPr lang="en-US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2"/>
                </a:solidFill>
              </a:rPr>
              <a:t>for </a:t>
            </a:r>
            <a:r>
              <a:rPr i="1" lang="en-US">
                <a:solidFill>
                  <a:schemeClr val="dk2"/>
                </a:solidFill>
              </a:rPr>
              <a:t>groupby</a:t>
            </a:r>
            <a:r>
              <a:rPr lang="en-US">
                <a:solidFill>
                  <a:schemeClr val="dk2"/>
                </a:solidFill>
              </a:rPr>
              <a:t> aggregation are now available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Added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getitem </a:t>
            </a:r>
            <a:r>
              <a:rPr lang="en-US">
                <a:solidFill>
                  <a:schemeClr val="dk2"/>
                </a:solidFill>
              </a:rPr>
              <a:t>and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concatenate_list_elements</a:t>
            </a:r>
            <a:r>
              <a:rPr i="1" lang="en-US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functions to list in C++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Continuing refactoring and improving </a:t>
            </a:r>
            <a:r>
              <a:rPr lang="en-US">
                <a:solidFill>
                  <a:schemeClr val="dk2"/>
                </a:solidFill>
              </a:rPr>
              <a:t>string </a:t>
            </a:r>
            <a:r>
              <a:rPr lang="en-US">
                <a:solidFill>
                  <a:schemeClr val="dk2"/>
                </a:solidFill>
              </a:rPr>
              <a:t>support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Conditional Joins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Decimal support for additional cuIO functions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ORC GDS and struct support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Update to Arrow 4.0.1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Support multiple inputs in json reader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00" y="3516200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21.06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  <a:hlinkClick r:id="rId3"/>
              </a:rPr>
              <a:t>Hierarchical Density-Based Spatial Clustering of Applications with Noise (HDBSCAN)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algorithm</a:t>
            </a:r>
            <a:endParaRPr i="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1D1C1D"/>
                </a:solidFill>
                <a:latin typeface="Nunito"/>
                <a:ea typeface="Nunito"/>
                <a:cs typeface="Nunito"/>
                <a:sym typeface="Nunito"/>
              </a:rPr>
              <a:t>Fast Fourier Transform accelerated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t-Stochastic Neighborhood Embedding (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FIt-SNE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backend to use cuML’s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Forest Inference Library (FIL)</a:t>
            </a:r>
            <a:r>
              <a:rPr lang="en-US">
                <a:solidFill>
                  <a:schemeClr val="dk2"/>
                </a:solidFill>
              </a:rPr>
              <a:t> in the NVIDIA Triton Inference Server.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Added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ColumnTransformer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FunctionTransformer </a:t>
            </a:r>
            <a:r>
              <a:rPr lang="en-US">
                <a:solidFill>
                  <a:srgbClr val="000000"/>
                </a:solidFill>
              </a:rPr>
              <a:t>functions to cuML’s</a:t>
            </a:r>
            <a:r>
              <a:rPr lang="en-US">
                <a:solidFill>
                  <a:schemeClr val="dk2"/>
                </a:solidFill>
              </a:rPr>
              <a:t> preprocessing module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New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is the default both classification and regression models - provides better performance and accuracy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Many model-specific improvements!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ARIMA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memory improvements, deterministic mode for UMAP, sample weights for logistic regression, ....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Further enhancements for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Forest Inference Library 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HDBSCAN</a:t>
            </a:r>
            <a:endParaRPr i="1">
              <a:solidFill>
                <a:srgbClr val="2929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Sparse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Logistic Regression</a:t>
            </a:r>
            <a:endParaRPr>
              <a:solidFill>
                <a:srgbClr val="2929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Weighted multi-node multi-gpu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KMeans</a:t>
            </a:r>
            <a:endParaRPr i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21.06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Multi GPU implementation of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Weakly Connected Components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Graph Batching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 functionality added to libcugraph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Multi-column support for all cuGraph algorithms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Bipartite graph structures are now supported in cuGraph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padded result set for Random Walk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Depth limit functionality on traversal algorithms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Batch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Multi-Seed Breadth First Search</a:t>
            </a:r>
            <a:r>
              <a:rPr lang="en-US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Aggregated Traversal Graph Prim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@RAPIDSai</a:t>
            </a:r>
            <a:endParaRPr b="0" i="0" sz="3000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