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10287000" cx="18288000"/>
  <p:notesSz cx="7010400" cy="9296400"/>
  <p:embeddedFontLst>
    <p:embeddedFont>
      <p:font typeface="Nunito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88">
          <p15:clr>
            <a:srgbClr val="A4A3A4"/>
          </p15:clr>
        </p15:guide>
        <p15:guide id="2" orient="horz" pos="4896">
          <p15:clr>
            <a:srgbClr val="A4A3A4"/>
          </p15:clr>
        </p15:guide>
        <p15:guide id="3" pos="9878">
          <p15:clr>
            <a:srgbClr val="A4A3A4"/>
          </p15:clr>
        </p15:guide>
        <p15:guide id="4" pos="1800">
          <p15:clr>
            <a:srgbClr val="A4A3A4"/>
          </p15:clr>
        </p15:guide>
        <p15:guide id="5" pos="4656">
          <p15:clr>
            <a:srgbClr val="A4A3A4"/>
          </p15:clr>
        </p15:guide>
        <p15:guide id="6" orient="horz" pos="5393">
          <p15:clr>
            <a:srgbClr val="A4A3A4"/>
          </p15:clr>
        </p15:guide>
        <p15:guide id="7" pos="5760">
          <p15:clr>
            <a:srgbClr val="A4A3A4"/>
          </p15:clr>
        </p15:guide>
        <p15:guide id="8" orient="horz" pos="3734">
          <p15:clr>
            <a:srgbClr val="A4A3A4"/>
          </p15:clr>
        </p15:guide>
        <p15:guide id="9" pos="7342">
          <p15:clr>
            <a:srgbClr val="A4A3A4"/>
          </p15:clr>
        </p15:guide>
        <p15:guide id="10" orient="horz" pos="4368">
          <p15:clr>
            <a:srgbClr val="A4A3A4"/>
          </p15:clr>
        </p15:guide>
        <p15:guide id="11" pos="864">
          <p15:clr>
            <a:srgbClr val="9AA0A6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D0C91D-AB13-4302-B170-993CA9033B2A}">
  <a:tblStyle styleId="{65D0C91D-AB13-4302-B170-993CA9033B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88" orient="horz"/>
        <p:guide pos="4896" orient="horz"/>
        <p:guide pos="9878"/>
        <p:guide pos="1800"/>
        <p:guide pos="4656"/>
        <p:guide pos="5393" orient="horz"/>
        <p:guide pos="5760"/>
        <p:guide pos="3734" orient="horz"/>
        <p:guide pos="7342"/>
        <p:guide pos="4368" orient="horz"/>
        <p:guide pos="86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4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3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6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5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Nuni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Nuni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" name="Google Shape;7;n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8" name="Google Shape;8;n"/>
            <p:cNvSpPr/>
            <p:nvPr/>
          </p:nvSpPr>
          <p:spPr>
            <a:xfrm>
              <a:off x="13817600" y="4265613"/>
              <a:ext cx="114300" cy="111125"/>
            </a:xfrm>
            <a:custGeom>
              <a:rect b="b" l="l" r="r" t="t"/>
              <a:pathLst>
                <a:path extrusionOk="0" h="139" w="144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n"/>
            <p:cNvSpPr/>
            <p:nvPr/>
          </p:nvSpPr>
          <p:spPr>
            <a:xfrm>
              <a:off x="10447338" y="3732213"/>
              <a:ext cx="3333750" cy="625475"/>
            </a:xfrm>
            <a:custGeom>
              <a:rect b="b" l="l" r="r" t="t"/>
              <a:pathLst>
                <a:path extrusionOk="0" h="788" w="4200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n"/>
            <p:cNvSpPr/>
            <p:nvPr/>
          </p:nvSpPr>
          <p:spPr>
            <a:xfrm>
              <a:off x="8775700" y="3552825"/>
              <a:ext cx="1436688" cy="952500"/>
            </a:xfrm>
            <a:custGeom>
              <a:rect b="b" l="l" r="r" t="t"/>
              <a:pathLst>
                <a:path extrusionOk="0" h="1200" w="181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d8852f089_0_10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cd8852f089_0_10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cd8852f089_0_102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dd202466b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cdd202466b_0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cdd202466b_0_0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dd202466b_9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cdd202466b_9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cdd202466b_9_0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0b1f0ee94_0_9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0b1f0ee94_0_9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d0b1f0ee94_0_93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rPr lang="en-US"/>
              <a:t>Medium blog title : </a:t>
            </a:r>
            <a:r>
              <a:rPr b="1" lang="en-US"/>
              <a:t>Lookout, nested types are now supported in RAPIDS cuDF!</a:t>
            </a:r>
            <a:endParaRPr b="1"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207" name="Google Shape;207;p29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d8852f089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cd8852f089_0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gcd8852f089_0_0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d8852f089_0_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cd8852f089_0_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gcd8852f089_0_7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80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80:notes"/>
          <p:cNvSpPr txBox="1"/>
          <p:nvPr>
            <p:ph idx="12" type="sldNum"/>
          </p:nvPr>
        </p:nvSpPr>
        <p:spPr>
          <a:xfrm>
            <a:off x="3663169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8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/>
          </a:p>
        </p:txBody>
      </p:sp>
      <p:sp>
        <p:nvSpPr>
          <p:cNvPr id="249" name="Google Shape;249;p87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05562" y="8885844"/>
            <a:ext cx="15876876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None/>
              <a:defRPr b="0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357" y="1379214"/>
            <a:ext cx="4797287" cy="10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934869" y="3049686"/>
            <a:ext cx="14418262" cy="163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215" y="1517130"/>
            <a:ext cx="4267570" cy="38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>
            <p:ph type="title"/>
          </p:nvPr>
        </p:nvSpPr>
        <p:spPr>
          <a:xfrm>
            <a:off x="830580" y="6357339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30580" y="7465011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Trebuchet MS"/>
              <a:buNone/>
              <a:defRPr b="0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830580" y="8615789"/>
            <a:ext cx="16626841" cy="892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>
              <a:spcBef>
                <a:spcPts val="1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indent="-440245" lvl="3" marL="1828800" rtl="0">
              <a:spcBef>
                <a:spcPts val="1500"/>
              </a:spcBef>
              <a:spcAft>
                <a:spcPts val="0"/>
              </a:spcAft>
              <a:buSzPts val="3333"/>
              <a:buChar char="–"/>
              <a:defRPr/>
            </a:lvl4pPr>
            <a:lvl5pPr indent="-440245" lvl="4" marL="22860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5pPr>
            <a:lvl6pPr indent="-440245" lvl="5" marL="27432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6pPr>
            <a:lvl7pPr indent="-440245" lvl="6" marL="32004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7pPr>
            <a:lvl8pPr indent="-440245" lvl="7" marL="36576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8pPr>
            <a:lvl9pPr indent="-440245" lvl="8" marL="41148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830580" y="1229044"/>
            <a:ext cx="16626842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9738551" y="6351649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1275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683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51435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546100" lvl="4" marL="22860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  <a:defRPr sz="2100">
                <a:solidFill>
                  <a:schemeClr val="lt1"/>
                </a:solidFill>
              </a:defRPr>
            </a:lvl5pPr>
            <a:lvl6pPr indent="-400050" lvl="5" marL="2743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830580" y="2099221"/>
            <a:ext cx="16626842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1205562" y="8885844"/>
            <a:ext cx="15876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None/>
              <a:defRPr b="0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357" y="1379214"/>
            <a:ext cx="4797287" cy="10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1934869" y="3049686"/>
            <a:ext cx="144183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355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9738550" y="6351650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30200" lvl="1" marL="914400" rtl="0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20039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3106785" y="3998553"/>
            <a:ext cx="120744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3" y="8212267"/>
            <a:ext cx="5822383" cy="130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861250" y="3505059"/>
            <a:ext cx="165810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6" name="Google Shape;106;p24"/>
          <p:cNvSpPr/>
          <p:nvPr/>
        </p:nvSpPr>
        <p:spPr>
          <a:xfrm>
            <a:off x="153472" y="9816562"/>
            <a:ext cx="4604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</a:pPr>
            <a:r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853440" y="3505059"/>
            <a:ext cx="16581000" cy="6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1" name="Google Shape;111;p25"/>
          <p:cNvSpPr/>
          <p:nvPr/>
        </p:nvSpPr>
        <p:spPr>
          <a:xfrm>
            <a:off x="2" y="9716467"/>
            <a:ext cx="18288000" cy="5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865387" y="2997651"/>
            <a:ext cx="70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865386" y="5119299"/>
            <a:ext cx="6988200" cy="4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indent="-419100" lvl="3" marL="1828800" rtl="0" algn="l"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2" type="body"/>
          </p:nvPr>
        </p:nvSpPr>
        <p:spPr>
          <a:xfrm>
            <a:off x="865387" y="3913996"/>
            <a:ext cx="70074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6" name="Google Shape;116;p26"/>
          <p:cNvSpPr/>
          <p:nvPr/>
        </p:nvSpPr>
        <p:spPr>
          <a:xfrm>
            <a:off x="0" y="9499859"/>
            <a:ext cx="18288000" cy="78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>
            <a:off x="10586" y="9336913"/>
            <a:ext cx="18288000" cy="9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7"/>
          <p:cNvCxnSpPr/>
          <p:nvPr/>
        </p:nvCxnSpPr>
        <p:spPr>
          <a:xfrm>
            <a:off x="5973262" y="-2"/>
            <a:ext cx="0" cy="1028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7"/>
          <p:cNvSpPr txBox="1"/>
          <p:nvPr>
            <p:ph type="title"/>
          </p:nvPr>
        </p:nvSpPr>
        <p:spPr>
          <a:xfrm>
            <a:off x="736469" y="3969678"/>
            <a:ext cx="45003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215" y="1517130"/>
            <a:ext cx="4267570" cy="38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>
            <p:ph type="title"/>
          </p:nvPr>
        </p:nvSpPr>
        <p:spPr>
          <a:xfrm>
            <a:off x="830580" y="6357339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830580" y="746501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Trebuchet MS"/>
              <a:buNone/>
              <a:defRPr b="0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1"/>
          <p:cNvSpPr txBox="1"/>
          <p:nvPr>
            <p:ph type="title"/>
          </p:nvPr>
        </p:nvSpPr>
        <p:spPr>
          <a:xfrm>
            <a:off x="830580" y="8615789"/>
            <a:ext cx="16626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738550" y="6351650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30200" lvl="1" marL="914400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20039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>
              <a:spcBef>
                <a:spcPts val="1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indent="-440245" lvl="3" marL="1828800" rtl="0">
              <a:spcBef>
                <a:spcPts val="1500"/>
              </a:spcBef>
              <a:spcAft>
                <a:spcPts val="0"/>
              </a:spcAft>
              <a:buSzPts val="3333"/>
              <a:buChar char="–"/>
              <a:defRPr/>
            </a:lvl4pPr>
            <a:lvl5pPr indent="-440245" lvl="4" marL="22860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5pPr>
            <a:lvl6pPr indent="-440245" lvl="5" marL="27432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6pPr>
            <a:lvl7pPr indent="-440245" lvl="6" marL="32004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7pPr>
            <a:lvl8pPr indent="-440245" lvl="7" marL="36576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8pPr>
            <a:lvl9pPr indent="-440245" lvl="8" marL="41148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43" name="Google Shape;143;p34"/>
          <p:cNvSpPr txBox="1"/>
          <p:nvPr>
            <p:ph idx="1" type="body"/>
          </p:nvPr>
        </p:nvSpPr>
        <p:spPr>
          <a:xfrm>
            <a:off x="9738551" y="6351649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1275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81000" lvl="1" marL="9144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683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51435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546100" lvl="4" marL="22860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  <a:defRPr sz="2100">
                <a:solidFill>
                  <a:schemeClr val="lt1"/>
                </a:solidFill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  <p:sp>
        <p:nvSpPr>
          <p:cNvPr id="144" name="Google Shape;144;p34"/>
          <p:cNvSpPr txBox="1"/>
          <p:nvPr>
            <p:ph idx="2" type="body"/>
          </p:nvPr>
        </p:nvSpPr>
        <p:spPr>
          <a:xfrm>
            <a:off x="830580" y="209922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1_Title, Subtitle, and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47" name="Google Shape;147;p35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36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4191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40005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51435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546100" lvl="4" marL="22860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○"/>
              <a:defRPr sz="2100">
                <a:solidFill>
                  <a:schemeClr val="lt1"/>
                </a:solidFill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■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●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○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■"/>
              <a:defRPr sz="2100"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830580" y="209922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06785" y="3998553"/>
            <a:ext cx="12074430" cy="228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3" y="8212267"/>
            <a:ext cx="5822385" cy="130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861250" y="3505059"/>
            <a:ext cx="16581120" cy="6198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153472" y="9816562"/>
            <a:ext cx="4604777" cy="413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</a:pPr>
            <a:r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53440" y="3505059"/>
            <a:ext cx="16581120" cy="615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2" y="9716467"/>
            <a:ext cx="18288001" cy="5705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65387" y="2997651"/>
            <a:ext cx="7007337" cy="10310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65386" y="5119299"/>
            <a:ext cx="6988068" cy="419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indent="-419100" lvl="3" marL="1828800" algn="l"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65387" y="3913996"/>
            <a:ext cx="7007337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>
            <a:off x="0" y="9499859"/>
            <a:ext cx="18288001" cy="7871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0586" y="9336913"/>
            <a:ext cx="18287998" cy="950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10"/>
          <p:cNvCxnSpPr/>
          <p:nvPr/>
        </p:nvCxnSpPr>
        <p:spPr>
          <a:xfrm>
            <a:off x="5973262" y="-2"/>
            <a:ext cx="0" cy="1028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0"/>
          <p:cNvSpPr txBox="1"/>
          <p:nvPr>
            <p:ph type="title"/>
          </p:nvPr>
        </p:nvSpPr>
        <p:spPr>
          <a:xfrm>
            <a:off x="736469" y="3969678"/>
            <a:ext cx="4500323" cy="2347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300493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832906" y="1216221"/>
            <a:ext cx="1662219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862337" y="3337280"/>
            <a:ext cx="16581552" cy="6223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0245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–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0245" lvl="4" marL="22860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0245" lvl="5" marL="27432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0245" lvl="6" marL="32004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0245" lvl="7" marL="36576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0245" lvl="8" marL="41148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"/>
          <p:cNvSpPr txBox="1"/>
          <p:nvPr/>
        </p:nvSpPr>
        <p:spPr>
          <a:xfrm>
            <a:off x="16914523" y="9934596"/>
            <a:ext cx="5350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-U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300493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/>
          <p:nvPr>
            <p:ph type="title"/>
          </p:nvPr>
        </p:nvSpPr>
        <p:spPr>
          <a:xfrm>
            <a:off x="832906" y="1216221"/>
            <a:ext cx="166221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862337" y="3337280"/>
            <a:ext cx="16581600" cy="6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0245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–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0245" lvl="4" marL="22860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0245" lvl="5" marL="27432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0245" lvl="6" marL="32004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0245" lvl="7" marL="36576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0245" lvl="8" marL="41148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18"/>
          <p:cNvSpPr txBox="1"/>
          <p:nvPr/>
        </p:nvSpPr>
        <p:spPr>
          <a:xfrm>
            <a:off x="16914523" y="9934596"/>
            <a:ext cx="534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-U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hyperlink" Target="https://rapids.ai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hyperlink" Target="https://twitter.com/rapidsai" TargetMode="External"/><Relationship Id="rId9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hyperlink" Target="https://github.com/rapidsai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join.slack.com/t/rapids-goai/shared_invite/zt-qoxnow9v-_mnN7zH7z4y3mx~_YrJW6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nvidia.com/morpheus-cybersecurit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rapids.ai/api/cudf/nightly/api.html#cudf.core.groupby.groupby.GroupBy.shif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rapids.ai/api/cuml/nightly/api.html#cuml.experimental.cluster.HDBSCA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rapids.ai/api/cugraph/nightly/api.html?highlight=weakly#cugraph.components.connectivity.weakly_connected_components" TargetMode="Externa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stackoverflow.com/tags/rapid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hyperlink" Target="https://join.slack.com/t/rapids-goai/shared_invite/zt-qoxnow9v-_mnN7zH7z4y3mx~_YrJW6w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21.png"/><Relationship Id="rId7" Type="http://schemas.openxmlformats.org/officeDocument/2006/relationships/hyperlink" Target="https://groups.google.com/forum/#!forum/rapidsai" TargetMode="External"/><Relationship Id="rId8" Type="http://schemas.openxmlformats.org/officeDocument/2006/relationships/hyperlink" Target="https://hub.docker.com/r/rapidsai/rapidsa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witter.com/rapidsai" TargetMode="Externa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1934869" y="3049686"/>
            <a:ext cx="144183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21.06</a:t>
            </a:r>
            <a:r>
              <a:rPr lang="en-US"/>
              <a:t> Release</a:t>
            </a:r>
            <a:endParaRPr/>
          </a:p>
        </p:txBody>
      </p:sp>
      <p:grpSp>
        <p:nvGrpSpPr>
          <p:cNvPr id="155" name="Google Shape;155;p36"/>
          <p:cNvGrpSpPr/>
          <p:nvPr/>
        </p:nvGrpSpPr>
        <p:grpSpPr>
          <a:xfrm>
            <a:off x="2834137" y="8419025"/>
            <a:ext cx="1774200" cy="999775"/>
            <a:chOff x="2402107" y="7580825"/>
            <a:chExt cx="1774200" cy="999775"/>
          </a:xfrm>
        </p:grpSpPr>
        <p:pic>
          <p:nvPicPr>
            <p:cNvPr id="156" name="Google Shape;156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60394" y="7580825"/>
              <a:ext cx="657626" cy="534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36"/>
            <p:cNvSpPr txBox="1"/>
            <p:nvPr/>
          </p:nvSpPr>
          <p:spPr>
            <a:xfrm>
              <a:off x="2402107" y="8229600"/>
              <a:ext cx="17742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4"/>
                </a:rPr>
                <a:t>@RAPIDSai</a:t>
              </a:r>
              <a:endParaRPr b="1" sz="1200">
                <a:solidFill>
                  <a:srgbClr val="79B9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58" name="Google Shape;158;p36"/>
          <p:cNvGrpSpPr/>
          <p:nvPr/>
        </p:nvGrpSpPr>
        <p:grpSpPr>
          <a:xfrm>
            <a:off x="5465512" y="8286400"/>
            <a:ext cx="3082500" cy="1213100"/>
            <a:chOff x="4686913" y="7448200"/>
            <a:chExt cx="3082500" cy="1213100"/>
          </a:xfrm>
        </p:grpSpPr>
        <p:pic>
          <p:nvPicPr>
            <p:cNvPr id="159" name="Google Shape;159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99350" y="7448200"/>
              <a:ext cx="657625" cy="66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36"/>
            <p:cNvSpPr txBox="1"/>
            <p:nvPr/>
          </p:nvSpPr>
          <p:spPr>
            <a:xfrm>
              <a:off x="4686913" y="8229600"/>
              <a:ext cx="3082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6"/>
                </a:rPr>
                <a:t>https://github.com/rapidsai</a:t>
              </a:r>
              <a:endParaRPr b="1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1" name="Google Shape;161;p36"/>
          <p:cNvGrpSpPr/>
          <p:nvPr/>
        </p:nvGrpSpPr>
        <p:grpSpPr>
          <a:xfrm>
            <a:off x="9405188" y="8295721"/>
            <a:ext cx="2677800" cy="1141379"/>
            <a:chOff x="8899788" y="7457521"/>
            <a:chExt cx="2677800" cy="1141379"/>
          </a:xfrm>
        </p:grpSpPr>
        <p:pic>
          <p:nvPicPr>
            <p:cNvPr id="162" name="Google Shape;162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662766" y="7457521"/>
              <a:ext cx="1151843" cy="648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36"/>
            <p:cNvSpPr txBox="1"/>
            <p:nvPr/>
          </p:nvSpPr>
          <p:spPr>
            <a:xfrm>
              <a:off x="8899788" y="8229600"/>
              <a:ext cx="26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8"/>
                </a:rPr>
                <a:t>https://rapids-goai.slack.com/join</a:t>
              </a:r>
              <a:endParaRPr b="1" sz="1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4" name="Google Shape;164;p36"/>
          <p:cNvGrpSpPr/>
          <p:nvPr/>
        </p:nvGrpSpPr>
        <p:grpSpPr>
          <a:xfrm>
            <a:off x="12940163" y="8295713"/>
            <a:ext cx="2513700" cy="1203787"/>
            <a:chOff x="12508133" y="7457513"/>
            <a:chExt cx="2513700" cy="1203787"/>
          </a:xfrm>
        </p:grpSpPr>
        <p:pic>
          <p:nvPicPr>
            <p:cNvPr id="165" name="Google Shape;165;p36"/>
            <p:cNvPicPr preferRelativeResize="0"/>
            <p:nvPr/>
          </p:nvPicPr>
          <p:blipFill rotWithShape="1">
            <a:blip r:embed="rId9">
              <a:alphaModFix/>
            </a:blip>
            <a:srcRect b="0" l="4914" r="7018" t="0"/>
            <a:stretch/>
          </p:blipFill>
          <p:spPr>
            <a:xfrm>
              <a:off x="13013472" y="7457513"/>
              <a:ext cx="1503022" cy="64866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  <p:sp>
          <p:nvSpPr>
            <p:cNvPr id="166" name="Google Shape;166;p36"/>
            <p:cNvSpPr txBox="1"/>
            <p:nvPr/>
          </p:nvSpPr>
          <p:spPr>
            <a:xfrm>
              <a:off x="12508133" y="8229600"/>
              <a:ext cx="25137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10"/>
                </a:rPr>
                <a:t>https://rapids.ai</a:t>
              </a:r>
              <a:endParaRPr b="1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/>
        </p:nvSpPr>
        <p:spPr>
          <a:xfrm>
            <a:off x="830585" y="2975208"/>
            <a:ext cx="8316000" cy="5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Thousands of cores with up to ~20 TeraFlops of general purpose compute performance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Up to 1.5 TB/s of memory bandwidth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interconnects for up to 600 GB/s bidirectional GPU &lt;--&gt; GPU bandwidth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Can scale up to 16x GPUs in a single node</a:t>
            </a:r>
            <a:endParaRPr sz="3000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Almost never run out of compute relative to memory bandwidth!</a:t>
            </a:r>
            <a:endParaRPr b="1" sz="26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37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GPUs for Data Science?</a:t>
            </a:r>
            <a:endParaRPr/>
          </a:p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Numerous hardware advantages</a:t>
            </a:r>
            <a:endParaRPr/>
          </a:p>
        </p:txBody>
      </p:sp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575" y="3024100"/>
            <a:ext cx="8545075" cy="640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/>
          <p:nvPr/>
        </p:nvSpPr>
        <p:spPr>
          <a:xfrm>
            <a:off x="2473018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Preparation/ETL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8"/>
          <p:cNvSpPr/>
          <p:nvPr/>
        </p:nvSpPr>
        <p:spPr>
          <a:xfrm>
            <a:off x="11892883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8"/>
          <p:cNvSpPr/>
          <p:nvPr/>
        </p:nvSpPr>
        <p:spPr>
          <a:xfrm>
            <a:off x="7182950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Analytics/ML/Graph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8"/>
          <p:cNvCxnSpPr/>
          <p:nvPr/>
        </p:nvCxnSpPr>
        <p:spPr>
          <a:xfrm flipH="1" rot="10800000">
            <a:off x="11211638" y="4177262"/>
            <a:ext cx="607500" cy="6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38"/>
          <p:cNvCxnSpPr>
            <a:stCxn id="182" idx="0"/>
            <a:endCxn id="181" idx="0"/>
          </p:cNvCxnSpPr>
          <p:nvPr/>
        </p:nvCxnSpPr>
        <p:spPr>
          <a:xfrm rot="5400000">
            <a:off x="9143683" y="-993388"/>
            <a:ext cx="600" cy="9420000"/>
          </a:xfrm>
          <a:prstGeom prst="bentConnector3">
            <a:avLst>
              <a:gd fmla="val -60118685" name="adj1"/>
            </a:avLst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38"/>
          <p:cNvCxnSpPr/>
          <p:nvPr/>
        </p:nvCxnSpPr>
        <p:spPr>
          <a:xfrm flipH="1" rot="10800000">
            <a:off x="6495067" y="4177262"/>
            <a:ext cx="607500" cy="6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38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</a:t>
            </a:r>
            <a:r>
              <a:rPr lang="en-US"/>
              <a:t>RAPIDS?</a:t>
            </a:r>
            <a:endParaRPr/>
          </a:p>
        </p:txBody>
      </p:sp>
      <p:sp>
        <p:nvSpPr>
          <p:cNvPr id="188" name="Google Shape;188;p38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End-to-End GPU Accelerated Data Science</a:t>
            </a:r>
            <a:endParaRPr/>
          </a:p>
        </p:txBody>
      </p:sp>
      <p:sp>
        <p:nvSpPr>
          <p:cNvPr id="189" name="Google Shape;189;p38"/>
          <p:cNvSpPr txBox="1"/>
          <p:nvPr/>
        </p:nvSpPr>
        <p:spPr>
          <a:xfrm>
            <a:off x="2477900" y="4833775"/>
            <a:ext cx="392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cuDF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GPU-accelerated ETL functions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Tracks pandas and other common PyData APIs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Dask + UCX integration for scaling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38"/>
          <p:cNvSpPr txBox="1"/>
          <p:nvPr/>
        </p:nvSpPr>
        <p:spPr>
          <a:xfrm>
            <a:off x="7182875" y="4833775"/>
            <a:ext cx="3922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cuML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GPU-native ML library, including XGBoost, FIL, HPO, and more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cuGraph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 graph analytics, including TSP, PageRank, and more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11887850" y="4833775"/>
            <a:ext cx="3922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cuxfilter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GPU-accelerated cross-filtering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pyViz integration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Plotly Dash, Bokeh, Datashader, HoloViews, hvPlot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2" name="Google Shape;192;p38"/>
          <p:cNvGraphicFramePr/>
          <p:nvPr/>
        </p:nvGraphicFramePr>
        <p:xfrm>
          <a:off x="952550" y="81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{65D0C91D-AB13-4302-B170-993CA9033B2A}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CLX + Morpheus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Cyber log processing + anomaly detection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cuSignal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/>
                        <a:t>ignals processing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cuSpatial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Spatial analytics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cuStreamz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Streaming analytics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cuCIM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r>
                        <a:rPr lang="en-US"/>
                        <a:t>omputer vision &amp; image processing primitives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node-RAPIDS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Bindings for node.js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3" name="Google Shape;193;p38"/>
          <p:cNvGrpSpPr/>
          <p:nvPr/>
        </p:nvGrpSpPr>
        <p:grpSpPr>
          <a:xfrm>
            <a:off x="3769050" y="7772400"/>
            <a:ext cx="10749900" cy="400200"/>
            <a:chOff x="3410100" y="7772400"/>
            <a:chExt cx="10749900" cy="400200"/>
          </a:xfrm>
        </p:grpSpPr>
        <p:cxnSp>
          <p:nvCxnSpPr>
            <p:cNvPr id="194" name="Google Shape;194;p38"/>
            <p:cNvCxnSpPr/>
            <p:nvPr/>
          </p:nvCxnSpPr>
          <p:spPr>
            <a:xfrm>
              <a:off x="3410100" y="7972500"/>
              <a:ext cx="1074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38"/>
            <p:cNvSpPr txBox="1"/>
            <p:nvPr/>
          </p:nvSpPr>
          <p:spPr>
            <a:xfrm>
              <a:off x="7448400" y="7772400"/>
              <a:ext cx="2673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rebuchet MS"/>
                  <a:ea typeface="Trebuchet MS"/>
                  <a:cs typeface="Trebuchet MS"/>
                  <a:sym typeface="Trebuchet MS"/>
                </a:rPr>
                <a:t>Domain-Specific Libraries</a:t>
              </a:r>
              <a:endParaRPr b="1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96" name="Google Shape;196;p38"/>
          <p:cNvSpPr txBox="1"/>
          <p:nvPr/>
        </p:nvSpPr>
        <p:spPr>
          <a:xfrm>
            <a:off x="8525250" y="9369450"/>
            <a:ext cx="12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...and more!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861250" y="1992150"/>
            <a:ext cx="16581000" cy="76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940" lvl="0" marL="28311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chemeClr val="dk2"/>
                </a:solidFill>
              </a:rPr>
              <a:t>RAPIDS+Dask</a:t>
            </a:r>
            <a:r>
              <a:rPr lang="en-US" sz="2500"/>
              <a:t> Updated memory spilling (JIT_UNSPILL) to use compatibility mode; added capability to benchmarks; added support for CUDA Async Memory Resource; </a:t>
            </a:r>
            <a:r>
              <a:rPr lang="en-US" sz="2500"/>
              <a:t>UCX </a:t>
            </a:r>
            <a:r>
              <a:rPr lang="en-US" sz="2500"/>
              <a:t>usability improvements including clean endpoint shutdown and documentation;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cuDF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Additional</a:t>
            </a:r>
            <a:r>
              <a:rPr lang="en-US" sz="2500"/>
              <a:t> s</a:t>
            </a:r>
            <a:r>
              <a:rPr lang="en-US" sz="2500"/>
              <a:t>upport for fixed-point decimal types in Python; more groupby and join aggregations; more functionalities</a:t>
            </a:r>
            <a:r>
              <a:rPr lang="en-US" sz="2500"/>
              <a:t> for list and string type operations in Python;</a:t>
            </a:r>
            <a:r>
              <a:rPr lang="en-US" sz="2500"/>
              <a:t> expanded dictionary type operations in C++;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cuML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New HDBSCAN model; major improvements to Random Forest; single-linkage hierarchical clustering; sample weights for logistic regression; major improvements to build system;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XGBoost</a:t>
            </a:r>
            <a:r>
              <a:rPr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1.4.2 ships with 21.06, </a:t>
            </a:r>
            <a:r>
              <a:rPr lang="en-US" sz="2500"/>
              <a:t>including improvements to Dask integration and prediction functions;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cuGraph</a:t>
            </a:r>
            <a:r>
              <a:rPr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Single and Multi GPU Weakly Connected Components</a:t>
            </a:r>
            <a:r>
              <a:rPr lang="en-US" sz="2500"/>
              <a:t>; graph batching for C++; multi-column support; Bipartite graph </a:t>
            </a:r>
            <a:r>
              <a:rPr lang="en-US" sz="2500"/>
              <a:t>structures; </a:t>
            </a:r>
            <a:r>
              <a:rPr lang="en-US" sz="2500"/>
              <a:t>continued improving graph primitives for performance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24292E"/>
                </a:solidFill>
                <a:highlight>
                  <a:srgbClr val="FFFFFF"/>
                </a:highlight>
              </a:rPr>
              <a:t>CLX </a:t>
            </a:r>
            <a:r>
              <a:rPr lang="en-US" sz="2500">
                <a:highlight>
                  <a:srgbClr val="FFFFFF"/>
                </a:highlight>
              </a:rPr>
              <a:t>URL processing for DGA detection; added Multiclass Sequence Classifier; </a:t>
            </a:r>
            <a:r>
              <a:rPr lang="en-US" sz="2500">
                <a:highlight>
                  <a:srgbClr val="FFFFFF"/>
                </a:highlight>
              </a:rPr>
              <a:t>enhanced Lightweight Online Detector of Anomalies</a:t>
            </a:r>
            <a:endParaRPr sz="2500">
              <a:highlight>
                <a:srgbClr val="FFFFFF"/>
              </a:highlight>
            </a:endParaRPr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chemeClr val="dk2"/>
                </a:solidFill>
                <a:highlight>
                  <a:srgbClr val="FFFFFF"/>
                </a:highlight>
              </a:rPr>
              <a:t>cuCIM </a:t>
            </a:r>
            <a:r>
              <a:rPr lang="en-US" sz="2500">
                <a:highlight>
                  <a:srgbClr val="FFFFFF"/>
                </a:highlight>
              </a:rPr>
              <a:t>Multiple GPU accelerated computer vision and image processing primitives for N dimensional </a:t>
            </a:r>
            <a:r>
              <a:rPr lang="en-US" sz="2500">
                <a:highlight>
                  <a:srgbClr val="FFFFFF"/>
                </a:highlight>
              </a:rPr>
              <a:t>images</a:t>
            </a:r>
            <a:endParaRPr sz="2500">
              <a:highlight>
                <a:srgbClr val="FFFFFF"/>
              </a:highlight>
            </a:endParaRPr>
          </a:p>
          <a:p>
            <a:pPr indent="-319940" lvl="0" marL="28311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 u="sng">
                <a:solidFill>
                  <a:schemeClr val="hlink"/>
                </a:solidFill>
                <a:hlinkClick r:id="rId3"/>
              </a:rPr>
              <a:t>Morpheus</a:t>
            </a:r>
            <a:r>
              <a:rPr b="1" lang="en-US" sz="2500">
                <a:solidFill>
                  <a:schemeClr val="dk2"/>
                </a:solidFill>
              </a:rPr>
              <a:t> </a:t>
            </a:r>
            <a:r>
              <a:rPr lang="en-US" sz="2500"/>
              <a:t> using RAPIDS libraries; early access available on June 15</a:t>
            </a:r>
            <a:r>
              <a:rPr baseline="30000" lang="en-US" sz="2500"/>
              <a:t>th</a:t>
            </a:r>
            <a:r>
              <a:rPr lang="en-US" sz="2500"/>
              <a:t> </a:t>
            </a:r>
            <a:r>
              <a:rPr lang="en-US" sz="2500"/>
              <a:t>2021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833247" y="870710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76175" lIns="152375" spcFirstLastPara="1" rIns="152375" wrap="square" tIns="761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Changes: RAPIDS 21.06</a:t>
            </a:r>
            <a:r>
              <a:rPr lang="en-US"/>
              <a:t> Release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cuDF Updates: Deep Dive</a:t>
            </a:r>
            <a:endParaRPr/>
          </a:p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991600" y="3516200"/>
            <a:ext cx="161817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21.06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Decimal data type is now supported for </a:t>
            </a:r>
            <a:r>
              <a:rPr i="1" lang="en-US">
                <a:solidFill>
                  <a:schemeClr val="dk2"/>
                </a:solidFill>
              </a:rPr>
              <a:t>csv </a:t>
            </a:r>
            <a:r>
              <a:rPr lang="en-US">
                <a:solidFill>
                  <a:schemeClr val="dk2"/>
                </a:solidFill>
              </a:rPr>
              <a:t>and </a:t>
            </a:r>
            <a:r>
              <a:rPr i="1" lang="en-US">
                <a:solidFill>
                  <a:schemeClr val="dk2"/>
                </a:solidFill>
              </a:rPr>
              <a:t>orc writer</a:t>
            </a:r>
            <a:r>
              <a:rPr lang="en-US">
                <a:solidFill>
                  <a:schemeClr val="dk2"/>
                </a:solidFill>
              </a:rPr>
              <a:t> functions in Python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Shift</a:t>
            </a:r>
            <a:r>
              <a:rPr lang="en-US">
                <a:solidFill>
                  <a:schemeClr val="dk2"/>
                </a:solidFill>
              </a:rPr>
              <a:t> and multiple</a:t>
            </a:r>
            <a:r>
              <a:rPr i="1" lang="en-US">
                <a:solidFill>
                  <a:schemeClr val="dk2"/>
                </a:solidFill>
              </a:rPr>
              <a:t> </a:t>
            </a:r>
            <a:r>
              <a:rPr lang="en-US">
                <a:solidFill>
                  <a:srgbClr val="24292E"/>
                </a:solidFill>
                <a:highlight>
                  <a:schemeClr val="lt1"/>
                </a:highlight>
              </a:rPr>
              <a:t>cumulative operations</a:t>
            </a:r>
            <a:r>
              <a:rPr lang="en-US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2"/>
                </a:solidFill>
              </a:rPr>
              <a:t>for </a:t>
            </a:r>
            <a:r>
              <a:rPr i="1" lang="en-US">
                <a:solidFill>
                  <a:schemeClr val="dk2"/>
                </a:solidFill>
              </a:rPr>
              <a:t>groupby</a:t>
            </a:r>
            <a:r>
              <a:rPr lang="en-US">
                <a:solidFill>
                  <a:schemeClr val="dk2"/>
                </a:solidFill>
              </a:rPr>
              <a:t> aggregation are now available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Add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join_list_elements</a:t>
            </a:r>
            <a:r>
              <a:rPr i="1" lang="en-US">
                <a:solidFill>
                  <a:schemeClr val="dk2"/>
                </a:solidFill>
              </a:rPr>
              <a:t>,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getitem, concatenate_list_elements</a:t>
            </a:r>
            <a:r>
              <a:rPr i="1" lang="en-US">
                <a:solidFill>
                  <a:schemeClr val="dk2"/>
                </a:solidFill>
              </a:rPr>
              <a:t> </a:t>
            </a:r>
            <a:r>
              <a:rPr lang="en-US">
                <a:solidFill>
                  <a:schemeClr val="dk2"/>
                </a:solidFill>
              </a:rPr>
              <a:t>functions to List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Updates and enhancements of multiple string functionalities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Conditional Joins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Decimal support for additional cuIO functions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ORC GDS and struct support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Update to Arrow 4.0.1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Support multiple inputs in json reader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40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21.06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cuML Updates: Deep Dive</a:t>
            </a:r>
            <a:endParaRPr/>
          </a:p>
        </p:txBody>
      </p:sp>
      <p:sp>
        <p:nvSpPr>
          <p:cNvPr id="218" name="Google Shape;218;p41"/>
          <p:cNvSpPr txBox="1"/>
          <p:nvPr>
            <p:ph idx="1" type="body"/>
          </p:nvPr>
        </p:nvSpPr>
        <p:spPr>
          <a:xfrm>
            <a:off x="991600" y="3516200"/>
            <a:ext cx="16465800" cy="55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21.06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New </a:t>
            </a:r>
            <a:r>
              <a:rPr i="1" lang="en-US" u="sng">
                <a:solidFill>
                  <a:schemeClr val="hlink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  <a:hlinkClick r:id="rId3"/>
              </a:rPr>
              <a:t>Hierarchical Density-Based Spatial Clustering of Applications with Noise (HDBSCAN)</a:t>
            </a:r>
            <a:r>
              <a:rPr i="1" lang="en-US">
                <a:solidFill>
                  <a:srgbClr val="2929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rgbClr val="292929"/>
                </a:solidFill>
                <a:highlight>
                  <a:schemeClr val="lt1"/>
                </a:highlight>
              </a:rPr>
              <a:t>algorithm</a:t>
            </a:r>
            <a:endParaRPr i="1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rgbClr val="1D1C1D"/>
                </a:solidFill>
                <a:latin typeface="Nunito"/>
                <a:ea typeface="Nunito"/>
                <a:cs typeface="Nunito"/>
                <a:sym typeface="Nunito"/>
              </a:rPr>
              <a:t>Fast Fourier Transform accelerated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t-Stochastic Neighborhood Embedding (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FIt-SNE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New backend to use cuML’s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Forest Inference Library (FIL)</a:t>
            </a:r>
            <a:r>
              <a:rPr lang="en-US">
                <a:solidFill>
                  <a:schemeClr val="dk2"/>
                </a:solidFill>
              </a:rPr>
              <a:t> in the NVIDIA Triton Inference Server.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Added </a:t>
            </a:r>
            <a:r>
              <a:rPr i="1"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ColumnTransformer </a:t>
            </a:r>
            <a:r>
              <a:rPr lang="en-US">
                <a:solidFill>
                  <a:srgbClr val="000000"/>
                </a:solidFill>
              </a:rPr>
              <a:t>and </a:t>
            </a:r>
            <a:r>
              <a:rPr i="1"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FunctionTransformer </a:t>
            </a:r>
            <a:r>
              <a:rPr lang="en-US">
                <a:solidFill>
                  <a:srgbClr val="000000"/>
                </a:solidFill>
              </a:rPr>
              <a:t>functions to cuML’s</a:t>
            </a:r>
            <a:r>
              <a:rPr lang="en-US">
                <a:solidFill>
                  <a:schemeClr val="dk2"/>
                </a:solidFill>
              </a:rPr>
              <a:t> preprocessing module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New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Random Forest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 backend is the default both classification and regression models - provides better performance and accuracy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Many model-specific improvements!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ARIMA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 memory improvements, deterministic mode for UMAP, sample weights for logistic regression, ....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 i="1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Further enhancements for </a:t>
            </a:r>
            <a:r>
              <a:rPr i="1"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Random Forest</a:t>
            </a: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i="1" lang="en-US">
                <a:solidFill>
                  <a:srgbClr val="2929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Forest Inference Library </a:t>
            </a:r>
            <a:r>
              <a:rPr lang="en-US">
                <a:solidFill>
                  <a:srgbClr val="2929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i="1" lang="en-US">
                <a:solidFill>
                  <a:srgbClr val="2929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HDBSCAN</a:t>
            </a:r>
            <a:endParaRPr i="1">
              <a:solidFill>
                <a:srgbClr val="292929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2929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Sparse</a:t>
            </a:r>
            <a:r>
              <a:rPr i="1" lang="en-US">
                <a:solidFill>
                  <a:srgbClr val="2929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Logistic Regression</a:t>
            </a:r>
            <a:endParaRPr>
              <a:solidFill>
                <a:srgbClr val="292929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Weighted multi-node multi-gpu </a:t>
            </a:r>
            <a:r>
              <a:rPr i="1"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KMeans</a:t>
            </a:r>
            <a:endParaRPr i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41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21.06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cuGraph Updates: Deep Dive</a:t>
            </a:r>
            <a:endParaRPr/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991600" y="3516200"/>
            <a:ext cx="16465800" cy="5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21.06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New Multi GPU implementation of </a:t>
            </a:r>
            <a:r>
              <a:rPr i="1" lang="en-U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Weakly Connected Components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rgbClr val="24292E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Graph Batching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 functionality added to libcugraph 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Multi-column support for all cuGraph algorithms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Bipartite graph structures are now supported in cuGraph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New padded result set for Random Walk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 b="1" sz="27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Depth limit functionality on traversal algorithms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Batch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Walk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Multi-Seed Breadth First Search</a:t>
            </a:r>
            <a:r>
              <a:rPr lang="en-US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Aggregated Traversal Graph Prim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42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21.06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3"/>
          <p:cNvPicPr preferRelativeResize="0"/>
          <p:nvPr/>
        </p:nvPicPr>
        <p:blipFill rotWithShape="1">
          <a:blip r:embed="rId3">
            <a:alphaModFix/>
          </a:blip>
          <a:srcRect b="0" l="16876" r="16272" t="0"/>
          <a:stretch/>
        </p:blipFill>
        <p:spPr>
          <a:xfrm>
            <a:off x="14854989" y="3648774"/>
            <a:ext cx="1652338" cy="17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3"/>
          <p:cNvPicPr preferRelativeResize="0"/>
          <p:nvPr/>
        </p:nvPicPr>
        <p:blipFill rotWithShape="1">
          <a:blip r:embed="rId4">
            <a:alphaModFix/>
          </a:blip>
          <a:srcRect b="34229" l="18296" r="16605" t="0"/>
          <a:stretch/>
        </p:blipFill>
        <p:spPr>
          <a:xfrm>
            <a:off x="6224141" y="3703233"/>
            <a:ext cx="2297366" cy="167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3"/>
          <p:cNvPicPr preferRelativeResize="0"/>
          <p:nvPr/>
        </p:nvPicPr>
        <p:blipFill rotWithShape="1">
          <a:blip r:embed="rId5">
            <a:alphaModFix/>
          </a:blip>
          <a:srcRect b="0" l="10323" r="9889" t="0"/>
          <a:stretch/>
        </p:blipFill>
        <p:spPr>
          <a:xfrm>
            <a:off x="10821974" y="3757318"/>
            <a:ext cx="1732547" cy="157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86998" y="3769895"/>
            <a:ext cx="2136676" cy="154518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3"/>
          <p:cNvSpPr txBox="1"/>
          <p:nvPr/>
        </p:nvSpPr>
        <p:spPr>
          <a:xfrm>
            <a:off x="123446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GROUPS</a:t>
            </a:r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12972567" y="6838514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STACK OVERFLOW</a:t>
            </a:r>
            <a:endParaRPr/>
          </a:p>
        </p:txBody>
      </p:sp>
      <p:sp>
        <p:nvSpPr>
          <p:cNvPr id="239" name="Google Shape;239;p43"/>
          <p:cNvSpPr/>
          <p:nvPr/>
        </p:nvSpPr>
        <p:spPr>
          <a:xfrm>
            <a:off x="1219576" y="7438404"/>
            <a:ext cx="327152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https://groups.google.com/forum/#!forum/rapidsai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4670169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HUB</a:t>
            </a:r>
            <a:endParaRPr/>
          </a:p>
        </p:txBody>
      </p:sp>
      <p:sp>
        <p:nvSpPr>
          <p:cNvPr id="241" name="Google Shape;241;p43"/>
          <p:cNvSpPr txBox="1"/>
          <p:nvPr/>
        </p:nvSpPr>
        <p:spPr>
          <a:xfrm>
            <a:off x="8965466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SLACK CHANNEL</a:t>
            </a:r>
            <a:endParaRPr/>
          </a:p>
        </p:txBody>
      </p:sp>
      <p:sp>
        <p:nvSpPr>
          <p:cNvPr id="242" name="Google Shape;242;p43"/>
          <p:cNvSpPr/>
          <p:nvPr/>
        </p:nvSpPr>
        <p:spPr>
          <a:xfrm>
            <a:off x="5860826" y="7438404"/>
            <a:ext cx="301098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https://hub.docker.com/r/rapidsai/rapidsai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43"/>
          <p:cNvSpPr/>
          <p:nvPr/>
        </p:nvSpPr>
        <p:spPr>
          <a:xfrm>
            <a:off x="9668602" y="7438404"/>
            <a:ext cx="402199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https://rapids-goai.slack.com/join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14094059" y="7438404"/>
            <a:ext cx="31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https://stackoverflow.com/tags/rapids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43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the Conversation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/>
        </p:nvSpPr>
        <p:spPr>
          <a:xfrm>
            <a:off x="802769" y="1849597"/>
            <a:ext cx="15947375" cy="1638092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802768" y="3439000"/>
            <a:ext cx="15876999" cy="3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en-US" sz="30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@RAPIDSai</a:t>
            </a:r>
            <a:endParaRPr b="0" i="0" sz="3000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223" y="3661270"/>
            <a:ext cx="626625" cy="5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