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7010400" cy="9296400"/>
  <p:embeddedFontLst>
    <p:embeddedFont>
      <p:font typeface="Nuni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88">
          <p15:clr>
            <a:srgbClr val="A4A3A4"/>
          </p15:clr>
        </p15:guide>
        <p15:guide id="2" orient="horz" pos="4896">
          <p15:clr>
            <a:srgbClr val="A4A3A4"/>
          </p15:clr>
        </p15:guide>
        <p15:guide id="3" pos="9878">
          <p15:clr>
            <a:srgbClr val="A4A3A4"/>
          </p15:clr>
        </p15:guide>
        <p15:guide id="4" pos="1800">
          <p15:clr>
            <a:srgbClr val="A4A3A4"/>
          </p15:clr>
        </p15:guide>
        <p15:guide id="5" pos="4656">
          <p15:clr>
            <a:srgbClr val="A4A3A4"/>
          </p15:clr>
        </p15:guide>
        <p15:guide id="6" orient="horz" pos="5393">
          <p15:clr>
            <a:srgbClr val="A4A3A4"/>
          </p15:clr>
        </p15:guide>
        <p15:guide id="7" pos="5760">
          <p15:clr>
            <a:srgbClr val="A4A3A4"/>
          </p15:clr>
        </p15:guide>
        <p15:guide id="8" orient="horz" pos="3734">
          <p15:clr>
            <a:srgbClr val="A4A3A4"/>
          </p15:clr>
        </p15:guide>
        <p15:guide id="9" pos="7342">
          <p15:clr>
            <a:srgbClr val="A4A3A4"/>
          </p15:clr>
        </p15:guide>
        <p15:guide id="10" orient="horz" pos="4368">
          <p15:clr>
            <a:srgbClr val="A4A3A4"/>
          </p15:clr>
        </p15:guide>
        <p15:guide id="11" pos="864">
          <p15:clr>
            <a:srgbClr val="9AA0A6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E53491-32EE-45D4-8380-BA633CB99490}">
  <a:tblStyle styleId="{22E53491-32EE-45D4-8380-BA633CB99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88" orient="horz"/>
        <p:guide pos="4896" orient="horz"/>
        <p:guide pos="9878"/>
        <p:guide pos="1800"/>
        <p:guide pos="4656"/>
        <p:guide pos="5393" orient="horz"/>
        <p:guide pos="5760"/>
        <p:guide pos="3734" orient="horz"/>
        <p:guide pos="7342"/>
        <p:guide pos="4368" orient="horz"/>
        <p:guide pos="86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rect b="b" l="l" r="r" t="t"/>
              <a:pathLst>
                <a:path extrusionOk="0" h="139" w="144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rect b="b" l="l" r="r" t="t"/>
              <a:pathLst>
                <a:path extrusionOk="0" h="788" w="420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rect b="b" l="l" r="r" t="t"/>
              <a:pathLst>
                <a:path extrusionOk="0" h="1200" w="181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8852f089_0_10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d8852f089_0_1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cd8852f089_0_102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d202466b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cdd202466b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dd202466b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d202466b_9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dd202466b_9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dd202466b_9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b1f0ee94_0_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b1f0ee94_0_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0b1f0ee94_0_93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rPr lang="en-US"/>
              <a:t>Medium blog title : </a:t>
            </a:r>
            <a:r>
              <a:rPr b="1" lang="en-US"/>
              <a:t>Lookout, nested types are now supported in RAPIDS cuDF!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07" name="Google Shape;207;p29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8852f089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d8852f089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cd8852f089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8852f089_0_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d8852f089_0_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cd8852f089_0_7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80:notes"/>
          <p:cNvSpPr txBox="1"/>
          <p:nvPr>
            <p:ph idx="12" type="sldNum"/>
          </p:nvPr>
        </p:nvSpPr>
        <p:spPr>
          <a:xfrm>
            <a:off x="3663169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/>
          </a:p>
        </p:txBody>
      </p:sp>
      <p:sp>
        <p:nvSpPr>
          <p:cNvPr id="249" name="Google Shape;249;p8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05562" y="8885844"/>
            <a:ext cx="15876876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934869" y="3049686"/>
            <a:ext cx="14418262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830580" y="6357339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0580" y="7465011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30580" y="8615789"/>
            <a:ext cx="16626841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0580" y="1229044"/>
            <a:ext cx="1662684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830580" y="2099221"/>
            <a:ext cx="16626842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205562" y="8885844"/>
            <a:ext cx="15876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 rtl="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3106785" y="3998553"/>
            <a:ext cx="120744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3" cy="130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861250" y="3505059"/>
            <a:ext cx="165810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24"/>
          <p:cNvSpPr/>
          <p:nvPr/>
        </p:nvSpPr>
        <p:spPr>
          <a:xfrm>
            <a:off x="153472" y="9816562"/>
            <a:ext cx="460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853440" y="3505059"/>
            <a:ext cx="16581000" cy="6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25"/>
          <p:cNvSpPr/>
          <p:nvPr/>
        </p:nvSpPr>
        <p:spPr>
          <a:xfrm>
            <a:off x="2" y="9716467"/>
            <a:ext cx="18288000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865387" y="2997651"/>
            <a:ext cx="70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65386" y="5119299"/>
            <a:ext cx="69882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rtl="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865387" y="3913996"/>
            <a:ext cx="7007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>
            <a:off x="0" y="9499859"/>
            <a:ext cx="18288000" cy="7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10586" y="9336913"/>
            <a:ext cx="18288000" cy="9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7"/>
          <p:cNvSpPr txBox="1"/>
          <p:nvPr>
            <p:ph type="title"/>
          </p:nvPr>
        </p:nvSpPr>
        <p:spPr>
          <a:xfrm>
            <a:off x="736469" y="3969678"/>
            <a:ext cx="45003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830580" y="6357339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830580" y="746501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830580" y="8615789"/>
            <a:ext cx="16626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36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4191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40005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○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●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○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06785" y="3998553"/>
            <a:ext cx="12074430" cy="228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5" cy="13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61250" y="3505059"/>
            <a:ext cx="16581120" cy="619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53472" y="9816562"/>
            <a:ext cx="4604777" cy="413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53440" y="3505059"/>
            <a:ext cx="16581120" cy="615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2" y="9716467"/>
            <a:ext cx="18288001" cy="570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65387" y="2997651"/>
            <a:ext cx="7007337" cy="1031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65386" y="5119299"/>
            <a:ext cx="6988068" cy="41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65387" y="3913996"/>
            <a:ext cx="7007337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0" y="9499859"/>
            <a:ext cx="18288001" cy="787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0586" y="9336913"/>
            <a:ext cx="18287998" cy="95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0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736469" y="3969678"/>
            <a:ext cx="4500323" cy="234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832906" y="1216221"/>
            <a:ext cx="1662219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62337" y="3337280"/>
            <a:ext cx="16581552" cy="622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16914523" y="9934596"/>
            <a:ext cx="5350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type="title"/>
          </p:nvPr>
        </p:nvSpPr>
        <p:spPr>
          <a:xfrm>
            <a:off x="832906" y="1216221"/>
            <a:ext cx="16622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62337" y="3337280"/>
            <a:ext cx="16581600" cy="6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16914523" y="9934596"/>
            <a:ext cx="5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join.slack.com/t/rapids-goai/shared_invite/zt-p9c99spf-D1UbbjnsBbKK2~czK7IJu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rapids-ai/lookout-nested-types-are-now-supported-in-rapids-cudf-c6e138b288e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hyperlink" Target="https://join.slack.com/t/rapids-goai/shared_invite/zt-p9c99spf-D1UbbjnsBbKK2~czK7IJuQ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0.19 Release</a:t>
            </a:r>
            <a:endParaRPr/>
          </a:p>
        </p:txBody>
      </p:sp>
      <p:grpSp>
        <p:nvGrpSpPr>
          <p:cNvPr id="155" name="Google Shape;155;p36"/>
          <p:cNvGrpSpPr/>
          <p:nvPr/>
        </p:nvGrpSpPr>
        <p:grpSpPr>
          <a:xfrm>
            <a:off x="2834137" y="8419025"/>
            <a:ext cx="1774200" cy="999775"/>
            <a:chOff x="2402107" y="7580825"/>
            <a:chExt cx="1774200" cy="999775"/>
          </a:xfrm>
        </p:grpSpPr>
        <p:pic>
          <p:nvPicPr>
            <p:cNvPr id="156" name="Google Shape;15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6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sz="12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8" name="Google Shape;158;p36"/>
          <p:cNvGrpSpPr/>
          <p:nvPr/>
        </p:nvGrpSpPr>
        <p:grpSpPr>
          <a:xfrm>
            <a:off x="5465512" y="8286400"/>
            <a:ext cx="3082500" cy="1213100"/>
            <a:chOff x="4686913" y="7448200"/>
            <a:chExt cx="3082500" cy="1213100"/>
          </a:xfrm>
        </p:grpSpPr>
        <p:pic>
          <p:nvPicPr>
            <p:cNvPr id="159" name="Google Shape;15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6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1" name="Google Shape;161;p36"/>
          <p:cNvGrpSpPr/>
          <p:nvPr/>
        </p:nvGrpSpPr>
        <p:grpSpPr>
          <a:xfrm>
            <a:off x="9405188" y="8295721"/>
            <a:ext cx="2677800" cy="1141379"/>
            <a:chOff x="8899788" y="7457521"/>
            <a:chExt cx="2677800" cy="1141379"/>
          </a:xfrm>
        </p:grpSpPr>
        <p:pic>
          <p:nvPicPr>
            <p:cNvPr id="162" name="Google Shape;162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6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4" name="Google Shape;164;p36"/>
          <p:cNvGrpSpPr/>
          <p:nvPr/>
        </p:nvGrpSpPr>
        <p:grpSpPr>
          <a:xfrm>
            <a:off x="12940163" y="8295713"/>
            <a:ext cx="2513700" cy="1203787"/>
            <a:chOff x="12508133" y="7457513"/>
            <a:chExt cx="2513700" cy="1203787"/>
          </a:xfrm>
        </p:grpSpPr>
        <p:pic>
          <p:nvPicPr>
            <p:cNvPr id="165" name="Google Shape;165;p36"/>
            <p:cNvPicPr preferRelativeResize="0"/>
            <p:nvPr/>
          </p:nvPicPr>
          <p:blipFill rotWithShape="1">
            <a:blip r:embed="rId9">
              <a:alphaModFix/>
            </a:blip>
            <a:srcRect b="0" l="4914" r="7018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166" name="Google Shape;166;p36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830585" y="2975208"/>
            <a:ext cx="83160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sz="3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sz="2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GPUs for Data Science?</a:t>
            </a:r>
            <a:endParaRPr/>
          </a:p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Numerous hardware advantages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575" y="3024100"/>
            <a:ext cx="8545075" cy="640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2473018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1892883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7182950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8"/>
          <p:cNvCxnSpPr/>
          <p:nvPr/>
        </p:nvCxnSpPr>
        <p:spPr>
          <a:xfrm flipH="1" rot="10800000">
            <a:off x="11211638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8"/>
          <p:cNvCxnSpPr>
            <a:stCxn id="182" idx="0"/>
            <a:endCxn id="181" idx="0"/>
          </p:cNvCxnSpPr>
          <p:nvPr/>
        </p:nvCxnSpPr>
        <p:spPr>
          <a:xfrm rot="5400000">
            <a:off x="9143683" y="-993388"/>
            <a:ext cx="600" cy="942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38"/>
          <p:cNvCxnSpPr/>
          <p:nvPr/>
        </p:nvCxnSpPr>
        <p:spPr>
          <a:xfrm flipH="1" rot="10800000">
            <a:off x="6495067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3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</a:t>
            </a:r>
            <a:r>
              <a:rPr lang="en-US"/>
              <a:t>RAPIDS?</a:t>
            </a:r>
            <a:endParaRPr/>
          </a:p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End-to-End GPU Accelerated Data Science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2477900" y="4833775"/>
            <a:ext cx="392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182875" y="4833775"/>
            <a:ext cx="39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cuML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GPU-native ML library, including XGBoost, FIL, HPO,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11887850" y="4833775"/>
            <a:ext cx="3922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2" name="Google Shape;192;p38"/>
          <p:cNvGraphicFramePr/>
          <p:nvPr/>
        </p:nvGraphicFramePr>
        <p:xfrm>
          <a:off x="952550" y="8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{22E53491-32EE-45D4-8380-BA633CB99490}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Cyber log processing + anomaly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/>
                        <a:t>ignals processing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 analytics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r>
                        <a:rPr lang="en-US"/>
                        <a:t>omputer vision &amp; image processing primitives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Bindings for node.js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" name="Google Shape;193;p38"/>
          <p:cNvGrpSpPr/>
          <p:nvPr/>
        </p:nvGrpSpPr>
        <p:grpSpPr>
          <a:xfrm>
            <a:off x="3769050" y="7772400"/>
            <a:ext cx="10749900" cy="400200"/>
            <a:chOff x="3410100" y="7772400"/>
            <a:chExt cx="10749900" cy="400200"/>
          </a:xfrm>
        </p:grpSpPr>
        <p:cxnSp>
          <p:nvCxnSpPr>
            <p:cNvPr id="194" name="Google Shape;194;p38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8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6" name="Google Shape;196;p38"/>
          <p:cNvSpPr txBox="1"/>
          <p:nvPr/>
        </p:nvSpPr>
        <p:spPr>
          <a:xfrm>
            <a:off x="8525250" y="9369450"/>
            <a:ext cx="12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861250" y="1992150"/>
            <a:ext cx="16581000" cy="76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RAPIDS</a:t>
            </a:r>
            <a:r>
              <a:rPr b="1" lang="en-US" sz="2500"/>
              <a:t> </a:t>
            </a:r>
            <a:r>
              <a:rPr lang="en-US" sz="2500"/>
              <a:t>CUDA 11.2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now supported by all RAPIDS libraries; initial release of the new cuCIM library</a:t>
            </a:r>
            <a:endParaRPr sz="2500"/>
          </a:p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</a:rPr>
              <a:t>RAPIDS+Dask</a:t>
            </a:r>
            <a:r>
              <a:rPr lang="en-US" sz="2500"/>
              <a:t> Improved performance and memory spilling (JIT_UNSPILL), added capability to log spilling, improved UCX Debugging and Documentation, UCX 1.9 Support, RAPIDS Memory Manager(RMM) logging with Dask-CUDA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cuDF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</a:t>
            </a:r>
            <a:r>
              <a:rPr lang="en-US" sz="2500"/>
              <a:t>upport for fixed-point decimal types in Python; more groupby and rolling window aggregations; s</a:t>
            </a:r>
            <a:r>
              <a:rPr lang="en-US" sz="2500"/>
              <a:t>upport for list type operations in Python;</a:t>
            </a:r>
            <a:r>
              <a:rPr lang="en-US" sz="2500"/>
              <a:t> expanded dictionary type operations in C++;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cuML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Scikit-learn-compatible preprocessing,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Single Linkage </a:t>
            </a:r>
            <a:r>
              <a:rPr lang="en-US" sz="2500">
                <a:highlight>
                  <a:srgbClr val="FFFFFF"/>
                </a:highlight>
              </a:rPr>
              <a:t>Hierarchical Clustering Algorithm; </a:t>
            </a:r>
            <a:r>
              <a:rPr lang="en-US" sz="2500"/>
              <a:t>SHAP explainability; improved Random Forest classification</a:t>
            </a:r>
            <a:r>
              <a:rPr lang="en-US" sz="2500"/>
              <a:t>, improvements to forest inference, DBSCAN, kNN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XGBoost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1.4.0 ships with 0.19, </a:t>
            </a:r>
            <a:r>
              <a:rPr lang="en-US" sz="2500"/>
              <a:t>including improvements to Dask integration and prediction functions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cuGraph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new Random Walk; RMAT data generator; continued improving graph primitives for performance, work started on supporting multiple seeds for BFS, SSSP, and Egonet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500"/>
              <a:buFont typeface="Arial"/>
              <a:buChar char="▸"/>
            </a:pPr>
            <a:r>
              <a:rPr b="1" lang="en-US" sz="2500">
                <a:solidFill>
                  <a:srgbClr val="24292E"/>
                </a:solidFill>
                <a:highlight>
                  <a:srgbClr val="FFFFFF"/>
                </a:highlight>
              </a:rPr>
              <a:t>CLX </a:t>
            </a:r>
            <a:r>
              <a:rPr lang="en-US" sz="2500">
                <a:highlight>
                  <a:srgbClr val="FFFFFF"/>
                </a:highlight>
              </a:rPr>
              <a:t>Sensitive information detection workflow and training script, crypto mining and GPU malware detection and training script, host introspection workflow and feedback</a:t>
            </a:r>
            <a:r>
              <a:rPr lang="en-US" sz="2500">
                <a:highlight>
                  <a:srgbClr val="FFFFFF"/>
                </a:highlight>
              </a:rPr>
              <a:t> prototype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833247" y="870710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Changes: RAPIDS </a:t>
            </a:r>
            <a:r>
              <a:rPr lang="en-US"/>
              <a:t>0.19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cuDF Updates: Deep Dive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991600" y="3516200"/>
            <a:ext cx="161817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0.19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Decimal data type is now supported for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joins</a:t>
            </a:r>
            <a:r>
              <a:rPr lang="en-US">
                <a:solidFill>
                  <a:schemeClr val="dk2"/>
                </a:solidFill>
              </a:rPr>
              <a:t>,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read_parquet, </a:t>
            </a:r>
            <a:r>
              <a:rPr lang="en-US">
                <a:solidFill>
                  <a:schemeClr val="dk2"/>
                </a:solidFill>
              </a:rPr>
              <a:t>and column comparison functions in Python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Unique </a:t>
            </a:r>
            <a:r>
              <a:rPr lang="en-US">
                <a:solidFill>
                  <a:schemeClr val="dk2"/>
                </a:solidFill>
              </a:rPr>
              <a:t>and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 functions for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groupby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aggregation are now available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Support for nested types such as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lists </a:t>
            </a:r>
            <a:r>
              <a:rPr lang="en-US">
                <a:solidFill>
                  <a:schemeClr val="dk2"/>
                </a:solidFill>
              </a:rPr>
              <a:t>and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structs </a:t>
            </a:r>
            <a:r>
              <a:rPr lang="en-US">
                <a:solidFill>
                  <a:schemeClr val="dk2"/>
                </a:solidFill>
              </a:rPr>
              <a:t>in Python and 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Medium blog</a:t>
            </a:r>
            <a:r>
              <a:rPr lang="en-US">
                <a:solidFill>
                  <a:schemeClr val="dk2"/>
                </a:solidFill>
              </a:rPr>
              <a:t> to elaborate it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Enhanced support for dictionary data types in C++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▸"/>
            </a:pP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Cumulative operations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</a:rPr>
              <a:t>for groupby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Conditional Joins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ORC GDS Support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Decimal Type Support for ORC and CSV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0.19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cuML Updates: Deep Dive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991600" y="3516200"/>
            <a:ext cx="16465800" cy="5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0.19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Scikit-learn compatible preprocessing - now no longer experimental - 10+ preprocessing methods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SHAP explainability - also ready for production - explain predictions of any cuML or sklearn model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New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backend for classification models - better performance and accuracy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New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Single Linkage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Hierarchical Clustering Algorithm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Logistic Regression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accepts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sample_weight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parameter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predict_proba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function is now available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for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XGBoost-style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models in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Forest Inference Library (FIL)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New distance metrics for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Approximate Nearest Neighbors (ANN)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▸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cuML 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ntegrated into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AutoGluon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b="1" sz="27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chemeClr val="dk2"/>
                </a:solidFill>
              </a:rPr>
              <a:t> backend will be expanded to support regression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Hierarchical Density-Based Spatial Clustering of Applications with Noise (HDBSCAN) </a:t>
            </a:r>
            <a:r>
              <a:rPr i="1" lang="en-US">
                <a:solidFill>
                  <a:srgbClr val="292929"/>
                </a:solidFill>
                <a:highlight>
                  <a:srgbClr val="FFFFFF"/>
                </a:highlight>
              </a:rPr>
              <a:t>algorithm</a:t>
            </a:r>
            <a:endParaRPr i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1D1C1D"/>
                </a:solidFill>
              </a:rPr>
              <a:t>Fast Fourier Transform (FFT) accelerated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t-Stochastic Neighborhood Embedding (t-SNE)</a:t>
            </a:r>
            <a:endParaRPr b="1" i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4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0.19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cuGraph Updates: Deep Dive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991600" y="3516200"/>
            <a:ext cx="16465800" cy="5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0.19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sampling algorithm,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walk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Improved performance of graph primitives on graphs with widely varying vertex degrees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Recursive Matrix graph data generator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Enhance 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graph partitioning scheme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Enhance multi-node multi-gpu </a:t>
            </a: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Louvain</a:t>
            </a:r>
            <a:endParaRPr i="1">
              <a:solidFill>
                <a:srgbClr val="24292E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b="1" sz="27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Breadth First Search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with depth limit functionality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Multi-Node Multi-GPU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Weakly </a:t>
            </a:r>
            <a:r>
              <a:rPr lang="en-US">
                <a:solidFill>
                  <a:schemeClr val="dk2"/>
                </a:solidFill>
              </a:rPr>
              <a:t>connected components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Batch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Walk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Breadth First Search</a:t>
            </a:r>
            <a:r>
              <a:rPr lang="en-US">
                <a:solidFill>
                  <a:schemeClr val="dk2"/>
                </a:solidFill>
              </a:rPr>
              <a:t> using multiple sources in a graph and in multiple graphs 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Egonet </a:t>
            </a:r>
            <a:r>
              <a:rPr lang="en-US">
                <a:solidFill>
                  <a:schemeClr val="dk2"/>
                </a:solidFill>
              </a:rPr>
              <a:t>extractor using multiple sources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0.19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16876" r="16272" t="0"/>
          <a:stretch/>
        </p:blipFill>
        <p:spPr>
          <a:xfrm>
            <a:off x="14854989" y="3648774"/>
            <a:ext cx="1652338" cy="17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6224141" y="3703233"/>
            <a:ext cx="2297366" cy="16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10821974" y="3757318"/>
            <a:ext cx="1732547" cy="15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6998" y="3769895"/>
            <a:ext cx="2136676" cy="154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12344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12972567" y="6838514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1219576" y="7438404"/>
            <a:ext cx="32715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https://groups.google.com/forum/#!forum/rapidsai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70169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896546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5860826" y="7438404"/>
            <a:ext cx="30109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https://hub.docker.com/r/rapidsai/rapidsai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9668602" y="7438404"/>
            <a:ext cx="402199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https://rapids-goai.slack.com/join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14094059" y="7438404"/>
            <a:ext cx="31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https://stackoverflow.com/tags/rapids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802769" y="1849597"/>
            <a:ext cx="15947375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802768" y="3439000"/>
            <a:ext cx="15876999" cy="3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30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@RAPIDSai</a:t>
            </a:r>
            <a:endParaRPr b="0" i="0" sz="3000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223" y="3661270"/>
            <a:ext cx="626625" cy="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