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86" r:id="rId2"/>
    <p:sldId id="321" r:id="rId3"/>
    <p:sldId id="329" r:id="rId4"/>
    <p:sldId id="322" r:id="rId5"/>
    <p:sldId id="323" r:id="rId6"/>
    <p:sldId id="324" r:id="rId7"/>
    <p:sldId id="326" r:id="rId8"/>
    <p:sldId id="325" r:id="rId9"/>
    <p:sldId id="327" r:id="rId10"/>
    <p:sldId id="328"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802"/>
    <p:restoredTop sz="93666" autoAdjust="0"/>
  </p:normalViewPr>
  <p:slideViewPr>
    <p:cSldViewPr snapToGrid="0" snapToObjects="1">
      <p:cViewPr varScale="1">
        <p:scale>
          <a:sx n="109" d="100"/>
          <a:sy n="109" d="100"/>
        </p:scale>
        <p:origin x="1480"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46D48A-E1D5-4F3A-8DCA-1FA13C92C09C}" type="datetimeFigureOut">
              <a:rPr lang="en-US" smtClean="0"/>
              <a:t>7/20/17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35035B-864D-40EE-B549-B002CB7B4E03}" type="slidenum">
              <a:rPr lang="en-US" smtClean="0"/>
              <a:t>‹#›</a:t>
            </a:fld>
            <a:endParaRPr lang="en-US"/>
          </a:p>
        </p:txBody>
      </p:sp>
    </p:spTree>
    <p:extLst>
      <p:ext uri="{BB962C8B-B14F-4D97-AF65-F5344CB8AC3E}">
        <p14:creationId xmlns:p14="http://schemas.microsoft.com/office/powerpoint/2010/main" val="1889480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5376288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26676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98648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605678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817748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711062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13132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070370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725566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75230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0" name="Picture 9" descr="wintellect-title_slide-v4a-blank.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911964" y="3510683"/>
            <a:ext cx="7664530" cy="912311"/>
          </a:xfrm>
        </p:spPr>
        <p:txBody>
          <a:bodyPr vert="horz" lIns="91440" tIns="45720" rIns="91440" bIns="45720" rtlCol="0" anchor="t" anchorCtr="0">
            <a:noAutofit/>
          </a:bodyPr>
          <a:lstStyle>
            <a:lvl1pPr marL="0" indent="0" algn="l" defTabSz="914400" rtl="0" eaLnBrk="1" latinLnBrk="0" hangingPunct="1">
              <a:spcBef>
                <a:spcPct val="0"/>
              </a:spcBef>
              <a:buClr>
                <a:schemeClr val="accent1">
                  <a:lumMod val="60000"/>
                  <a:lumOff val="40000"/>
                </a:schemeClr>
              </a:buClr>
              <a:buSzPct val="110000"/>
              <a:buFont typeface="Wingdings 2" pitchFamily="18" charset="2"/>
              <a:buNone/>
              <a:defRPr sz="2000" kern="1200">
                <a:solidFill>
                  <a:srgbClr val="595959"/>
                </a:solidFill>
                <a:latin typeface="Segoe UI"/>
                <a:ea typeface="+mj-ea"/>
                <a:cs typeface="Segoe UI"/>
              </a:defRPr>
            </a:lvl1pPr>
          </a:lstStyle>
          <a:p>
            <a:r>
              <a:rPr lang="en-US" dirty="0" smtClean="0"/>
              <a:t>Click to edit Master title style</a:t>
            </a:r>
            <a:endParaRPr dirty="0"/>
          </a:p>
        </p:txBody>
      </p:sp>
      <p:sp>
        <p:nvSpPr>
          <p:cNvPr id="3" name="Subtitle 2"/>
          <p:cNvSpPr>
            <a:spLocks noGrp="1"/>
          </p:cNvSpPr>
          <p:nvPr>
            <p:ph type="subTitle" idx="1"/>
          </p:nvPr>
        </p:nvSpPr>
        <p:spPr>
          <a:xfrm>
            <a:off x="911964" y="4431753"/>
            <a:ext cx="3365333" cy="1122525"/>
          </a:xfrm>
        </p:spPr>
        <p:txBody>
          <a:bodyPr vert="horz" lIns="91440" tIns="45720" rIns="91440" bIns="45720" rtlCol="0">
            <a:normAutofit/>
          </a:bodyPr>
          <a:lstStyle>
            <a:lvl1pPr marL="0" indent="0" algn="l" defTabSz="914400" rtl="0" eaLnBrk="1" latinLnBrk="0" hangingPunct="1">
              <a:spcBef>
                <a:spcPts val="300"/>
              </a:spcBef>
              <a:buClr>
                <a:schemeClr val="accent1">
                  <a:lumMod val="60000"/>
                  <a:lumOff val="40000"/>
                </a:schemeClr>
              </a:buClr>
              <a:buSzPct val="110000"/>
              <a:buFont typeface="Wingdings 2" pitchFamily="18" charset="2"/>
              <a:buNone/>
              <a:defRPr sz="1200" kern="1200">
                <a:solidFill>
                  <a:srgbClr val="595959"/>
                </a:solidFill>
                <a:latin typeface="Segoe UI"/>
                <a:ea typeface="+mn-ea"/>
                <a:cs typeface="Segoe UI"/>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7/20/17</a:t>
            </a:fld>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189778" y="107576"/>
            <a:ext cx="8761270" cy="1228078"/>
          </a:xfrm>
          <a:prstGeom prst="rect">
            <a:avLst/>
          </a:prstGeom>
        </p:spPr>
        <p:txBody>
          <a:bodyPr vert="horz" lIns="91440" tIns="45720" rIns="91440" bIns="45720" rtlCol="0" anchor="ctr" anchorCtr="0">
            <a:noAutofit/>
          </a:bodyPr>
          <a:lstStyle/>
          <a:p>
            <a:r>
              <a:rPr lang="en-US" dirty="0" smtClean="0"/>
              <a:t>Click to edit Master title style</a:t>
            </a:r>
            <a:endParaRPr dirty="0"/>
          </a:p>
        </p:txBody>
      </p:sp>
      <p:sp>
        <p:nvSpPr>
          <p:cNvPr id="7" name="Date Placeholder 3"/>
          <p:cNvSpPr>
            <a:spLocks noGrp="1"/>
          </p:cNvSpPr>
          <p:nvPr>
            <p:ph type="dt" sz="half" idx="2"/>
          </p:nvPr>
        </p:nvSpPr>
        <p:spPr>
          <a:xfrm>
            <a:off x="5616077" y="6319462"/>
            <a:ext cx="995340" cy="365125"/>
          </a:xfrm>
          <a:prstGeom prst="rect">
            <a:avLst/>
          </a:prstGeom>
        </p:spPr>
        <p:txBody>
          <a:bodyPr vert="horz" lIns="91440" tIns="45720" rIns="91440" bIns="45720" rtlCol="0" anchor="ctr"/>
          <a:lstStyle>
            <a:lvl1pPr algn="r">
              <a:defRPr sz="1000">
                <a:solidFill>
                  <a:srgbClr val="A6A6A6"/>
                </a:solidFill>
              </a:defRPr>
            </a:lvl1pPr>
          </a:lstStyle>
          <a:p>
            <a:fld id="{B01F9CA3-105E-4857-9057-6DB6197DA786}" type="datetimeFigureOut">
              <a:rPr lang="en-US" smtClean="0"/>
              <a:pPr/>
              <a:t>7/20/17</a:t>
            </a:fld>
            <a:endParaRPr lang="en-US"/>
          </a:p>
        </p:txBody>
      </p:sp>
      <p:sp>
        <p:nvSpPr>
          <p:cNvPr id="8" name="Slide Number Placeholder 5"/>
          <p:cNvSpPr>
            <a:spLocks noGrp="1"/>
          </p:cNvSpPr>
          <p:nvPr>
            <p:ph type="sldNum" sz="quarter" idx="4"/>
          </p:nvPr>
        </p:nvSpPr>
        <p:spPr>
          <a:xfrm>
            <a:off x="6618716" y="6319462"/>
            <a:ext cx="578238" cy="365125"/>
          </a:xfrm>
          <a:prstGeom prst="rect">
            <a:avLst/>
          </a:prstGeom>
        </p:spPr>
        <p:txBody>
          <a:bodyPr vert="horz" lIns="91440" tIns="45720" rIns="91440" bIns="45720" rtlCol="0" anchor="ctr"/>
          <a:lstStyle>
            <a:lvl1pPr algn="r">
              <a:defRPr sz="1200">
                <a:solidFill>
                  <a:srgbClr val="A6A6A6"/>
                </a:solidFill>
              </a:defRPr>
            </a:lvl1pPr>
          </a:lstStyle>
          <a:p>
            <a:fld id="{7F5CE407-6216-4202-80E4-A30DC2F709B2}" type="slidenum">
              <a:rPr lang="en-US" smtClean="0"/>
              <a:pPr/>
              <a:t>‹#›</a:t>
            </a:fld>
            <a:endParaRPr lang="en-US" dirty="0"/>
          </a:p>
        </p:txBody>
      </p:sp>
      <p:sp>
        <p:nvSpPr>
          <p:cNvPr id="10" name="Content Placeholder 2"/>
          <p:cNvSpPr>
            <a:spLocks noGrp="1"/>
          </p:cNvSpPr>
          <p:nvPr>
            <p:ph idx="1"/>
          </p:nvPr>
        </p:nvSpPr>
        <p:spPr>
          <a:xfrm>
            <a:off x="189778" y="1601996"/>
            <a:ext cx="8761270" cy="4343400"/>
          </a:xfrm>
        </p:spPr>
        <p:txBody>
          <a:bodyPr/>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54074"/>
          </a:xfrm>
        </p:spPr>
        <p:txBody>
          <a:bodyPr/>
          <a:lstStyle>
            <a:lvl1pPr>
              <a:defRPr b="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spcAft>
                <a:spcPts val="400"/>
              </a:spcAft>
              <a:defRPr/>
            </a:lvl1pPr>
            <a:lvl2pPr>
              <a:spcAft>
                <a:spcPts val="400"/>
              </a:spcAft>
              <a:defRPr/>
            </a:lvl2pPr>
            <a:lvl3pPr>
              <a:spcAft>
                <a:spcPts val="400"/>
              </a:spcAft>
              <a:defRPr/>
            </a:lvl3pPr>
            <a:lvl4pPr>
              <a:spcAft>
                <a:spcPts val="400"/>
              </a:spcAft>
              <a:defRPr/>
            </a:lvl4pPr>
            <a:lvl5pPr>
              <a:spcAft>
                <a:spcPts val="400"/>
              </a:spcAf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2248193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2.jp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5"/>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9778" y="107576"/>
            <a:ext cx="8761270" cy="1228078"/>
          </a:xfrm>
          <a:prstGeom prst="rect">
            <a:avLst/>
          </a:prstGeom>
        </p:spPr>
        <p:txBody>
          <a:bodyPr vert="horz" lIns="91440" tIns="45720" rIns="91440" bIns="45720" rtlCol="0" anchor="ctr" anchorCtr="0">
            <a:noAutofit/>
          </a:bodyPr>
          <a:lstStyle/>
          <a:p>
            <a:r>
              <a:rPr lang="en-US" dirty="0" smtClean="0"/>
              <a:t>Click to edit Master title style</a:t>
            </a:r>
            <a:endParaRPr dirty="0"/>
          </a:p>
        </p:txBody>
      </p:sp>
      <p:sp>
        <p:nvSpPr>
          <p:cNvPr id="3" name="Text Placeholder 2"/>
          <p:cNvSpPr>
            <a:spLocks noGrp="1"/>
          </p:cNvSpPr>
          <p:nvPr>
            <p:ph type="body" idx="1"/>
          </p:nvPr>
        </p:nvSpPr>
        <p:spPr>
          <a:xfrm>
            <a:off x="189778" y="1518121"/>
            <a:ext cx="8761270" cy="442548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4" name="Date Placeholder 3"/>
          <p:cNvSpPr>
            <a:spLocks noGrp="1"/>
          </p:cNvSpPr>
          <p:nvPr>
            <p:ph type="dt" sz="half" idx="2"/>
          </p:nvPr>
        </p:nvSpPr>
        <p:spPr>
          <a:xfrm>
            <a:off x="5616077" y="6319462"/>
            <a:ext cx="995340" cy="365125"/>
          </a:xfrm>
          <a:prstGeom prst="rect">
            <a:avLst/>
          </a:prstGeom>
        </p:spPr>
        <p:txBody>
          <a:bodyPr vert="horz" lIns="91440" tIns="45720" rIns="91440" bIns="45720" rtlCol="0" anchor="ctr"/>
          <a:lstStyle>
            <a:lvl1pPr algn="r">
              <a:defRPr sz="1000">
                <a:solidFill>
                  <a:srgbClr val="A6A6A6"/>
                </a:solidFill>
              </a:defRPr>
            </a:lvl1pPr>
          </a:lstStyle>
          <a:p>
            <a:fld id="{B01F9CA3-105E-4857-9057-6DB6197DA786}" type="datetimeFigureOut">
              <a:rPr lang="en-US" smtClean="0"/>
              <a:pPr/>
              <a:t>7/20/17</a:t>
            </a:fld>
            <a:endParaRPr lang="en-US"/>
          </a:p>
        </p:txBody>
      </p:sp>
      <p:sp>
        <p:nvSpPr>
          <p:cNvPr id="6" name="Slide Number Placeholder 5"/>
          <p:cNvSpPr>
            <a:spLocks noGrp="1"/>
          </p:cNvSpPr>
          <p:nvPr>
            <p:ph type="sldNum" sz="quarter" idx="4"/>
          </p:nvPr>
        </p:nvSpPr>
        <p:spPr>
          <a:xfrm>
            <a:off x="6618716" y="6319462"/>
            <a:ext cx="578238" cy="365125"/>
          </a:xfrm>
          <a:prstGeom prst="rect">
            <a:avLst/>
          </a:prstGeom>
        </p:spPr>
        <p:txBody>
          <a:bodyPr vert="horz" lIns="91440" tIns="45720" rIns="91440" bIns="45720" rtlCol="0" anchor="ctr"/>
          <a:lstStyle>
            <a:lvl1pPr algn="r">
              <a:defRPr sz="1200">
                <a:solidFill>
                  <a:srgbClr val="A6A6A6"/>
                </a:solidFill>
              </a:defRPr>
            </a:lvl1pPr>
          </a:lstStyle>
          <a:p>
            <a:fld id="{7F5CE407-6216-4202-80E4-A30DC2F709B2}"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8" r:id="rId2"/>
    <p:sldLayoutId id="2147483669" r:id="rId3"/>
  </p:sldLayoutIdLst>
  <p:txStyles>
    <p:titleStyle>
      <a:lvl1pPr algn="l" defTabSz="914400" rtl="0" eaLnBrk="1" latinLnBrk="0" hangingPunct="1">
        <a:spcBef>
          <a:spcPct val="0"/>
        </a:spcBef>
        <a:buNone/>
        <a:defRPr sz="3000" kern="1200">
          <a:solidFill>
            <a:schemeClr val="tx1">
              <a:lumMod val="65000"/>
              <a:lumOff val="35000"/>
            </a:schemeClr>
          </a:solidFill>
          <a:latin typeface="Segoe UI"/>
          <a:ea typeface="+mj-ea"/>
          <a:cs typeface="Segoe UI"/>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Segoe UI"/>
          <a:ea typeface="+mn-ea"/>
          <a:cs typeface="Segoe UI"/>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Segoe UI"/>
          <a:ea typeface="+mn-ea"/>
          <a:cs typeface="Segoe UI"/>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600" kern="1200">
          <a:solidFill>
            <a:schemeClr val="tx1">
              <a:lumMod val="65000"/>
              <a:lumOff val="35000"/>
            </a:schemeClr>
          </a:solidFill>
          <a:latin typeface="Segoe UI"/>
          <a:ea typeface="+mn-ea"/>
          <a:cs typeface="Segoe UI"/>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400" kern="1200">
          <a:solidFill>
            <a:schemeClr val="tx1">
              <a:lumMod val="65000"/>
              <a:lumOff val="35000"/>
            </a:schemeClr>
          </a:solidFill>
          <a:latin typeface="Segoe UI"/>
          <a:ea typeface="+mn-ea"/>
          <a:cs typeface="Segoe UI"/>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400" kern="1200">
          <a:solidFill>
            <a:schemeClr val="tx1">
              <a:lumMod val="65000"/>
              <a:lumOff val="35000"/>
            </a:schemeClr>
          </a:solidFill>
          <a:latin typeface="Segoe UI"/>
          <a:ea typeface="+mn-ea"/>
          <a:cs typeface="Segoe UI"/>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Grp="1" noChangeArrowheads="1"/>
          </p:cNvSpPr>
          <p:nvPr>
            <p:ph type="subTitle" idx="1"/>
          </p:nvPr>
        </p:nvSpPr>
        <p:spPr>
          <a:xfrm>
            <a:off x="685800" y="3066210"/>
            <a:ext cx="7558314" cy="1655762"/>
          </a:xfrm>
          <a:effectLst/>
        </p:spPr>
        <p:txBody>
          <a:bodyPr>
            <a:normAutofit/>
          </a:bodyPr>
          <a:lstStyle/>
          <a:p>
            <a:pPr eaLnBrk="1" hangingPunct="1">
              <a:defRPr/>
            </a:pPr>
            <a:endParaRPr lang="en-US" sz="3600" dirty="0" smtClean="0"/>
          </a:p>
          <a:p>
            <a:r>
              <a:rPr lang="en-US" sz="3600" dirty="0" smtClean="0"/>
              <a:t>Introduction to Angular </a:t>
            </a:r>
            <a:r>
              <a:rPr lang="en-US" sz="3600" dirty="0" smtClean="0"/>
              <a:t>4</a:t>
            </a:r>
            <a:endParaRPr lang="en-US" sz="3600" dirty="0" smtClean="0"/>
          </a:p>
          <a:p>
            <a:r>
              <a:rPr lang="en-US" sz="2400" dirty="0" smtClean="0">
                <a:solidFill>
                  <a:srgbClr val="002060"/>
                </a:solidFill>
              </a:rPr>
              <a:t>Presenter: Eric W. Greene</a:t>
            </a:r>
            <a:endParaRPr lang="en-US" sz="2400" dirty="0">
              <a:solidFill>
                <a:srgbClr val="002060"/>
              </a:solidFill>
            </a:endParaRPr>
          </a:p>
        </p:txBody>
      </p:sp>
    </p:spTree>
    <p:extLst>
      <p:ext uri="{BB962C8B-B14F-4D97-AF65-F5344CB8AC3E}">
        <p14:creationId xmlns:p14="http://schemas.microsoft.com/office/powerpoint/2010/main" val="35748379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Questions???</a:t>
            </a:r>
            <a:endParaRPr lang="en-US" dirty="0"/>
          </a:p>
        </p:txBody>
      </p:sp>
      <p:sp>
        <p:nvSpPr>
          <p:cNvPr id="2" name="Content Placeholder 1"/>
          <p:cNvSpPr>
            <a:spLocks noGrp="1"/>
          </p:cNvSpPr>
          <p:nvPr>
            <p:ph idx="1"/>
          </p:nvPr>
        </p:nvSpPr>
        <p:spPr/>
        <p:txBody>
          <a:bodyPr/>
          <a:lstStyle/>
          <a:p>
            <a:pPr>
              <a:spcBef>
                <a:spcPts val="600"/>
              </a:spcBef>
              <a:spcAft>
                <a:spcPts val="0"/>
              </a:spcAft>
            </a:pPr>
            <a:r>
              <a:rPr lang="en-US" sz="2600" dirty="0" smtClean="0"/>
              <a:t>To access the source code from today's webinar, download the code from here:</a:t>
            </a:r>
          </a:p>
          <a:p>
            <a:pPr lvl="1">
              <a:spcAft>
                <a:spcPts val="0"/>
              </a:spcAft>
            </a:pPr>
            <a:r>
              <a:rPr lang="en-US" sz="2600" dirty="0"/>
              <a:t>https://github.com/Wintellect/</a:t>
            </a:r>
            <a:r>
              <a:rPr lang="en-US" sz="2600" dirty="0" err="1"/>
              <a:t>WintellectWebinars</a:t>
            </a:r>
            <a:endParaRPr lang="en-US" sz="2600" dirty="0" smtClean="0"/>
          </a:p>
          <a:p>
            <a:pPr lvl="1">
              <a:spcAft>
                <a:spcPts val="0"/>
              </a:spcAft>
            </a:pPr>
            <a:r>
              <a:rPr lang="en-US" sz="2600" dirty="0" smtClean="0"/>
              <a:t>Email: </a:t>
            </a:r>
            <a:r>
              <a:rPr lang="en-US" sz="2600" dirty="0" smtClean="0"/>
              <a:t>eric@t4d.io</a:t>
            </a:r>
            <a:endParaRPr lang="en-US" sz="2600" dirty="0" smtClean="0"/>
          </a:p>
          <a:p>
            <a:pPr>
              <a:spcBef>
                <a:spcPts val="600"/>
              </a:spcBef>
              <a:spcAft>
                <a:spcPts val="0"/>
              </a:spcAft>
            </a:pPr>
            <a:r>
              <a:rPr lang="en-US" sz="2600" dirty="0" smtClean="0"/>
              <a:t>Any questions?</a:t>
            </a:r>
          </a:p>
          <a:p>
            <a:endParaRPr lang="en-US" sz="2600" dirty="0" smtClean="0"/>
          </a:p>
          <a:p>
            <a:endParaRPr lang="en-US" sz="2600" dirty="0" smtClean="0"/>
          </a:p>
          <a:p>
            <a:pPr lvl="1"/>
            <a:endParaRPr lang="en-US" sz="2600" dirty="0"/>
          </a:p>
        </p:txBody>
      </p:sp>
    </p:spTree>
    <p:extLst>
      <p:ext uri="{BB962C8B-B14F-4D97-AF65-F5344CB8AC3E}">
        <p14:creationId xmlns:p14="http://schemas.microsoft.com/office/powerpoint/2010/main" val="18145381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Welcome to </a:t>
            </a:r>
            <a:r>
              <a:rPr lang="en-US" smtClean="0"/>
              <a:t>the Webinar!</a:t>
            </a:r>
            <a:endParaRPr lang="en-US" dirty="0"/>
          </a:p>
        </p:txBody>
      </p:sp>
      <p:sp>
        <p:nvSpPr>
          <p:cNvPr id="2" name="Content Placeholder 1"/>
          <p:cNvSpPr>
            <a:spLocks noGrp="1"/>
          </p:cNvSpPr>
          <p:nvPr>
            <p:ph idx="1"/>
          </p:nvPr>
        </p:nvSpPr>
        <p:spPr/>
        <p:txBody>
          <a:bodyPr/>
          <a:lstStyle/>
          <a:p>
            <a:pPr>
              <a:spcBef>
                <a:spcPts val="600"/>
              </a:spcBef>
              <a:spcAft>
                <a:spcPts val="0"/>
              </a:spcAft>
            </a:pPr>
            <a:r>
              <a:rPr lang="en-US" sz="2600" dirty="0" smtClean="0"/>
              <a:t>Welcome to the webinar on Introduction to </a:t>
            </a:r>
            <a:r>
              <a:rPr lang="en-US" sz="2600" dirty="0" smtClean="0"/>
              <a:t>Angular!!!</a:t>
            </a:r>
            <a:endParaRPr lang="en-US" sz="2600" dirty="0" smtClean="0"/>
          </a:p>
          <a:p>
            <a:pPr>
              <a:spcBef>
                <a:spcPts val="600"/>
              </a:spcBef>
              <a:spcAft>
                <a:spcPts val="0"/>
              </a:spcAft>
            </a:pPr>
            <a:r>
              <a:rPr lang="en-US" sz="2600" dirty="0" smtClean="0"/>
              <a:t>We will review a few slides, then jump into coding for majority of the webinar, then spend the last 10 mins answering any questions (we can go longer if needed for questions)</a:t>
            </a:r>
          </a:p>
          <a:p>
            <a:pPr>
              <a:spcBef>
                <a:spcPts val="600"/>
              </a:spcBef>
              <a:spcAft>
                <a:spcPts val="0"/>
              </a:spcAft>
            </a:pPr>
            <a:r>
              <a:rPr lang="en-US" sz="2600" dirty="0" smtClean="0"/>
              <a:t>The session is being recorded for downloading afterwards</a:t>
            </a:r>
          </a:p>
        </p:txBody>
      </p:sp>
    </p:spTree>
    <p:extLst>
      <p:ext uri="{BB962C8B-B14F-4D97-AF65-F5344CB8AC3E}">
        <p14:creationId xmlns:p14="http://schemas.microsoft.com/office/powerpoint/2010/main" val="29039527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is </a:t>
            </a:r>
            <a:r>
              <a:rPr lang="en-US" dirty="0" smtClean="0"/>
              <a:t>Angular?</a:t>
            </a:r>
            <a:endParaRPr lang="en-US" dirty="0"/>
          </a:p>
        </p:txBody>
      </p:sp>
      <p:sp>
        <p:nvSpPr>
          <p:cNvPr id="2" name="Content Placeholder 1"/>
          <p:cNvSpPr>
            <a:spLocks noGrp="1"/>
          </p:cNvSpPr>
          <p:nvPr>
            <p:ph idx="1"/>
          </p:nvPr>
        </p:nvSpPr>
        <p:spPr/>
        <p:txBody>
          <a:bodyPr/>
          <a:lstStyle/>
          <a:p>
            <a:pPr>
              <a:spcBef>
                <a:spcPts val="600"/>
              </a:spcBef>
              <a:spcAft>
                <a:spcPts val="0"/>
              </a:spcAft>
            </a:pPr>
            <a:r>
              <a:rPr lang="en-US" sz="2600" dirty="0"/>
              <a:t>A</a:t>
            </a:r>
            <a:r>
              <a:rPr lang="en-US" sz="2600" dirty="0" smtClean="0"/>
              <a:t> complete framework for building cross-platform UI applications with HTML/CSS/JS</a:t>
            </a:r>
          </a:p>
          <a:p>
            <a:pPr>
              <a:spcBef>
                <a:spcPts val="600"/>
              </a:spcBef>
              <a:spcAft>
                <a:spcPts val="0"/>
              </a:spcAft>
            </a:pPr>
            <a:r>
              <a:rPr lang="en-US" sz="2600" dirty="0" smtClean="0"/>
              <a:t>Angular does NOT solve the problem of building server-side data services</a:t>
            </a:r>
          </a:p>
          <a:p>
            <a:pPr>
              <a:spcBef>
                <a:spcPts val="600"/>
              </a:spcBef>
              <a:spcAft>
                <a:spcPts val="0"/>
              </a:spcAft>
            </a:pPr>
            <a:r>
              <a:rPr lang="en-US" sz="2600" dirty="0" smtClean="0"/>
              <a:t>Angular does solve the problems getting data from server-side data services, displaying the data in component-based views, and providing mechanism for organizing those views and other client-side logic</a:t>
            </a:r>
            <a:endParaRPr lang="en-US" sz="2600" dirty="0"/>
          </a:p>
        </p:txBody>
      </p:sp>
    </p:spTree>
    <p:extLst>
      <p:ext uri="{BB962C8B-B14F-4D97-AF65-F5344CB8AC3E}">
        <p14:creationId xmlns:p14="http://schemas.microsoft.com/office/powerpoint/2010/main" val="6686080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Application Framework</a:t>
            </a:r>
          </a:p>
        </p:txBody>
      </p:sp>
      <p:sp>
        <p:nvSpPr>
          <p:cNvPr id="2" name="Content Placeholder 1"/>
          <p:cNvSpPr>
            <a:spLocks noGrp="1"/>
          </p:cNvSpPr>
          <p:nvPr>
            <p:ph idx="1"/>
          </p:nvPr>
        </p:nvSpPr>
        <p:spPr/>
        <p:txBody>
          <a:bodyPr/>
          <a:lstStyle/>
          <a:p>
            <a:pPr>
              <a:spcBef>
                <a:spcPts val="600"/>
              </a:spcBef>
              <a:spcAft>
                <a:spcPts val="0"/>
              </a:spcAft>
            </a:pPr>
            <a:r>
              <a:rPr lang="en-US" sz="2600" dirty="0" smtClean="0"/>
              <a:t>Angular </a:t>
            </a:r>
            <a:r>
              <a:rPr lang="en-US" sz="2600" dirty="0"/>
              <a:t>is more than a user interface (UI) widget library (such as React)</a:t>
            </a:r>
          </a:p>
          <a:p>
            <a:pPr>
              <a:spcBef>
                <a:spcPts val="600"/>
              </a:spcBef>
              <a:spcAft>
                <a:spcPts val="0"/>
              </a:spcAft>
            </a:pPr>
            <a:r>
              <a:rPr lang="en-US" sz="2600" dirty="0" smtClean="0"/>
              <a:t>Angular </a:t>
            </a:r>
            <a:r>
              <a:rPr lang="en-US" sz="2600" dirty="0"/>
              <a:t>is a complete framework for building the UI layer of many kinds of applications including web applications, desktop applications and even native applications</a:t>
            </a:r>
          </a:p>
          <a:p>
            <a:pPr>
              <a:spcBef>
                <a:spcPts val="600"/>
              </a:spcBef>
              <a:spcAft>
                <a:spcPts val="0"/>
              </a:spcAft>
            </a:pPr>
            <a:r>
              <a:rPr lang="en-US" sz="2600" dirty="0" smtClean="0"/>
              <a:t>Angular </a:t>
            </a:r>
            <a:r>
              <a:rPr lang="en-US" sz="2600" dirty="0"/>
              <a:t>organizes code through modules, provides UI widgets through components, formats data with pipes, manipulates the DOM through directives, provides access to REST services through the HTTP module, enhances HTML forms, application routing, etc…</a:t>
            </a:r>
          </a:p>
          <a:p>
            <a:pPr lvl="1"/>
            <a:endParaRPr lang="en-US" sz="2600" dirty="0"/>
          </a:p>
        </p:txBody>
      </p:sp>
    </p:spTree>
    <p:extLst>
      <p:ext uri="{BB962C8B-B14F-4D97-AF65-F5344CB8AC3E}">
        <p14:creationId xmlns:p14="http://schemas.microsoft.com/office/powerpoint/2010/main" val="12482002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Component Driven Development</a:t>
            </a:r>
          </a:p>
        </p:txBody>
      </p:sp>
      <p:sp>
        <p:nvSpPr>
          <p:cNvPr id="2" name="Content Placeholder 1"/>
          <p:cNvSpPr>
            <a:spLocks noGrp="1"/>
          </p:cNvSpPr>
          <p:nvPr>
            <p:ph idx="1"/>
          </p:nvPr>
        </p:nvSpPr>
        <p:spPr/>
        <p:txBody>
          <a:bodyPr/>
          <a:lstStyle/>
          <a:p>
            <a:pPr>
              <a:spcBef>
                <a:spcPts val="600"/>
              </a:spcBef>
              <a:spcAft>
                <a:spcPts val="0"/>
              </a:spcAft>
            </a:pPr>
            <a:r>
              <a:rPr lang="en-US" sz="2600" dirty="0"/>
              <a:t>The most important aspect of </a:t>
            </a:r>
            <a:r>
              <a:rPr lang="en-US" sz="2600" dirty="0" smtClean="0"/>
              <a:t>Angular </a:t>
            </a:r>
            <a:r>
              <a:rPr lang="en-US" sz="2600" dirty="0"/>
              <a:t>is Component Driven Development</a:t>
            </a:r>
          </a:p>
          <a:p>
            <a:pPr>
              <a:spcBef>
                <a:spcPts val="600"/>
              </a:spcBef>
              <a:spcAft>
                <a:spcPts val="0"/>
              </a:spcAft>
            </a:pPr>
            <a:r>
              <a:rPr lang="en-US" sz="2600" dirty="0"/>
              <a:t>Components are the future of web applications, and truly all UI development across all platforms</a:t>
            </a:r>
          </a:p>
          <a:p>
            <a:pPr>
              <a:spcBef>
                <a:spcPts val="600"/>
              </a:spcBef>
              <a:spcAft>
                <a:spcPts val="0"/>
              </a:spcAft>
            </a:pPr>
            <a:r>
              <a:rPr lang="en-US" sz="2600" dirty="0" smtClean="0"/>
              <a:t>Angular </a:t>
            </a:r>
            <a:r>
              <a:rPr lang="en-US" sz="2600" dirty="0"/>
              <a:t>Components are similar to React Components, but they actually </a:t>
            </a:r>
            <a:r>
              <a:rPr lang="en-US" sz="2600" dirty="0" smtClean="0"/>
              <a:t>mostly follow </a:t>
            </a:r>
            <a:r>
              <a:rPr lang="en-US" sz="2600" dirty="0"/>
              <a:t>the up and coming Web Components standards (which React does not)</a:t>
            </a:r>
          </a:p>
          <a:p>
            <a:pPr>
              <a:spcBef>
                <a:spcPts val="600"/>
              </a:spcBef>
              <a:spcAft>
                <a:spcPts val="0"/>
              </a:spcAft>
            </a:pPr>
            <a:r>
              <a:rPr lang="en-US" sz="2600" dirty="0"/>
              <a:t>Understanding Component Driven Development is by far the most important </a:t>
            </a:r>
            <a:r>
              <a:rPr lang="en-US" sz="2600" dirty="0" smtClean="0"/>
              <a:t>part of Angular</a:t>
            </a:r>
            <a:endParaRPr lang="en-US" sz="2600" dirty="0" smtClean="0"/>
          </a:p>
          <a:p>
            <a:endParaRPr lang="en-US" sz="2600" dirty="0" smtClean="0"/>
          </a:p>
          <a:p>
            <a:pPr lvl="1"/>
            <a:endParaRPr lang="en-US" sz="2600" dirty="0"/>
          </a:p>
        </p:txBody>
      </p:sp>
    </p:spTree>
    <p:extLst>
      <p:ext uri="{BB962C8B-B14F-4D97-AF65-F5344CB8AC3E}">
        <p14:creationId xmlns:p14="http://schemas.microsoft.com/office/powerpoint/2010/main" val="3371233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Web Components</a:t>
            </a:r>
          </a:p>
        </p:txBody>
      </p:sp>
      <p:sp>
        <p:nvSpPr>
          <p:cNvPr id="2" name="Content Placeholder 1"/>
          <p:cNvSpPr>
            <a:spLocks noGrp="1"/>
          </p:cNvSpPr>
          <p:nvPr>
            <p:ph idx="1"/>
          </p:nvPr>
        </p:nvSpPr>
        <p:spPr/>
        <p:txBody>
          <a:bodyPr/>
          <a:lstStyle/>
          <a:p>
            <a:pPr>
              <a:spcBef>
                <a:spcPts val="600"/>
              </a:spcBef>
              <a:spcAft>
                <a:spcPts val="0"/>
              </a:spcAft>
            </a:pPr>
            <a:r>
              <a:rPr lang="en-US" sz="2600" dirty="0" smtClean="0"/>
              <a:t>Angular </a:t>
            </a:r>
            <a:r>
              <a:rPr lang="en-US" sz="2600" dirty="0"/>
              <a:t>Components generally follows the Web Components standards</a:t>
            </a:r>
          </a:p>
          <a:p>
            <a:pPr>
              <a:spcBef>
                <a:spcPts val="600"/>
              </a:spcBef>
              <a:spcAft>
                <a:spcPts val="0"/>
              </a:spcAft>
            </a:pPr>
            <a:r>
              <a:rPr lang="en-US" sz="2600" dirty="0"/>
              <a:t>For more information on Web Components</a:t>
            </a:r>
          </a:p>
          <a:p>
            <a:pPr lvl="1">
              <a:spcAft>
                <a:spcPts val="0"/>
              </a:spcAft>
            </a:pPr>
            <a:r>
              <a:rPr lang="en-US" sz="2600" dirty="0"/>
              <a:t>http://</a:t>
            </a:r>
            <a:r>
              <a:rPr lang="en-US" sz="2600" dirty="0" err="1"/>
              <a:t>webcomponents.org</a:t>
            </a:r>
            <a:endParaRPr lang="en-US" sz="2600" dirty="0"/>
          </a:p>
          <a:p>
            <a:pPr>
              <a:spcBef>
                <a:spcPts val="600"/>
              </a:spcBef>
              <a:spcAft>
                <a:spcPts val="0"/>
              </a:spcAft>
            </a:pPr>
            <a:r>
              <a:rPr lang="en-US" sz="2600" dirty="0"/>
              <a:t>Custom Elements – used for Components</a:t>
            </a:r>
          </a:p>
          <a:p>
            <a:pPr>
              <a:spcBef>
                <a:spcPts val="600"/>
              </a:spcBef>
              <a:spcAft>
                <a:spcPts val="0"/>
              </a:spcAft>
            </a:pPr>
            <a:r>
              <a:rPr lang="en-US" sz="2600" dirty="0"/>
              <a:t>HTML Imports – not </a:t>
            </a:r>
            <a:r>
              <a:rPr lang="en-US" sz="2600" dirty="0" smtClean="0"/>
              <a:t>supported (and not needed)</a:t>
            </a:r>
            <a:endParaRPr lang="en-US" sz="2600" dirty="0"/>
          </a:p>
          <a:p>
            <a:pPr>
              <a:spcBef>
                <a:spcPts val="600"/>
              </a:spcBef>
              <a:spcAft>
                <a:spcPts val="0"/>
              </a:spcAft>
            </a:pPr>
            <a:r>
              <a:rPr lang="en-US" sz="2600" dirty="0"/>
              <a:t>Templates – used for Structural </a:t>
            </a:r>
            <a:r>
              <a:rPr lang="en-US" sz="2600" dirty="0" smtClean="0"/>
              <a:t>Directives (ng-template)</a:t>
            </a:r>
            <a:endParaRPr lang="en-US" sz="2600" dirty="0"/>
          </a:p>
          <a:p>
            <a:pPr>
              <a:spcBef>
                <a:spcPts val="600"/>
              </a:spcBef>
              <a:spcAft>
                <a:spcPts val="0"/>
              </a:spcAft>
            </a:pPr>
            <a:r>
              <a:rPr lang="en-US" sz="2600" dirty="0"/>
              <a:t>Shadow DOM – used by </a:t>
            </a:r>
            <a:r>
              <a:rPr lang="en-US" sz="2600" dirty="0" smtClean="0"/>
              <a:t>Components (emulated support)</a:t>
            </a:r>
            <a:endParaRPr lang="en-US" sz="2600" dirty="0" smtClean="0"/>
          </a:p>
          <a:p>
            <a:pPr lvl="1"/>
            <a:endParaRPr lang="en-US" sz="2600" dirty="0"/>
          </a:p>
        </p:txBody>
      </p:sp>
    </p:spTree>
    <p:extLst>
      <p:ext uri="{BB962C8B-B14F-4D97-AF65-F5344CB8AC3E}">
        <p14:creationId xmlns:p14="http://schemas.microsoft.com/office/powerpoint/2010/main" val="3257093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Cross-Platform</a:t>
            </a:r>
          </a:p>
        </p:txBody>
      </p:sp>
      <p:sp>
        <p:nvSpPr>
          <p:cNvPr id="2" name="Content Placeholder 1"/>
          <p:cNvSpPr>
            <a:spLocks noGrp="1"/>
          </p:cNvSpPr>
          <p:nvPr>
            <p:ph idx="1"/>
          </p:nvPr>
        </p:nvSpPr>
        <p:spPr/>
        <p:txBody>
          <a:bodyPr/>
          <a:lstStyle/>
          <a:p>
            <a:pPr>
              <a:spcBef>
                <a:spcPts val="600"/>
              </a:spcBef>
              <a:spcAft>
                <a:spcPts val="0"/>
              </a:spcAft>
            </a:pPr>
            <a:r>
              <a:rPr lang="en-US" sz="2600" dirty="0" smtClean="0"/>
              <a:t>Angular </a:t>
            </a:r>
            <a:r>
              <a:rPr lang="en-US" sz="2600" dirty="0"/>
              <a:t>works on the following platforms</a:t>
            </a:r>
          </a:p>
          <a:p>
            <a:pPr lvl="1">
              <a:spcAft>
                <a:spcPts val="0"/>
              </a:spcAft>
            </a:pPr>
            <a:r>
              <a:rPr lang="en-US" sz="2600" dirty="0"/>
              <a:t>Web Browsers</a:t>
            </a:r>
          </a:p>
          <a:p>
            <a:pPr lvl="1">
              <a:spcAft>
                <a:spcPts val="0"/>
              </a:spcAft>
            </a:pPr>
            <a:r>
              <a:rPr lang="en-US" sz="2600" dirty="0"/>
              <a:t>Electron Framework</a:t>
            </a:r>
          </a:p>
          <a:p>
            <a:pPr lvl="1">
              <a:spcAft>
                <a:spcPts val="0"/>
              </a:spcAft>
            </a:pPr>
            <a:r>
              <a:rPr lang="en-US" sz="2600" dirty="0"/>
              <a:t>Native iOS and Android Applications with </a:t>
            </a:r>
            <a:r>
              <a:rPr lang="en-US" sz="2600" dirty="0" err="1"/>
              <a:t>NativeScript</a:t>
            </a:r>
            <a:endParaRPr lang="en-US" sz="2600" dirty="0"/>
          </a:p>
          <a:p>
            <a:pPr lvl="1">
              <a:spcAft>
                <a:spcPts val="0"/>
              </a:spcAft>
            </a:pPr>
            <a:r>
              <a:rPr lang="en-US" sz="2600" dirty="0"/>
              <a:t>Server Rendering </a:t>
            </a:r>
            <a:r>
              <a:rPr lang="en-US" sz="2600" dirty="0" smtClean="0"/>
              <a:t>especially for Ahead-Of-Time (AOT) Compilation</a:t>
            </a:r>
            <a:endParaRPr lang="en-US" sz="2600" dirty="0" smtClean="0"/>
          </a:p>
          <a:p>
            <a:pPr lvl="1"/>
            <a:endParaRPr lang="en-US" sz="2600" dirty="0"/>
          </a:p>
        </p:txBody>
      </p:sp>
    </p:spTree>
    <p:extLst>
      <p:ext uri="{BB962C8B-B14F-4D97-AF65-F5344CB8AC3E}">
        <p14:creationId xmlns:p14="http://schemas.microsoft.com/office/powerpoint/2010/main" val="9941054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about React?</a:t>
            </a:r>
            <a:endParaRPr lang="en-US" dirty="0"/>
          </a:p>
        </p:txBody>
      </p:sp>
      <p:sp>
        <p:nvSpPr>
          <p:cNvPr id="2" name="Content Placeholder 1"/>
          <p:cNvSpPr>
            <a:spLocks noGrp="1"/>
          </p:cNvSpPr>
          <p:nvPr>
            <p:ph idx="1"/>
          </p:nvPr>
        </p:nvSpPr>
        <p:spPr/>
        <p:txBody>
          <a:bodyPr/>
          <a:lstStyle/>
          <a:p>
            <a:pPr>
              <a:spcBef>
                <a:spcPts val="600"/>
              </a:spcBef>
              <a:spcAft>
                <a:spcPts val="0"/>
              </a:spcAft>
            </a:pPr>
            <a:r>
              <a:rPr lang="en-US" sz="2600" dirty="0" smtClean="0"/>
              <a:t>React rocks! But it's only part of the puzzle, React must be combined with other libraries to fill out all of the requirements of a framework</a:t>
            </a:r>
          </a:p>
          <a:p>
            <a:pPr>
              <a:spcBef>
                <a:spcPts val="600"/>
              </a:spcBef>
              <a:spcAft>
                <a:spcPts val="0"/>
              </a:spcAft>
            </a:pPr>
            <a:r>
              <a:rPr lang="en-US" sz="2600" dirty="0" smtClean="0"/>
              <a:t>If you want full control over every piece of your framework, then React combined with other libraries (that you choose) will give you that flexibility </a:t>
            </a:r>
            <a:r>
              <a:rPr lang="mr-IN" sz="2600" dirty="0" smtClean="0"/>
              <a:t>–</a:t>
            </a:r>
            <a:r>
              <a:rPr lang="en-US" sz="2600" dirty="0" smtClean="0"/>
              <a:t> for many developers this is not desired</a:t>
            </a:r>
          </a:p>
          <a:p>
            <a:pPr>
              <a:spcBef>
                <a:spcPts val="600"/>
              </a:spcBef>
              <a:spcAft>
                <a:spcPts val="0"/>
              </a:spcAft>
            </a:pPr>
            <a:r>
              <a:rPr lang="en-US" sz="2600" dirty="0" smtClean="0"/>
              <a:t>If you want to build native apps with a JavaScript library today, </a:t>
            </a:r>
            <a:r>
              <a:rPr lang="en-US" sz="2600" dirty="0" err="1" smtClean="0"/>
              <a:t>ReactNative</a:t>
            </a:r>
            <a:r>
              <a:rPr lang="en-US" sz="2600" dirty="0" smtClean="0"/>
              <a:t> is more mature than using </a:t>
            </a:r>
            <a:r>
              <a:rPr lang="en-US" sz="2600" dirty="0" smtClean="0"/>
              <a:t>Angular</a:t>
            </a:r>
            <a:endParaRPr lang="en-US" sz="2600" dirty="0" smtClean="0"/>
          </a:p>
          <a:p>
            <a:endParaRPr lang="en-US" sz="2600" dirty="0" smtClean="0"/>
          </a:p>
          <a:p>
            <a:pPr lvl="1"/>
            <a:endParaRPr lang="en-US" sz="2600" dirty="0"/>
          </a:p>
        </p:txBody>
      </p:sp>
    </p:spTree>
    <p:extLst>
      <p:ext uri="{BB962C8B-B14F-4D97-AF65-F5344CB8AC3E}">
        <p14:creationId xmlns:p14="http://schemas.microsoft.com/office/powerpoint/2010/main" val="8252705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Let's Get Started</a:t>
            </a:r>
            <a:r>
              <a:rPr lang="mr-IN" dirty="0" smtClean="0"/>
              <a:t>…</a:t>
            </a:r>
            <a:endParaRPr lang="en-US" dirty="0"/>
          </a:p>
        </p:txBody>
      </p:sp>
      <p:sp>
        <p:nvSpPr>
          <p:cNvPr id="2" name="Content Placeholder 1"/>
          <p:cNvSpPr>
            <a:spLocks noGrp="1"/>
          </p:cNvSpPr>
          <p:nvPr>
            <p:ph idx="1"/>
          </p:nvPr>
        </p:nvSpPr>
        <p:spPr/>
        <p:txBody>
          <a:bodyPr/>
          <a:lstStyle/>
          <a:p>
            <a:pPr>
              <a:spcBef>
                <a:spcPts val="600"/>
              </a:spcBef>
              <a:spcAft>
                <a:spcPts val="0"/>
              </a:spcAft>
            </a:pPr>
            <a:r>
              <a:rPr lang="en-US" sz="2600" dirty="0" smtClean="0"/>
              <a:t>We will code a simple </a:t>
            </a:r>
            <a:r>
              <a:rPr lang="en-US" sz="2600" dirty="0" smtClean="0"/>
              <a:t>Angular </a:t>
            </a:r>
            <a:r>
              <a:rPr lang="en-US" sz="2600" dirty="0" smtClean="0"/>
              <a:t>application exploring some of the features of the framework</a:t>
            </a:r>
          </a:p>
          <a:p>
            <a:pPr>
              <a:spcBef>
                <a:spcPts val="600"/>
              </a:spcBef>
              <a:spcAft>
                <a:spcPts val="0"/>
              </a:spcAft>
            </a:pPr>
            <a:r>
              <a:rPr lang="en-US" sz="2600" dirty="0" smtClean="0"/>
              <a:t>Visual Studio </a:t>
            </a:r>
            <a:r>
              <a:rPr lang="en-US" sz="2600" dirty="0" smtClean="0"/>
              <a:t>Code will </a:t>
            </a:r>
            <a:r>
              <a:rPr lang="en-US" sz="2600" dirty="0" smtClean="0"/>
              <a:t>be used as the editor, but Webpack will be used to run the various transpilers and bundle our code</a:t>
            </a:r>
          </a:p>
          <a:p>
            <a:pPr>
              <a:spcBef>
                <a:spcPts val="600"/>
              </a:spcBef>
              <a:spcAft>
                <a:spcPts val="0"/>
              </a:spcAft>
            </a:pPr>
            <a:r>
              <a:rPr lang="en-US" sz="2600" dirty="0" smtClean="0"/>
              <a:t>Webpack Development Server will serve the web </a:t>
            </a:r>
            <a:r>
              <a:rPr lang="en-US" sz="2600" dirty="0" smtClean="0"/>
              <a:t>pages</a:t>
            </a:r>
            <a:endParaRPr lang="en-US" sz="2600" dirty="0" smtClean="0"/>
          </a:p>
          <a:p>
            <a:endParaRPr lang="en-US" sz="2600" dirty="0" smtClean="0"/>
          </a:p>
          <a:p>
            <a:endParaRPr lang="en-US" sz="2600" dirty="0" smtClean="0"/>
          </a:p>
          <a:p>
            <a:pPr lvl="1"/>
            <a:endParaRPr lang="en-US" sz="2600" dirty="0"/>
          </a:p>
        </p:txBody>
      </p:sp>
    </p:spTree>
    <p:extLst>
      <p:ext uri="{BB962C8B-B14F-4D97-AF65-F5344CB8AC3E}">
        <p14:creationId xmlns:p14="http://schemas.microsoft.com/office/powerpoint/2010/main" val="84398790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1652</TotalTime>
  <Words>523</Words>
  <Application>Microsoft Macintosh PowerPoint</Application>
  <PresentationFormat>On-screen Show (4:3)</PresentationFormat>
  <Paragraphs>49</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News Gothic MT</vt:lpstr>
      <vt:lpstr>Segoe UI</vt:lpstr>
      <vt:lpstr>Wingdings 2</vt:lpstr>
      <vt:lpstr>Breeze</vt:lpstr>
      <vt:lpstr>PowerPoint Presentation</vt:lpstr>
      <vt:lpstr>Welcome to the Webinar!</vt:lpstr>
      <vt:lpstr>What is Angular?</vt:lpstr>
      <vt:lpstr>Application Framework</vt:lpstr>
      <vt:lpstr>Component Driven Development</vt:lpstr>
      <vt:lpstr>Web Components</vt:lpstr>
      <vt:lpstr>Cross-Platform</vt:lpstr>
      <vt:lpstr>What about React?</vt:lpstr>
      <vt:lpstr>Let's Get Started…</vt:lpstr>
      <vt:lpstr>Questions???</vt:lpstr>
    </vt:vector>
  </TitlesOfParts>
  <Company>eo3.net</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Eddie Owens III</dc:creator>
  <cp:lastModifiedBy>Eric W. Greene</cp:lastModifiedBy>
  <cp:revision>45</cp:revision>
  <dcterms:created xsi:type="dcterms:W3CDTF">2012-11-13T15:14:17Z</dcterms:created>
  <dcterms:modified xsi:type="dcterms:W3CDTF">2017-07-20T14:58:17Z</dcterms:modified>
</cp:coreProperties>
</file>