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6" r:id="rId2"/>
    <p:sldId id="333" r:id="rId3"/>
    <p:sldId id="321" r:id="rId4"/>
    <p:sldId id="329" r:id="rId5"/>
    <p:sldId id="322" r:id="rId6"/>
    <p:sldId id="323" r:id="rId7"/>
    <p:sldId id="324" r:id="rId8"/>
    <p:sldId id="326" r:id="rId9"/>
    <p:sldId id="337" r:id="rId10"/>
    <p:sldId id="330" r:id="rId11"/>
    <p:sldId id="331" r:id="rId12"/>
    <p:sldId id="332" r:id="rId13"/>
    <p:sldId id="334" r:id="rId14"/>
    <p:sldId id="335" r:id="rId15"/>
    <p:sldId id="336" r:id="rId16"/>
    <p:sldId id="338" r:id="rId17"/>
    <p:sldId id="327" r:id="rId18"/>
    <p:sldId id="32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77"/>
    <p:restoredTop sz="93672" autoAdjust="0"/>
  </p:normalViewPr>
  <p:slideViewPr>
    <p:cSldViewPr snapToGrid="0" snapToObjects="1">
      <p:cViewPr varScale="1">
        <p:scale>
          <a:sx n="118" d="100"/>
          <a:sy n="118" d="100"/>
        </p:scale>
        <p:origin x="202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6D48A-E1D5-4F3A-8DCA-1FA13C92C09C}" type="datetimeFigureOut">
              <a:rPr lang="en-US" smtClean="0"/>
              <a:t>7/6/17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5035B-864D-40EE-B549-B002CB7B4E03}" type="slidenum">
              <a:rPr lang="en-US" smtClean="0"/>
              <a:t>‹#›</a:t>
            </a:fld>
            <a:endParaRPr lang="en-US"/>
          </a:p>
        </p:txBody>
      </p:sp>
    </p:spTree>
    <p:extLst>
      <p:ext uri="{BB962C8B-B14F-4D97-AF65-F5344CB8AC3E}">
        <p14:creationId xmlns:p14="http://schemas.microsoft.com/office/powerpoint/2010/main" val="188948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37628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2175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4064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967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5467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99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20923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7257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230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667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DD8765-2973-4D61-853A-AB248EECE6DA}" type="slidenum">
              <a:rPr lang="en-US" smtClean="0"/>
              <a:t>2</a:t>
            </a:fld>
            <a:endParaRPr lang="en-US"/>
          </a:p>
        </p:txBody>
      </p:sp>
    </p:spTree>
    <p:extLst>
      <p:ext uri="{BB962C8B-B14F-4D97-AF65-F5344CB8AC3E}">
        <p14:creationId xmlns:p14="http://schemas.microsoft.com/office/powerpoint/2010/main" val="95092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48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056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1774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1106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131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703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522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descr="wintellect-title_slide-v4a-blank.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911964" y="3510683"/>
            <a:ext cx="7664530" cy="912311"/>
          </a:xfrm>
        </p:spPr>
        <p:txBody>
          <a:bodyPr vert="horz" lIns="91440" tIns="45720" rIns="91440" bIns="45720" rtlCol="0" anchor="t" anchorCtr="0">
            <a:noAutofit/>
          </a:bodyPr>
          <a:lstStyle>
            <a:lvl1pPr marL="0" indent="0" algn="l" defTabSz="914400"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smtClean="0"/>
              <a:t>Click to edit Master title style</a:t>
            </a:r>
            <a:endParaRPr dirty="0"/>
          </a:p>
        </p:txBody>
      </p:sp>
      <p:sp>
        <p:nvSpPr>
          <p:cNvPr id="3" name="Subtitle 2"/>
          <p:cNvSpPr>
            <a:spLocks noGrp="1"/>
          </p:cNvSpPr>
          <p:nvPr>
            <p:ph type="subTitle" idx="1"/>
          </p:nvPr>
        </p:nvSpPr>
        <p:spPr>
          <a:xfrm>
            <a:off x="911964" y="4431753"/>
            <a:ext cx="3365333" cy="1122525"/>
          </a:xfrm>
        </p:spPr>
        <p:txBody>
          <a:bodyPr vert="horz" lIns="91440" tIns="45720" rIns="91440" bIns="45720" rtlCol="0">
            <a:normAutofit/>
          </a:bodyPr>
          <a:lstStyle>
            <a:lvl1pPr marL="0" indent="0" algn="l" defTabSz="914400"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7/6/17</a:t>
            </a:fld>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89778" y="107576"/>
            <a:ext cx="8761270" cy="1228078"/>
          </a:xfrm>
          <a:prstGeom prst="rect">
            <a:avLst/>
          </a:prstGeom>
        </p:spPr>
        <p:txBody>
          <a:bodyPr vert="horz" lIns="91440" tIns="45720" rIns="91440" bIns="45720" rtlCol="0" anchor="ctr" anchorCtr="0">
            <a:noAutofit/>
          </a:bodyPr>
          <a:lstStyle/>
          <a:p>
            <a:r>
              <a:rPr lang="en-US" dirty="0" smtClean="0"/>
              <a:t>Click to edit Master title style</a:t>
            </a:r>
            <a:endParaRPr dirty="0"/>
          </a:p>
        </p:txBody>
      </p:sp>
      <p:sp>
        <p:nvSpPr>
          <p:cNvPr id="7" name="Date Placeholder 3"/>
          <p:cNvSpPr>
            <a:spLocks noGrp="1"/>
          </p:cNvSpPr>
          <p:nvPr>
            <p:ph type="dt" sz="half" idx="2"/>
          </p:nvPr>
        </p:nvSpPr>
        <p:spPr>
          <a:xfrm>
            <a:off x="5616077" y="6319462"/>
            <a:ext cx="99534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7/6/17</a:t>
            </a:fld>
            <a:endParaRPr lang="en-US"/>
          </a:p>
        </p:txBody>
      </p:sp>
      <p:sp>
        <p:nvSpPr>
          <p:cNvPr id="8" name="Slide Number Placeholder 5"/>
          <p:cNvSpPr>
            <a:spLocks noGrp="1"/>
          </p:cNvSpPr>
          <p:nvPr>
            <p:ph type="sldNum" sz="quarter" idx="4"/>
          </p:nvPr>
        </p:nvSpPr>
        <p:spPr>
          <a:xfrm>
            <a:off x="6618716" y="6319462"/>
            <a:ext cx="578238"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10" name="Content Placeholder 2"/>
          <p:cNvSpPr>
            <a:spLocks noGrp="1"/>
          </p:cNvSpPr>
          <p:nvPr>
            <p:ph idx="1"/>
          </p:nvPr>
        </p:nvSpPr>
        <p:spPr>
          <a:xfrm>
            <a:off x="189778" y="1601996"/>
            <a:ext cx="8761270" cy="4343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lvl1pPr>
              <a:defRPr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Aft>
                <a:spcPts val="400"/>
              </a:spcAft>
              <a:defRPr/>
            </a:lvl1pPr>
            <a:lvl2pPr>
              <a:spcAft>
                <a:spcPts val="400"/>
              </a:spcAft>
              <a:defRPr/>
            </a:lvl2pPr>
            <a:lvl3pPr>
              <a:spcAft>
                <a:spcPts val="400"/>
              </a:spcAft>
              <a:defRPr/>
            </a:lvl3pPr>
            <a:lvl4pPr>
              <a:spcAft>
                <a:spcPts val="400"/>
              </a:spcAft>
              <a:defRPr/>
            </a:lvl4pPr>
            <a:lvl5pPr>
              <a:spcAft>
                <a:spcPts val="4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4819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9778" y="107576"/>
            <a:ext cx="8761270" cy="1228078"/>
          </a:xfrm>
          <a:prstGeom prst="rect">
            <a:avLst/>
          </a:prstGeom>
        </p:spPr>
        <p:txBody>
          <a:bodyPr vert="horz" lIns="91440" tIns="45720" rIns="91440" bIns="45720" rtlCol="0" anchor="ctr"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189778" y="1518121"/>
            <a:ext cx="8761270" cy="442548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5616077" y="6319462"/>
            <a:ext cx="99534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7/6/17</a:t>
            </a:fld>
            <a:endParaRPr lang="en-US"/>
          </a:p>
        </p:txBody>
      </p:sp>
      <p:sp>
        <p:nvSpPr>
          <p:cNvPr id="6" name="Slide Number Placeholder 5"/>
          <p:cNvSpPr>
            <a:spLocks noGrp="1"/>
          </p:cNvSpPr>
          <p:nvPr>
            <p:ph type="sldNum" sz="quarter" idx="4"/>
          </p:nvPr>
        </p:nvSpPr>
        <p:spPr>
          <a:xfrm>
            <a:off x="6618716" y="6319462"/>
            <a:ext cx="578238"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8" r:id="rId2"/>
    <p:sldLayoutId id="2147483669" r:id="rId3"/>
  </p:sldLayoutIdLst>
  <p:txStyles>
    <p:titleStyle>
      <a:lvl1pPr algn="l" defTabSz="914400" rtl="0" eaLnBrk="1" latinLnBrk="0" hangingPunct="1">
        <a:spcBef>
          <a:spcPct val="0"/>
        </a:spcBef>
        <a:buNone/>
        <a:defRPr sz="3000" kern="1200">
          <a:solidFill>
            <a:schemeClr val="tx1">
              <a:lumMod val="65000"/>
              <a:lumOff val="35000"/>
            </a:schemeClr>
          </a:solidFill>
          <a:latin typeface="Segoe UI"/>
          <a:ea typeface="+mj-ea"/>
          <a:cs typeface="Segoe UI"/>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Grp="1" noChangeArrowheads="1"/>
          </p:cNvSpPr>
          <p:nvPr>
            <p:ph type="subTitle" idx="1"/>
          </p:nvPr>
        </p:nvSpPr>
        <p:spPr>
          <a:xfrm>
            <a:off x="685800" y="3066210"/>
            <a:ext cx="7558314" cy="1655762"/>
          </a:xfrm>
          <a:effectLst/>
        </p:spPr>
        <p:txBody>
          <a:bodyPr>
            <a:normAutofit/>
          </a:bodyPr>
          <a:lstStyle/>
          <a:p>
            <a:pPr eaLnBrk="1" hangingPunct="1">
              <a:defRPr/>
            </a:pPr>
            <a:endParaRPr lang="en-US" sz="3600" dirty="0" smtClean="0"/>
          </a:p>
          <a:p>
            <a:r>
              <a:rPr lang="en-US" sz="3600" dirty="0" smtClean="0"/>
              <a:t>Introduction to Angular </a:t>
            </a:r>
            <a:r>
              <a:rPr lang="en-US" sz="3600" dirty="0" smtClean="0"/>
              <a:t>+ Redux</a:t>
            </a:r>
            <a:endParaRPr lang="en-US" sz="3600" dirty="0" smtClean="0"/>
          </a:p>
          <a:p>
            <a:r>
              <a:rPr lang="en-US" sz="2400" dirty="0" smtClean="0">
                <a:solidFill>
                  <a:srgbClr val="002060"/>
                </a:solidFill>
              </a:rPr>
              <a:t>Presenter: Eric W. Greene</a:t>
            </a:r>
            <a:endParaRPr lang="en-US" sz="2400" dirty="0">
              <a:solidFill>
                <a:srgbClr val="002060"/>
              </a:solidFill>
            </a:endParaRPr>
          </a:p>
        </p:txBody>
      </p:sp>
    </p:spTree>
    <p:extLst>
      <p:ext uri="{BB962C8B-B14F-4D97-AF65-F5344CB8AC3E}">
        <p14:creationId xmlns:p14="http://schemas.microsoft.com/office/powerpoint/2010/main" val="3574837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Redux?</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Managing state in JavaScript applications is very challenging</a:t>
            </a:r>
          </a:p>
          <a:p>
            <a:pPr>
              <a:spcBef>
                <a:spcPts val="600"/>
              </a:spcBef>
              <a:spcAft>
                <a:spcPts val="0"/>
              </a:spcAft>
            </a:pPr>
            <a:r>
              <a:rPr lang="en-US" sz="2600" dirty="0"/>
              <a:t>Redux employs a predictable state container to simplify state management</a:t>
            </a:r>
          </a:p>
          <a:p>
            <a:pPr>
              <a:spcBef>
                <a:spcPts val="600"/>
              </a:spcBef>
              <a:spcAft>
                <a:spcPts val="0"/>
              </a:spcAft>
            </a:pPr>
            <a:r>
              <a:rPr lang="en-US" sz="2600" dirty="0"/>
              <a:t>Execution of an application is an initial state followed by a series of actions</a:t>
            </a:r>
          </a:p>
          <a:p>
            <a:pPr>
              <a:spcBef>
                <a:spcPts val="600"/>
              </a:spcBef>
              <a:spcAft>
                <a:spcPts val="0"/>
              </a:spcAft>
            </a:pPr>
            <a:r>
              <a:rPr lang="en-US" sz="2600" dirty="0"/>
              <a:t>Each action reduces the state to a new predictable state, to which the application user interface transitions</a:t>
            </a:r>
          </a:p>
          <a:p>
            <a:pPr>
              <a:spcBef>
                <a:spcPts val="600"/>
              </a:spcBef>
              <a:spcAft>
                <a:spcPts val="0"/>
              </a:spcAft>
            </a:pPr>
            <a:r>
              <a:rPr lang="en-US" sz="2600" dirty="0"/>
              <a:t>A state container, known as store, contains the reduction logic implemented as pure functions as well as the last reduced (current) </a:t>
            </a:r>
            <a:r>
              <a:rPr lang="en-US" sz="2600" dirty="0" smtClean="0"/>
              <a:t>state</a:t>
            </a:r>
            <a:endParaRPr lang="en-US" sz="2600" dirty="0"/>
          </a:p>
        </p:txBody>
      </p:sp>
    </p:spTree>
    <p:extLst>
      <p:ext uri="{BB962C8B-B14F-4D97-AF65-F5344CB8AC3E}">
        <p14:creationId xmlns:p14="http://schemas.microsoft.com/office/powerpoint/2010/main" val="1094831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Three Principles of Redux</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To enable state changes to be predictable, the following constraints applied to state changes</a:t>
            </a:r>
          </a:p>
          <a:p>
            <a:pPr lvl="1">
              <a:spcAft>
                <a:spcPts val="0"/>
              </a:spcAft>
            </a:pPr>
            <a:r>
              <a:rPr lang="en-US" sz="2600" dirty="0"/>
              <a:t>Single Source of Truth</a:t>
            </a:r>
          </a:p>
          <a:p>
            <a:pPr lvl="1">
              <a:spcAft>
                <a:spcPts val="0"/>
              </a:spcAft>
            </a:pPr>
            <a:r>
              <a:rPr lang="en-US" sz="2600" dirty="0"/>
              <a:t>State is Read-Only</a:t>
            </a:r>
          </a:p>
          <a:p>
            <a:pPr lvl="1">
              <a:spcAft>
                <a:spcPts val="0"/>
              </a:spcAft>
            </a:pPr>
            <a:r>
              <a:rPr lang="en-US" sz="2600" dirty="0"/>
              <a:t>Changes are made with Pure Functions</a:t>
            </a:r>
          </a:p>
        </p:txBody>
      </p:sp>
    </p:spTree>
    <p:extLst>
      <p:ext uri="{BB962C8B-B14F-4D97-AF65-F5344CB8AC3E}">
        <p14:creationId xmlns:p14="http://schemas.microsoft.com/office/powerpoint/2010/main" val="396781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Single Source of Truth</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Following the pattern of Flux, all data flows through a Redux system in a unidirectional matter</a:t>
            </a:r>
          </a:p>
          <a:p>
            <a:pPr>
              <a:spcBef>
                <a:spcPts val="600"/>
              </a:spcBef>
              <a:spcAft>
                <a:spcPts val="0"/>
              </a:spcAft>
            </a:pPr>
            <a:r>
              <a:rPr lang="en-US" sz="2600" dirty="0"/>
              <a:t>All changes to the state comes from actions applied to the state, and all actions are funneled into Redux</a:t>
            </a:r>
          </a:p>
          <a:p>
            <a:pPr>
              <a:spcBef>
                <a:spcPts val="600"/>
              </a:spcBef>
              <a:spcAft>
                <a:spcPts val="0"/>
              </a:spcAft>
            </a:pPr>
            <a:r>
              <a:rPr lang="en-US" sz="2600" dirty="0"/>
              <a:t>No part of the system can ever receive data from two sources</a:t>
            </a:r>
          </a:p>
          <a:p>
            <a:pPr>
              <a:spcBef>
                <a:spcPts val="600"/>
              </a:spcBef>
              <a:spcAft>
                <a:spcPts val="0"/>
              </a:spcAft>
            </a:pPr>
            <a:r>
              <a:rPr lang="en-US" sz="2600" dirty="0"/>
              <a:t>Additionally, the state managed by Redux is the state of the whole application (with minor exceptions, such as form control entry)</a:t>
            </a:r>
          </a:p>
        </p:txBody>
      </p:sp>
    </p:spTree>
    <p:extLst>
      <p:ext uri="{BB962C8B-B14F-4D97-AF65-F5344CB8AC3E}">
        <p14:creationId xmlns:p14="http://schemas.microsoft.com/office/powerpoint/2010/main" val="452244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State is Read-Only</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State can never be mutated</a:t>
            </a:r>
          </a:p>
          <a:p>
            <a:pPr>
              <a:spcBef>
                <a:spcPts val="600"/>
              </a:spcBef>
              <a:spcAft>
                <a:spcPts val="0"/>
              </a:spcAft>
            </a:pPr>
            <a:r>
              <a:rPr lang="en-US" sz="2600" dirty="0"/>
              <a:t>New states are produced by applying an action to the current state (known as reduction) from which a new state object is produced</a:t>
            </a:r>
          </a:p>
          <a:p>
            <a:pPr>
              <a:spcBef>
                <a:spcPts val="600"/>
              </a:spcBef>
              <a:spcAft>
                <a:spcPts val="0"/>
              </a:spcAft>
            </a:pPr>
            <a:r>
              <a:rPr lang="en-US" sz="2600" dirty="0"/>
              <a:t>Immutable programming techniques need to be utilized</a:t>
            </a:r>
          </a:p>
        </p:txBody>
      </p:sp>
    </p:spTree>
    <p:extLst>
      <p:ext uri="{BB962C8B-B14F-4D97-AF65-F5344CB8AC3E}">
        <p14:creationId xmlns:p14="http://schemas.microsoft.com/office/powerpoint/2010/main" val="1020940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Changes are made with Pure Functions</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Pure functions accept inputs, and using only those inputs produce a single </a:t>
            </a:r>
            <a:r>
              <a:rPr lang="en-US" sz="2600" dirty="0" smtClean="0"/>
              <a:t>output</a:t>
            </a:r>
          </a:p>
          <a:p>
            <a:pPr>
              <a:spcBef>
                <a:spcPts val="600"/>
              </a:spcBef>
              <a:spcAft>
                <a:spcPts val="0"/>
              </a:spcAft>
            </a:pPr>
            <a:r>
              <a:rPr lang="en-US" sz="2600" dirty="0" smtClean="0"/>
              <a:t>Inputs cannot be mutated</a:t>
            </a:r>
            <a:endParaRPr lang="en-US" sz="2600" dirty="0"/>
          </a:p>
          <a:p>
            <a:pPr>
              <a:spcBef>
                <a:spcPts val="600"/>
              </a:spcBef>
              <a:spcAft>
                <a:spcPts val="0"/>
              </a:spcAft>
            </a:pPr>
            <a:r>
              <a:rPr lang="en-US" sz="2600" dirty="0"/>
              <a:t>The function produces no side effects</a:t>
            </a:r>
          </a:p>
          <a:p>
            <a:pPr>
              <a:spcBef>
                <a:spcPts val="600"/>
              </a:spcBef>
              <a:spcAft>
                <a:spcPts val="0"/>
              </a:spcAft>
            </a:pPr>
            <a:r>
              <a:rPr lang="en-US" sz="2600" dirty="0"/>
              <a:t>Many pure functions can be composed together to process different parts of the state tree</a:t>
            </a:r>
          </a:p>
        </p:txBody>
      </p:sp>
    </p:spTree>
    <p:extLst>
      <p:ext uri="{BB962C8B-B14F-4D97-AF65-F5344CB8AC3E}">
        <p14:creationId xmlns:p14="http://schemas.microsoft.com/office/powerpoint/2010/main" val="514170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 of Redux</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From the Redux website, "Redux is a predictable state container for JavaScript apps."</a:t>
            </a:r>
          </a:p>
          <a:p>
            <a:pPr>
              <a:spcBef>
                <a:spcPts val="600"/>
              </a:spcBef>
              <a:spcAft>
                <a:spcPts val="0"/>
              </a:spcAft>
            </a:pPr>
            <a:r>
              <a:rPr lang="en-US" sz="2600" dirty="0"/>
              <a:t>Predictable – state changes follow the three principles</a:t>
            </a:r>
          </a:p>
          <a:p>
            <a:pPr>
              <a:spcBef>
                <a:spcPts val="600"/>
              </a:spcBef>
              <a:spcAft>
                <a:spcPts val="0"/>
              </a:spcAft>
            </a:pPr>
            <a:r>
              <a:rPr lang="en-US" sz="2600" dirty="0"/>
              <a:t>State – the application's data, including data related to the UI itself</a:t>
            </a:r>
          </a:p>
          <a:p>
            <a:pPr>
              <a:spcBef>
                <a:spcPts val="600"/>
              </a:spcBef>
              <a:spcAft>
                <a:spcPts val="0"/>
              </a:spcAft>
            </a:pPr>
            <a:r>
              <a:rPr lang="en-US" sz="2600" dirty="0"/>
              <a:t>Container – Redux is the container which applies actions to the pure reducer functions to return a new state</a:t>
            </a:r>
          </a:p>
          <a:p>
            <a:pPr>
              <a:spcBef>
                <a:spcPts val="600"/>
              </a:spcBef>
              <a:spcAft>
                <a:spcPts val="0"/>
              </a:spcAft>
            </a:pPr>
            <a:r>
              <a:rPr lang="en-US" sz="2600" dirty="0"/>
              <a:t>Redux has been designed for JavaScript applications</a:t>
            </a:r>
          </a:p>
        </p:txBody>
      </p:sp>
    </p:spTree>
    <p:extLst>
      <p:ext uri="{BB962C8B-B14F-4D97-AF65-F5344CB8AC3E}">
        <p14:creationId xmlns:p14="http://schemas.microsoft.com/office/powerpoint/2010/main" val="1426841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Angular + Redux</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Our demo will be a very simple integration of the two technologies</a:t>
            </a:r>
          </a:p>
          <a:p>
            <a:pPr>
              <a:spcBef>
                <a:spcPts val="600"/>
              </a:spcBef>
              <a:spcAft>
                <a:spcPts val="0"/>
              </a:spcAft>
            </a:pPr>
            <a:r>
              <a:rPr lang="en-US" sz="2600" dirty="0" smtClean="0"/>
              <a:t>For real apps, other approaches can be used</a:t>
            </a:r>
          </a:p>
          <a:p>
            <a:pPr lvl="1">
              <a:spcAft>
                <a:spcPts val="0"/>
              </a:spcAft>
            </a:pPr>
            <a:r>
              <a:rPr lang="en-US" sz="2600" dirty="0" smtClean="0"/>
              <a:t>Custom Services</a:t>
            </a:r>
          </a:p>
          <a:p>
            <a:pPr lvl="1">
              <a:spcAft>
                <a:spcPts val="0"/>
              </a:spcAft>
            </a:pPr>
            <a:r>
              <a:rPr lang="en-US" sz="2600" dirty="0" err="1"/>
              <a:t>n</a:t>
            </a:r>
            <a:r>
              <a:rPr lang="en-US" sz="2600" dirty="0" err="1" smtClean="0"/>
              <a:t>grx</a:t>
            </a:r>
            <a:r>
              <a:rPr lang="en-US" sz="2600" dirty="0" smtClean="0"/>
              <a:t> library</a:t>
            </a:r>
          </a:p>
          <a:p>
            <a:pPr lvl="1">
              <a:spcAft>
                <a:spcPts val="0"/>
              </a:spcAft>
            </a:pPr>
            <a:endParaRPr lang="en-US" sz="2600" dirty="0" smtClean="0"/>
          </a:p>
        </p:txBody>
      </p:sp>
    </p:spTree>
    <p:extLst>
      <p:ext uri="{BB962C8B-B14F-4D97-AF65-F5344CB8AC3E}">
        <p14:creationId xmlns:p14="http://schemas.microsoft.com/office/powerpoint/2010/main" val="67029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Get Started</a:t>
            </a:r>
            <a:r>
              <a:rPr lang="mr-IN" dirty="0" smtClean="0"/>
              <a:t>…</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We will </a:t>
            </a:r>
            <a:r>
              <a:rPr lang="en-US" sz="2600" dirty="0" smtClean="0"/>
              <a:t>enhance the code of a </a:t>
            </a:r>
            <a:r>
              <a:rPr lang="en-US" sz="2600" dirty="0" smtClean="0"/>
              <a:t>simple </a:t>
            </a:r>
            <a:r>
              <a:rPr lang="en-US" sz="2600" dirty="0" smtClean="0"/>
              <a:t>Angular application to use Redux </a:t>
            </a:r>
            <a:r>
              <a:rPr lang="en-US" sz="2600" dirty="0" smtClean="0"/>
              <a:t>exploring some of the </a:t>
            </a:r>
            <a:r>
              <a:rPr lang="en-US" sz="2600" dirty="0" smtClean="0"/>
              <a:t>concepts of Redux</a:t>
            </a:r>
            <a:endParaRPr lang="en-US" sz="2600" dirty="0" smtClean="0"/>
          </a:p>
          <a:p>
            <a:pPr>
              <a:spcBef>
                <a:spcPts val="600"/>
              </a:spcBef>
              <a:spcAft>
                <a:spcPts val="0"/>
              </a:spcAft>
            </a:pPr>
            <a:r>
              <a:rPr lang="en-US" sz="2600" dirty="0" smtClean="0"/>
              <a:t>Visual </a:t>
            </a:r>
            <a:r>
              <a:rPr lang="en-US" sz="2600" dirty="0" smtClean="0"/>
              <a:t>Studio Code </a:t>
            </a:r>
            <a:r>
              <a:rPr lang="en-US" sz="2600" dirty="0" smtClean="0"/>
              <a:t>will be used as the </a:t>
            </a:r>
            <a:r>
              <a:rPr lang="en-US" sz="2600" dirty="0" smtClean="0"/>
              <a:t>editor and Webpack </a:t>
            </a:r>
            <a:r>
              <a:rPr lang="en-US" sz="2600" dirty="0" smtClean="0"/>
              <a:t>will be used to run the various transpilers and bundle our code</a:t>
            </a:r>
          </a:p>
          <a:p>
            <a:pPr>
              <a:spcBef>
                <a:spcPts val="600"/>
              </a:spcBef>
              <a:spcAft>
                <a:spcPts val="0"/>
              </a:spcAft>
            </a:pPr>
            <a:r>
              <a:rPr lang="en-US" sz="2600" dirty="0" smtClean="0"/>
              <a:t>Webpack Development Server will serve the web </a:t>
            </a:r>
            <a:r>
              <a:rPr lang="en-US" sz="2600" dirty="0" smtClean="0"/>
              <a:t>pages</a:t>
            </a:r>
            <a:endParaRPr lang="en-US" sz="2600" dirty="0" smtClean="0"/>
          </a:p>
          <a:p>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843987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To access the source code from today's webinar, download the code from here:</a:t>
            </a:r>
          </a:p>
          <a:p>
            <a:pPr lvl="1">
              <a:spcAft>
                <a:spcPts val="0"/>
              </a:spcAft>
            </a:pPr>
            <a:r>
              <a:rPr lang="en-US" sz="2000" dirty="0"/>
              <a:t>https://</a:t>
            </a:r>
            <a:r>
              <a:rPr lang="en-US" sz="2000" dirty="0" smtClean="0"/>
              <a:t>github.com/training4developers/</a:t>
            </a:r>
            <a:r>
              <a:rPr lang="en-US" sz="2000" dirty="0" err="1" smtClean="0"/>
              <a:t>angular_redux_webinar</a:t>
            </a:r>
            <a:endParaRPr lang="en-US" sz="2000" dirty="0" smtClean="0"/>
          </a:p>
          <a:p>
            <a:pPr lvl="1">
              <a:spcAft>
                <a:spcPts val="0"/>
              </a:spcAft>
            </a:pPr>
            <a:r>
              <a:rPr lang="en-US" sz="2000" dirty="0" smtClean="0"/>
              <a:t>Email</a:t>
            </a:r>
            <a:r>
              <a:rPr lang="en-US" sz="2000" dirty="0" smtClean="0"/>
              <a:t>: eric@training4developers.com</a:t>
            </a:r>
          </a:p>
          <a:p>
            <a:pPr>
              <a:spcBef>
                <a:spcPts val="600"/>
              </a:spcBef>
              <a:spcAft>
                <a:spcPts val="0"/>
              </a:spcAft>
            </a:pPr>
            <a:r>
              <a:rPr lang="en-US" sz="2600" dirty="0" smtClean="0"/>
              <a:t>Any questions?</a:t>
            </a:r>
          </a:p>
          <a:p>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181453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30967" y="3470324"/>
            <a:ext cx="3587271" cy="2184016"/>
          </a:xfrm>
          <a:prstGeom prst="rect">
            <a:avLst/>
          </a:prstGeom>
        </p:spPr>
        <p:txBody>
          <a:bodyPr vert="horz" lIns="91440" tIns="45720" rIns="91440" bIns="45720" rtlCol="0">
            <a:normAutofit lnSpcReduction="1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endParaRPr lang="en-US" sz="1600" b="1" dirty="0" smtClean="0">
              <a:solidFill>
                <a:schemeClr val="tx2">
                  <a:lumMod val="75000"/>
                  <a:lumOff val="25000"/>
                </a:schemeClr>
              </a:solidFill>
            </a:endParaRPr>
          </a:p>
          <a:p>
            <a:pPr lvl="0"/>
            <a:r>
              <a:rPr lang="en-US" sz="1400" dirty="0" smtClean="0"/>
              <a:t>Architecture, Analysis and Design </a:t>
            </a:r>
          </a:p>
          <a:p>
            <a:pPr lvl="0"/>
            <a:r>
              <a:rPr lang="en-US" sz="1400" dirty="0" smtClean="0"/>
              <a:t>Full lifecycle software development</a:t>
            </a:r>
          </a:p>
          <a:p>
            <a:pPr lvl="0"/>
            <a:r>
              <a:rPr lang="en-US" sz="1400" dirty="0" smtClean="0"/>
              <a:t>Debugging and Performance tuning </a:t>
            </a:r>
          </a:p>
          <a:p>
            <a:pPr lvl="0"/>
            <a:r>
              <a:rPr lang="en-US" sz="1400" dirty="0" smtClean="0"/>
              <a:t>Database design and development </a:t>
            </a:r>
          </a:p>
          <a:p>
            <a:pPr marL="0" indent="0">
              <a:buFont typeface="Wingdings 2" pitchFamily="18" charset="2"/>
              <a:buNone/>
            </a:pPr>
            <a:endParaRPr lang="en-US" sz="1400" dirty="0"/>
          </a:p>
        </p:txBody>
      </p:sp>
      <p:sp>
        <p:nvSpPr>
          <p:cNvPr id="6" name="Content Placeholder 2"/>
          <p:cNvSpPr txBox="1">
            <a:spLocks/>
          </p:cNvSpPr>
          <p:nvPr/>
        </p:nvSpPr>
        <p:spPr>
          <a:xfrm>
            <a:off x="230967" y="1583354"/>
            <a:ext cx="8665899" cy="862259"/>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1400" dirty="0" smtClean="0"/>
              <a:t>Founded by top experts on Microsoft – Jeffrey Richter, Jeff Prosise, and John Robbins, along with a team of industry leaders – we pull out all the stops to help our customers achieve their goals through advanced software-based consulting and training solutions.</a:t>
            </a:r>
            <a:endParaRPr lang="en-US" sz="1400" b="1" dirty="0" smtClean="0">
              <a:solidFill>
                <a:schemeClr val="tx2">
                  <a:lumMod val="75000"/>
                  <a:lumOff val="25000"/>
                </a:schemeClr>
              </a:solidFill>
            </a:endParaRPr>
          </a:p>
          <a:p>
            <a:pPr marL="0" indent="0">
              <a:buFont typeface="Wingdings 2" pitchFamily="18" charset="2"/>
              <a:buNone/>
            </a:pPr>
            <a:endParaRPr lang="en-US" sz="1400" b="1" dirty="0" smtClean="0">
              <a:solidFill>
                <a:schemeClr val="tx2">
                  <a:lumMod val="75000"/>
                  <a:lumOff val="25000"/>
                </a:schemeClr>
              </a:solidFill>
            </a:endParaRPr>
          </a:p>
          <a:p>
            <a:pPr marL="0" indent="0">
              <a:buFont typeface="Wingdings 2" pitchFamily="18" charset="2"/>
              <a:buNone/>
            </a:pPr>
            <a:endParaRPr lang="en-US" sz="1400" b="1" dirty="0" smtClean="0">
              <a:solidFill>
                <a:schemeClr val="tx2">
                  <a:lumMod val="75000"/>
                  <a:lumOff val="25000"/>
                </a:schemeClr>
              </a:solidFill>
            </a:endParaRPr>
          </a:p>
          <a:p>
            <a:pPr marL="0" indent="0">
              <a:buFont typeface="Wingdings 2" pitchFamily="18" charset="2"/>
              <a:buNone/>
            </a:pPr>
            <a:endParaRPr lang="en-US" sz="1400" b="1" dirty="0">
              <a:solidFill>
                <a:schemeClr val="tx2">
                  <a:lumMod val="75000"/>
                  <a:lumOff val="25000"/>
                </a:schemeClr>
              </a:solidFill>
            </a:endParaRPr>
          </a:p>
        </p:txBody>
      </p:sp>
      <p:sp>
        <p:nvSpPr>
          <p:cNvPr id="7" name="Content Placeholder 2"/>
          <p:cNvSpPr txBox="1">
            <a:spLocks/>
          </p:cNvSpPr>
          <p:nvPr/>
        </p:nvSpPr>
        <p:spPr>
          <a:xfrm>
            <a:off x="4504439" y="518692"/>
            <a:ext cx="3024874" cy="503065"/>
          </a:xfrm>
          <a:prstGeom prst="rect">
            <a:avLst/>
          </a:prstGeom>
        </p:spPr>
        <p:txBody>
          <a:bodyPr vert="horz" lIns="91440" tIns="45720" rIns="91440" bIns="45720" rtlCol="0">
            <a:normAutofit fontScale="70000" lnSpcReduction="2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4000" dirty="0"/>
              <a:t>c</a:t>
            </a:r>
            <a:r>
              <a:rPr lang="en-US" sz="4000" dirty="0" smtClean="0"/>
              <a:t>onsulting/training</a:t>
            </a:r>
          </a:p>
          <a:p>
            <a:pPr marL="0" indent="0">
              <a:buFont typeface="Wingdings 2" pitchFamily="18" charset="2"/>
              <a:buNone/>
            </a:pPr>
            <a:endParaRPr lang="en-US" sz="1400" dirty="0"/>
          </a:p>
        </p:txBody>
      </p:sp>
      <p:sp>
        <p:nvSpPr>
          <p:cNvPr id="8" name="Content Placeholder 2"/>
          <p:cNvSpPr txBox="1">
            <a:spLocks/>
          </p:cNvSpPr>
          <p:nvPr/>
        </p:nvSpPr>
        <p:spPr>
          <a:xfrm>
            <a:off x="4438607" y="3379063"/>
            <a:ext cx="4339447" cy="2262920"/>
          </a:xfrm>
          <a:prstGeom prst="rect">
            <a:avLst/>
          </a:prstGeom>
        </p:spPr>
        <p:txBody>
          <a:bodyPr vert="horz" lIns="91440" tIns="45720" rIns="91440" bIns="45720" rtlCol="0">
            <a:normAutofit lnSpcReduction="1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endParaRPr lang="en-US" sz="1600" b="1" dirty="0" smtClean="0">
              <a:solidFill>
                <a:schemeClr val="tx2">
                  <a:lumMod val="75000"/>
                  <a:lumOff val="25000"/>
                </a:schemeClr>
              </a:solidFill>
            </a:endParaRPr>
          </a:p>
          <a:p>
            <a:r>
              <a:rPr lang="en-US" sz="1400" dirty="0"/>
              <a:t>Learn from the best. Access the same training Microsoft’s worldwide developers enjoy.</a:t>
            </a:r>
          </a:p>
          <a:p>
            <a:r>
              <a:rPr lang="en-US" sz="1400" dirty="0"/>
              <a:t>Real world knowledge and solutions on both current and cutting edge technologies</a:t>
            </a:r>
          </a:p>
          <a:p>
            <a:r>
              <a:rPr lang="en-US" sz="1400" dirty="0"/>
              <a:t>Flexibility in training options – onsite, virtual, on demand</a:t>
            </a:r>
          </a:p>
          <a:p>
            <a:pPr marL="0" indent="0">
              <a:buFont typeface="Wingdings 2" pitchFamily="18" charset="2"/>
              <a:buNone/>
            </a:pPr>
            <a:endParaRPr lang="en-US" sz="1400" dirty="0"/>
          </a:p>
        </p:txBody>
      </p:sp>
      <p:cxnSp>
        <p:nvCxnSpPr>
          <p:cNvPr id="9" name="Straight Connector 8"/>
          <p:cNvCxnSpPr/>
          <p:nvPr/>
        </p:nvCxnSpPr>
        <p:spPr bwMode="auto">
          <a:xfrm>
            <a:off x="4258799" y="3060750"/>
            <a:ext cx="0" cy="2382937"/>
          </a:xfrm>
          <a:prstGeom prst="line">
            <a:avLst/>
          </a:prstGeom>
          <a:solidFill>
            <a:schemeClr val="accent1"/>
          </a:solidFill>
          <a:ln w="15875" cap="flat" cmpd="sng" algn="ctr">
            <a:solidFill>
              <a:schemeClr val="tx1">
                <a:lumMod val="65000"/>
              </a:schemeClr>
            </a:solidFill>
            <a:prstDash val="solid"/>
            <a:round/>
            <a:headEnd type="none" w="sm" len="sm"/>
            <a:tailEnd type="none" w="lg" len="lg"/>
          </a:ln>
          <a:effectLst/>
        </p:spPr>
      </p:cxnSp>
      <p:sp>
        <p:nvSpPr>
          <p:cNvPr id="12" name="Content Placeholder 2"/>
          <p:cNvSpPr txBox="1">
            <a:spLocks/>
          </p:cNvSpPr>
          <p:nvPr/>
        </p:nvSpPr>
        <p:spPr>
          <a:xfrm>
            <a:off x="180870" y="1245273"/>
            <a:ext cx="1727889" cy="465717"/>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b="1" dirty="0">
                <a:solidFill>
                  <a:schemeClr val="tx2">
                    <a:lumMod val="75000"/>
                    <a:lumOff val="25000"/>
                  </a:schemeClr>
                </a:solidFill>
              </a:rPr>
              <a:t>w</a:t>
            </a:r>
            <a:r>
              <a:rPr lang="en-US" b="1" dirty="0" smtClean="0">
                <a:solidFill>
                  <a:schemeClr val="tx2">
                    <a:lumMod val="75000"/>
                    <a:lumOff val="25000"/>
                  </a:schemeClr>
                </a:solidFill>
              </a:rPr>
              <a:t>ho we are</a:t>
            </a:r>
            <a:endParaRPr lang="en-US" b="1" dirty="0">
              <a:solidFill>
                <a:schemeClr val="tx2">
                  <a:lumMod val="75000"/>
                  <a:lumOff val="25000"/>
                </a:schemeClr>
              </a:solidFill>
            </a:endParaRPr>
          </a:p>
          <a:p>
            <a:pPr marL="0" indent="0">
              <a:buFont typeface="Wingdings 2" pitchFamily="18" charset="2"/>
              <a:buNone/>
            </a:pPr>
            <a:endParaRPr lang="en-US" sz="1400" dirty="0"/>
          </a:p>
        </p:txBody>
      </p:sp>
      <p:sp>
        <p:nvSpPr>
          <p:cNvPr id="13" name="Content Placeholder 2"/>
          <p:cNvSpPr txBox="1">
            <a:spLocks/>
          </p:cNvSpPr>
          <p:nvPr/>
        </p:nvSpPr>
        <p:spPr>
          <a:xfrm>
            <a:off x="178993" y="2929309"/>
            <a:ext cx="4069021" cy="919602"/>
          </a:xfrm>
          <a:prstGeom prst="rect">
            <a:avLst/>
          </a:prstGeom>
        </p:spPr>
        <p:txBody>
          <a:bodyPr vert="horz" lIns="91440" tIns="45720" rIns="91440" bIns="45720" rtlCol="0">
            <a:normAutofit lnSpcReduction="100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1400" i="1" dirty="0"/>
              <a:t>Wintellect helps you build better software, faster, tackling the tough projects and solving the software and technology questions that help you transform your business. </a:t>
            </a:r>
          </a:p>
          <a:p>
            <a:pPr marL="0" indent="0">
              <a:buFont typeface="Wingdings 2" pitchFamily="18" charset="2"/>
              <a:buNone/>
            </a:pPr>
            <a:endParaRPr lang="en-US" sz="1600" b="1" i="1" dirty="0">
              <a:solidFill>
                <a:schemeClr val="tx2">
                  <a:lumMod val="75000"/>
                  <a:lumOff val="25000"/>
                </a:schemeClr>
              </a:solidFill>
            </a:endParaRPr>
          </a:p>
        </p:txBody>
      </p:sp>
      <p:sp>
        <p:nvSpPr>
          <p:cNvPr id="15" name="Content Placeholder 2"/>
          <p:cNvSpPr txBox="1">
            <a:spLocks/>
          </p:cNvSpPr>
          <p:nvPr/>
        </p:nvSpPr>
        <p:spPr>
          <a:xfrm>
            <a:off x="189778" y="2430543"/>
            <a:ext cx="1528841" cy="465717"/>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b="1" dirty="0" smtClean="0">
                <a:solidFill>
                  <a:schemeClr val="tx2">
                    <a:lumMod val="75000"/>
                    <a:lumOff val="25000"/>
                  </a:schemeClr>
                </a:solidFill>
              </a:rPr>
              <a:t>consulting</a:t>
            </a:r>
            <a:endParaRPr lang="en-US" sz="1400" dirty="0"/>
          </a:p>
        </p:txBody>
      </p:sp>
      <p:sp>
        <p:nvSpPr>
          <p:cNvPr id="16" name="Content Placeholder 2"/>
          <p:cNvSpPr txBox="1">
            <a:spLocks/>
          </p:cNvSpPr>
          <p:nvPr/>
        </p:nvSpPr>
        <p:spPr>
          <a:xfrm>
            <a:off x="4475678" y="2430543"/>
            <a:ext cx="1528841" cy="465717"/>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b="1" dirty="0" smtClean="0">
                <a:solidFill>
                  <a:schemeClr val="tx2">
                    <a:lumMod val="75000"/>
                    <a:lumOff val="25000"/>
                  </a:schemeClr>
                </a:solidFill>
              </a:rPr>
              <a:t>training</a:t>
            </a:r>
            <a:endParaRPr lang="en-US" sz="1400" dirty="0"/>
          </a:p>
        </p:txBody>
      </p:sp>
      <p:sp>
        <p:nvSpPr>
          <p:cNvPr id="22" name="Content Placeholder 2"/>
          <p:cNvSpPr txBox="1">
            <a:spLocks/>
          </p:cNvSpPr>
          <p:nvPr/>
        </p:nvSpPr>
        <p:spPr>
          <a:xfrm>
            <a:off x="131476" y="412412"/>
            <a:ext cx="3464969" cy="690912"/>
          </a:xfrm>
          <a:prstGeom prst="rect">
            <a:avLst/>
          </a:prstGeom>
        </p:spPr>
        <p:txBody>
          <a:bodyPr vert="horz" lIns="91440" tIns="45720" rIns="91440" bIns="45720" rtlCol="0">
            <a:normAutofit fontScale="92500"/>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sz="4000" dirty="0" smtClean="0"/>
              <a:t>About Wintellect</a:t>
            </a:r>
          </a:p>
          <a:p>
            <a:pPr marL="0" indent="0">
              <a:buFont typeface="Wingdings 2" pitchFamily="18" charset="2"/>
              <a:buNone/>
            </a:pPr>
            <a:endParaRPr lang="en-US" sz="1400" dirty="0"/>
          </a:p>
        </p:txBody>
      </p:sp>
      <p:sp>
        <p:nvSpPr>
          <p:cNvPr id="18" name="Content Placeholder 2"/>
          <p:cNvSpPr txBox="1">
            <a:spLocks/>
          </p:cNvSpPr>
          <p:nvPr/>
        </p:nvSpPr>
        <p:spPr>
          <a:xfrm>
            <a:off x="4504439" y="2929309"/>
            <a:ext cx="4339447" cy="846913"/>
          </a:xfrm>
          <a:prstGeom prst="rect">
            <a:avLst/>
          </a:prstGeom>
        </p:spPr>
        <p:txBody>
          <a:bodyPr vert="horz" lIns="91440" tIns="45720" rIns="91440" bIns="45720" rtlCol="0">
            <a:norm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sz="1400" i="1" dirty="0"/>
              <a:t>Wintellect's courses are written and taught by some of the </a:t>
            </a:r>
            <a:r>
              <a:rPr lang="en-US" sz="1400" i="1" dirty="0" smtClean="0"/>
              <a:t>most renowned and respected names </a:t>
            </a:r>
            <a:r>
              <a:rPr lang="en-US" sz="1400" i="1" dirty="0"/>
              <a:t>in the Microsoft programming industry.</a:t>
            </a:r>
          </a:p>
          <a:p>
            <a:pPr marL="0" indent="0">
              <a:buFont typeface="Wingdings 2" pitchFamily="18" charset="2"/>
              <a:buNone/>
            </a:pPr>
            <a:endParaRPr lang="en-US" sz="1600" b="1" dirty="0" smtClean="0">
              <a:solidFill>
                <a:schemeClr val="tx2">
                  <a:lumMod val="75000"/>
                  <a:lumOff val="25000"/>
                </a:schemeClr>
              </a:solidFill>
            </a:endParaRPr>
          </a:p>
          <a:p>
            <a:pPr marL="0" indent="0">
              <a:buFont typeface="Wingdings 2" pitchFamily="18" charset="2"/>
              <a:buNone/>
            </a:pPr>
            <a:endParaRPr lang="en-US" sz="1600" b="1" dirty="0" smtClean="0">
              <a:solidFill>
                <a:schemeClr val="tx2">
                  <a:lumMod val="75000"/>
                  <a:lumOff val="25000"/>
                </a:schemeClr>
              </a:solidFill>
            </a:endParaRPr>
          </a:p>
          <a:p>
            <a:pPr marL="0" indent="0">
              <a:buFont typeface="Wingdings 2" pitchFamily="18" charset="2"/>
              <a:buNone/>
            </a:pPr>
            <a:endParaRPr lang="en-US" sz="1600" b="1" dirty="0" smtClean="0">
              <a:solidFill>
                <a:schemeClr val="tx2">
                  <a:lumMod val="75000"/>
                  <a:lumOff val="25000"/>
                </a:schemeClr>
              </a:solidFill>
            </a:endParaRPr>
          </a:p>
          <a:p>
            <a:pPr marL="0" indent="0">
              <a:buFont typeface="Wingdings 2" pitchFamily="18" charset="2"/>
              <a:buNone/>
            </a:pPr>
            <a:endParaRPr lang="en-US" sz="1600" b="1" dirty="0">
              <a:solidFill>
                <a:schemeClr val="tx2">
                  <a:lumMod val="75000"/>
                  <a:lumOff val="25000"/>
                </a:schemeClr>
              </a:solidFill>
            </a:endParaRPr>
          </a:p>
        </p:txBody>
      </p:sp>
    </p:spTree>
    <p:extLst>
      <p:ext uri="{BB962C8B-B14F-4D97-AF65-F5344CB8AC3E}">
        <p14:creationId xmlns:p14="http://schemas.microsoft.com/office/powerpoint/2010/main" val="119652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to </a:t>
            </a:r>
            <a:r>
              <a:rPr lang="en-US" smtClean="0"/>
              <a:t>the Webinar!</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Welcome to the webinar on Introduction to Angular </a:t>
            </a:r>
            <a:r>
              <a:rPr lang="en-US" sz="2600" dirty="0" smtClean="0"/>
              <a:t>+ Redux!!!</a:t>
            </a:r>
            <a:endParaRPr lang="en-US" sz="2600" dirty="0" smtClean="0"/>
          </a:p>
          <a:p>
            <a:pPr>
              <a:spcBef>
                <a:spcPts val="600"/>
              </a:spcBef>
              <a:spcAft>
                <a:spcPts val="0"/>
              </a:spcAft>
            </a:pPr>
            <a:r>
              <a:rPr lang="en-US" sz="2600" dirty="0" smtClean="0"/>
              <a:t>We will review a few slides, then jump into coding for majority of the webinar, then spend the last 10 mins answering any questions (we can go longer if needed for questions)</a:t>
            </a:r>
          </a:p>
          <a:p>
            <a:pPr>
              <a:spcBef>
                <a:spcPts val="600"/>
              </a:spcBef>
              <a:spcAft>
                <a:spcPts val="0"/>
              </a:spcAft>
            </a:pPr>
            <a:r>
              <a:rPr lang="en-US" sz="2600" dirty="0" smtClean="0"/>
              <a:t>The session is being recorded for downloading afterwards</a:t>
            </a:r>
          </a:p>
        </p:txBody>
      </p:sp>
    </p:spTree>
    <p:extLst>
      <p:ext uri="{BB962C8B-B14F-4D97-AF65-F5344CB8AC3E}">
        <p14:creationId xmlns:p14="http://schemas.microsoft.com/office/powerpoint/2010/main" val="2903952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t>
            </a:r>
            <a:r>
              <a:rPr lang="en-US" dirty="0" smtClean="0"/>
              <a:t>Angular?</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HTML/CSS/JS based </a:t>
            </a:r>
            <a:r>
              <a:rPr lang="en-US" sz="2600" dirty="0" smtClean="0"/>
              <a:t>Application UI </a:t>
            </a:r>
            <a:r>
              <a:rPr lang="en-US" sz="2600" dirty="0" smtClean="0"/>
              <a:t>Framework</a:t>
            </a:r>
          </a:p>
          <a:p>
            <a:pPr>
              <a:spcBef>
                <a:spcPts val="600"/>
              </a:spcBef>
              <a:spcAft>
                <a:spcPts val="0"/>
              </a:spcAft>
            </a:pPr>
            <a:r>
              <a:rPr lang="en-US" sz="2600" dirty="0" smtClean="0"/>
              <a:t>Cross </a:t>
            </a:r>
            <a:r>
              <a:rPr lang="en-US" sz="2600" dirty="0"/>
              <a:t>Platform – web application, desktop applications and native applications</a:t>
            </a:r>
          </a:p>
          <a:p>
            <a:pPr>
              <a:spcBef>
                <a:spcPts val="600"/>
              </a:spcBef>
              <a:spcAft>
                <a:spcPts val="0"/>
              </a:spcAft>
            </a:pPr>
            <a:r>
              <a:rPr lang="en-US" sz="2600" dirty="0"/>
              <a:t>Speed and Performance – code generation, universal, code splitting</a:t>
            </a:r>
          </a:p>
          <a:p>
            <a:pPr>
              <a:spcBef>
                <a:spcPts val="600"/>
              </a:spcBef>
              <a:spcAft>
                <a:spcPts val="0"/>
              </a:spcAft>
            </a:pPr>
            <a:r>
              <a:rPr lang="en-US" sz="2600" dirty="0"/>
              <a:t>Productivity – templates, CLI, IDEs</a:t>
            </a:r>
          </a:p>
          <a:p>
            <a:pPr>
              <a:spcBef>
                <a:spcPts val="600"/>
              </a:spcBef>
              <a:spcAft>
                <a:spcPts val="0"/>
              </a:spcAft>
            </a:pPr>
            <a:r>
              <a:rPr lang="en-US" sz="2600" dirty="0"/>
              <a:t>Full Development Story – testing, animations, accessibility</a:t>
            </a:r>
          </a:p>
        </p:txBody>
      </p:sp>
    </p:spTree>
    <p:extLst>
      <p:ext uri="{BB962C8B-B14F-4D97-AF65-F5344CB8AC3E}">
        <p14:creationId xmlns:p14="http://schemas.microsoft.com/office/powerpoint/2010/main" val="668608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a:t>
            </a:r>
            <a:r>
              <a:rPr lang="en-US" dirty="0" smtClean="0"/>
              <a:t>UI Framework</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Angular </a:t>
            </a:r>
            <a:r>
              <a:rPr lang="en-US" sz="2600" dirty="0"/>
              <a:t>is more than a user interface (UI) widget library (such as React)</a:t>
            </a:r>
          </a:p>
          <a:p>
            <a:pPr>
              <a:spcBef>
                <a:spcPts val="600"/>
              </a:spcBef>
              <a:spcAft>
                <a:spcPts val="0"/>
              </a:spcAft>
            </a:pPr>
            <a:r>
              <a:rPr lang="en-US" sz="2600" dirty="0" smtClean="0"/>
              <a:t>Angular </a:t>
            </a:r>
            <a:r>
              <a:rPr lang="en-US" sz="2600" dirty="0"/>
              <a:t>is a complete framework for building the UI layer of many kinds of applications including web applications, desktop applications and even native applications</a:t>
            </a:r>
          </a:p>
          <a:p>
            <a:pPr>
              <a:spcBef>
                <a:spcPts val="600"/>
              </a:spcBef>
              <a:spcAft>
                <a:spcPts val="0"/>
              </a:spcAft>
            </a:pPr>
            <a:r>
              <a:rPr lang="en-US" sz="2600" dirty="0" smtClean="0"/>
              <a:t>Angular </a:t>
            </a:r>
            <a:r>
              <a:rPr lang="en-US" sz="2600" dirty="0"/>
              <a:t>organizes code through modules, provides UI widgets through components, formats data with pipes, manipulates the DOM through directives, provides access to REST services through the HTTP module, enhances HTML forms, application routing, etc…</a:t>
            </a:r>
          </a:p>
          <a:p>
            <a:pPr lvl="1"/>
            <a:endParaRPr lang="en-US" sz="2600" dirty="0"/>
          </a:p>
        </p:txBody>
      </p:sp>
    </p:spTree>
    <p:extLst>
      <p:ext uri="{BB962C8B-B14F-4D97-AF65-F5344CB8AC3E}">
        <p14:creationId xmlns:p14="http://schemas.microsoft.com/office/powerpoint/2010/main" val="1248200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Component Driven Development</a:t>
            </a:r>
          </a:p>
        </p:txBody>
      </p:sp>
      <p:sp>
        <p:nvSpPr>
          <p:cNvPr id="2" name="Content Placeholder 1"/>
          <p:cNvSpPr>
            <a:spLocks noGrp="1"/>
          </p:cNvSpPr>
          <p:nvPr>
            <p:ph idx="1"/>
          </p:nvPr>
        </p:nvSpPr>
        <p:spPr/>
        <p:txBody>
          <a:bodyPr/>
          <a:lstStyle/>
          <a:p>
            <a:pPr>
              <a:spcBef>
                <a:spcPts val="600"/>
              </a:spcBef>
              <a:spcAft>
                <a:spcPts val="0"/>
              </a:spcAft>
            </a:pPr>
            <a:r>
              <a:rPr lang="en-US" sz="2600" dirty="0"/>
              <a:t>The most important aspect of </a:t>
            </a:r>
            <a:r>
              <a:rPr lang="en-US" sz="2600" dirty="0" smtClean="0"/>
              <a:t>Angular </a:t>
            </a:r>
            <a:r>
              <a:rPr lang="en-US" sz="2600" dirty="0"/>
              <a:t>is Component Driven Development</a:t>
            </a:r>
          </a:p>
          <a:p>
            <a:pPr>
              <a:spcBef>
                <a:spcPts val="600"/>
              </a:spcBef>
              <a:spcAft>
                <a:spcPts val="0"/>
              </a:spcAft>
            </a:pPr>
            <a:r>
              <a:rPr lang="en-US" sz="2600" dirty="0"/>
              <a:t>Components are the future of web applications, and truly all UI development across all platforms</a:t>
            </a:r>
          </a:p>
          <a:p>
            <a:pPr>
              <a:spcBef>
                <a:spcPts val="600"/>
              </a:spcBef>
              <a:spcAft>
                <a:spcPts val="0"/>
              </a:spcAft>
            </a:pPr>
            <a:r>
              <a:rPr lang="en-US" sz="2600" dirty="0" smtClean="0"/>
              <a:t>Angular </a:t>
            </a:r>
            <a:r>
              <a:rPr lang="en-US" sz="2600" dirty="0"/>
              <a:t>Components are similar to React Components, but they actually follow the up and coming Web Components standards (which React does not)</a:t>
            </a:r>
          </a:p>
          <a:p>
            <a:pPr>
              <a:spcBef>
                <a:spcPts val="600"/>
              </a:spcBef>
              <a:spcAft>
                <a:spcPts val="0"/>
              </a:spcAft>
            </a:pPr>
            <a:r>
              <a:rPr lang="en-US" sz="2600" dirty="0"/>
              <a:t>Understanding </a:t>
            </a:r>
            <a:r>
              <a:rPr lang="en-US" sz="2600" dirty="0" smtClean="0"/>
              <a:t>how Components and Redux work together is the most important part of the session</a:t>
            </a:r>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337123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Components</a:t>
            </a:r>
          </a:p>
        </p:txBody>
      </p:sp>
      <p:sp>
        <p:nvSpPr>
          <p:cNvPr id="2" name="Content Placeholder 1"/>
          <p:cNvSpPr>
            <a:spLocks noGrp="1"/>
          </p:cNvSpPr>
          <p:nvPr>
            <p:ph idx="1"/>
          </p:nvPr>
        </p:nvSpPr>
        <p:spPr/>
        <p:txBody>
          <a:bodyPr/>
          <a:lstStyle/>
          <a:p>
            <a:pPr>
              <a:spcBef>
                <a:spcPts val="600"/>
              </a:spcBef>
              <a:spcAft>
                <a:spcPts val="0"/>
              </a:spcAft>
            </a:pPr>
            <a:r>
              <a:rPr lang="en-US" sz="2600" dirty="0" smtClean="0"/>
              <a:t>Angular </a:t>
            </a:r>
            <a:r>
              <a:rPr lang="en-US" sz="2600" dirty="0"/>
              <a:t>Components generally </a:t>
            </a:r>
            <a:r>
              <a:rPr lang="en-US" sz="2600" dirty="0" smtClean="0"/>
              <a:t>follow </a:t>
            </a:r>
            <a:r>
              <a:rPr lang="en-US" sz="2600" dirty="0"/>
              <a:t>the Web Components standards</a:t>
            </a:r>
          </a:p>
          <a:p>
            <a:pPr>
              <a:spcBef>
                <a:spcPts val="600"/>
              </a:spcBef>
              <a:spcAft>
                <a:spcPts val="0"/>
              </a:spcAft>
            </a:pPr>
            <a:r>
              <a:rPr lang="en-US" sz="2600" dirty="0"/>
              <a:t>For more information on Web Components</a:t>
            </a:r>
          </a:p>
          <a:p>
            <a:pPr lvl="1">
              <a:spcAft>
                <a:spcPts val="0"/>
              </a:spcAft>
            </a:pPr>
            <a:r>
              <a:rPr lang="en-US" sz="2600" dirty="0"/>
              <a:t>http://</a:t>
            </a:r>
            <a:r>
              <a:rPr lang="en-US" sz="2600" dirty="0" err="1"/>
              <a:t>webcomponents.org</a:t>
            </a:r>
            <a:endParaRPr lang="en-US" sz="2600" dirty="0"/>
          </a:p>
          <a:p>
            <a:pPr>
              <a:spcBef>
                <a:spcPts val="600"/>
              </a:spcBef>
              <a:spcAft>
                <a:spcPts val="0"/>
              </a:spcAft>
            </a:pPr>
            <a:r>
              <a:rPr lang="en-US" sz="2600" dirty="0"/>
              <a:t>Custom Elements – used for Components</a:t>
            </a:r>
          </a:p>
          <a:p>
            <a:pPr>
              <a:spcBef>
                <a:spcPts val="600"/>
              </a:spcBef>
              <a:spcAft>
                <a:spcPts val="0"/>
              </a:spcAft>
            </a:pPr>
            <a:r>
              <a:rPr lang="en-US" sz="2600" dirty="0"/>
              <a:t>HTML Imports – not supported</a:t>
            </a:r>
          </a:p>
          <a:p>
            <a:pPr>
              <a:spcBef>
                <a:spcPts val="600"/>
              </a:spcBef>
              <a:spcAft>
                <a:spcPts val="0"/>
              </a:spcAft>
            </a:pPr>
            <a:r>
              <a:rPr lang="en-US" sz="2600" dirty="0"/>
              <a:t>Templates – </a:t>
            </a:r>
            <a:r>
              <a:rPr lang="en-US" sz="2600" dirty="0" smtClean="0"/>
              <a:t>now called </a:t>
            </a:r>
            <a:r>
              <a:rPr lang="en-US" sz="2600" dirty="0" err="1" smtClean="0"/>
              <a:t>ngTemplate</a:t>
            </a:r>
            <a:r>
              <a:rPr lang="en-US" sz="2600" dirty="0" smtClean="0"/>
              <a:t>, </a:t>
            </a:r>
            <a:r>
              <a:rPr lang="en-US" sz="2600" dirty="0" smtClean="0"/>
              <a:t>used </a:t>
            </a:r>
            <a:r>
              <a:rPr lang="en-US" sz="2600" dirty="0"/>
              <a:t>for Structural Directives </a:t>
            </a:r>
          </a:p>
          <a:p>
            <a:pPr>
              <a:spcBef>
                <a:spcPts val="600"/>
              </a:spcBef>
              <a:spcAft>
                <a:spcPts val="0"/>
              </a:spcAft>
            </a:pPr>
            <a:r>
              <a:rPr lang="en-US" sz="2600" dirty="0"/>
              <a:t>Shadow DOM – used by </a:t>
            </a:r>
            <a:r>
              <a:rPr lang="en-US" sz="2600" dirty="0" smtClean="0"/>
              <a:t>Components</a:t>
            </a:r>
          </a:p>
          <a:p>
            <a:pPr lvl="1"/>
            <a:endParaRPr lang="en-US" sz="2600" dirty="0"/>
          </a:p>
        </p:txBody>
      </p:sp>
    </p:spTree>
    <p:extLst>
      <p:ext uri="{BB962C8B-B14F-4D97-AF65-F5344CB8AC3E}">
        <p14:creationId xmlns:p14="http://schemas.microsoft.com/office/powerpoint/2010/main" val="325709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a:t>
            </a:r>
          </a:p>
        </p:txBody>
      </p:sp>
      <p:sp>
        <p:nvSpPr>
          <p:cNvPr id="2" name="Content Placeholder 1"/>
          <p:cNvSpPr>
            <a:spLocks noGrp="1"/>
          </p:cNvSpPr>
          <p:nvPr>
            <p:ph idx="1"/>
          </p:nvPr>
        </p:nvSpPr>
        <p:spPr/>
        <p:txBody>
          <a:bodyPr/>
          <a:lstStyle/>
          <a:p>
            <a:pPr>
              <a:spcBef>
                <a:spcPts val="600"/>
              </a:spcBef>
              <a:spcAft>
                <a:spcPts val="0"/>
              </a:spcAft>
            </a:pPr>
            <a:r>
              <a:rPr lang="en-US" sz="2600" dirty="0" smtClean="0"/>
              <a:t>Angular </a:t>
            </a:r>
            <a:r>
              <a:rPr lang="en-US" sz="2600" dirty="0"/>
              <a:t>works on the following platforms</a:t>
            </a:r>
          </a:p>
          <a:p>
            <a:pPr lvl="1">
              <a:spcAft>
                <a:spcPts val="0"/>
              </a:spcAft>
            </a:pPr>
            <a:r>
              <a:rPr lang="en-US" sz="2600" dirty="0"/>
              <a:t>Web Browsers</a:t>
            </a:r>
          </a:p>
          <a:p>
            <a:pPr lvl="1">
              <a:spcAft>
                <a:spcPts val="0"/>
              </a:spcAft>
            </a:pPr>
            <a:r>
              <a:rPr lang="en-US" sz="2600" dirty="0"/>
              <a:t>Electron Framework</a:t>
            </a:r>
          </a:p>
          <a:p>
            <a:pPr lvl="1">
              <a:spcAft>
                <a:spcPts val="0"/>
              </a:spcAft>
            </a:pPr>
            <a:r>
              <a:rPr lang="en-US" sz="2600" dirty="0"/>
              <a:t>Native iOS and Android Applications with </a:t>
            </a:r>
            <a:r>
              <a:rPr lang="en-US" sz="2600" dirty="0" err="1" smtClean="0"/>
              <a:t>NativeScript</a:t>
            </a:r>
            <a:endParaRPr lang="en-US" sz="2600" dirty="0"/>
          </a:p>
        </p:txBody>
      </p:sp>
    </p:spTree>
    <p:extLst>
      <p:ext uri="{BB962C8B-B14F-4D97-AF65-F5344CB8AC3E}">
        <p14:creationId xmlns:p14="http://schemas.microsoft.com/office/powerpoint/2010/main" val="99410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Managing Application State</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Regardless of UI framework, one of the great challenges of building UI applications is the management of state</a:t>
            </a:r>
          </a:p>
          <a:p>
            <a:pPr>
              <a:spcBef>
                <a:spcPts val="600"/>
              </a:spcBef>
              <a:spcAft>
                <a:spcPts val="0"/>
              </a:spcAft>
            </a:pPr>
            <a:r>
              <a:rPr lang="en-US" sz="2600" dirty="0" smtClean="0"/>
              <a:t>Unfortunately, developers tend to manage state all throughout the application</a:t>
            </a:r>
          </a:p>
          <a:p>
            <a:pPr lvl="1">
              <a:spcAft>
                <a:spcPts val="0"/>
              </a:spcAft>
            </a:pPr>
            <a:r>
              <a:rPr lang="en-US" sz="2600" dirty="0" smtClean="0"/>
              <a:t>Components</a:t>
            </a:r>
          </a:p>
          <a:p>
            <a:pPr lvl="1">
              <a:spcAft>
                <a:spcPts val="0"/>
              </a:spcAft>
            </a:pPr>
            <a:r>
              <a:rPr lang="en-US" sz="2600" dirty="0" smtClean="0"/>
              <a:t>Services</a:t>
            </a:r>
          </a:p>
          <a:p>
            <a:pPr lvl="1">
              <a:spcAft>
                <a:spcPts val="0"/>
              </a:spcAft>
            </a:pPr>
            <a:r>
              <a:rPr lang="en-US" sz="2600" dirty="0" smtClean="0"/>
              <a:t>Other Random Places</a:t>
            </a:r>
          </a:p>
          <a:p>
            <a:pPr>
              <a:spcAft>
                <a:spcPts val="0"/>
              </a:spcAft>
            </a:pPr>
            <a:r>
              <a:rPr lang="en-US" sz="2600" dirty="0" smtClean="0"/>
              <a:t>Redux helps to solve the problem of managing state</a:t>
            </a:r>
            <a:endParaRPr lang="en-US" sz="2600" dirty="0" smtClean="0"/>
          </a:p>
          <a:p>
            <a:pPr lvl="1"/>
            <a:endParaRPr lang="en-US" sz="2600" dirty="0"/>
          </a:p>
        </p:txBody>
      </p:sp>
    </p:spTree>
    <p:extLst>
      <p:ext uri="{BB962C8B-B14F-4D97-AF65-F5344CB8AC3E}">
        <p14:creationId xmlns:p14="http://schemas.microsoft.com/office/powerpoint/2010/main" val="404395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1843</TotalTime>
  <Words>992</Words>
  <Application>Microsoft Macintosh PowerPoint</Application>
  <PresentationFormat>On-screen Show (4:3)</PresentationFormat>
  <Paragraphs>110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News Gothic MT</vt:lpstr>
      <vt:lpstr>Segoe UI</vt:lpstr>
      <vt:lpstr>Wingdings 2</vt:lpstr>
      <vt:lpstr>Breeze</vt:lpstr>
      <vt:lpstr>PowerPoint Presentation</vt:lpstr>
      <vt:lpstr>PowerPoint Presentation</vt:lpstr>
      <vt:lpstr>Welcome to the Webinar!</vt:lpstr>
      <vt:lpstr>What is Angular?</vt:lpstr>
      <vt:lpstr>Application UI Framework</vt:lpstr>
      <vt:lpstr>Component Driven Development</vt:lpstr>
      <vt:lpstr>Web Components</vt:lpstr>
      <vt:lpstr>Cross-Platform</vt:lpstr>
      <vt:lpstr>Managing Application State</vt:lpstr>
      <vt:lpstr>What is Redux?</vt:lpstr>
      <vt:lpstr>Three Principles of Redux</vt:lpstr>
      <vt:lpstr>Single Source of Truth</vt:lpstr>
      <vt:lpstr>State is Read-Only</vt:lpstr>
      <vt:lpstr>Changes are made with Pure Functions</vt:lpstr>
      <vt:lpstr>Definition of Redux</vt:lpstr>
      <vt:lpstr>Angular + Redux</vt:lpstr>
      <vt:lpstr>Let's Get Started…</vt:lpstr>
      <vt:lpstr>Questions???</vt:lpstr>
    </vt:vector>
  </TitlesOfParts>
  <Company>eo3.net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Owens III</dc:creator>
  <cp:lastModifiedBy>Eric W. Greene</cp:lastModifiedBy>
  <cp:revision>48</cp:revision>
  <dcterms:created xsi:type="dcterms:W3CDTF">2012-11-13T15:14:17Z</dcterms:created>
  <dcterms:modified xsi:type="dcterms:W3CDTF">2017-07-06T19:27:37Z</dcterms:modified>
</cp:coreProperties>
</file>