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784A-1B5A-4E02-8704-AAA028228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AC1C-6979-4667-BCC0-0D51D01D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FCFA-099F-4A79-B618-769ED66B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6905-3B77-4911-BEEE-5AF58964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1EB-A242-4466-BF24-27FE6CC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641-EEAF-4C36-9F4C-381C813B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3A53-B6B7-4085-8B8C-99716986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6B2F-4FFB-4FBE-904C-EE1B8123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B9C1-BE97-4412-B6D3-46D92E23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6445-2FDE-4F8F-8EAC-73EDD8E0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E51B7-C8F3-4420-8293-6E4595361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97F4C-5E65-4B92-878D-68C4BD0B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4E18-0DCC-4E1C-B977-1F9937E2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E063C-2969-4697-9505-7FF888C3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C61E-FA2F-43A2-B7DF-8C3C9F71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B46C-8D73-458D-83DA-C435C74F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BC23-6B03-473C-B247-9550BC2F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CD3C-7498-4E83-BCF1-71CFAD0D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A424-FEF6-41BC-90CD-5092A62F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F3C7-776C-4308-867C-95DE804B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7E10-BD5B-457D-9CDD-275D316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1B289-8BE4-4CFC-AFBB-6163B284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988C-10C3-422A-A36A-22C232AD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89C6-1BDF-45CC-83B9-B9DA9D6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E069-2783-49D9-816B-C40296E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3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F4B9-4FFC-4BCD-8AFB-CDD1ACF1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C4C3-BA0F-42CD-BBFA-00F111F7E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442F-ABB3-4331-BC89-304381D4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6842A-FB85-4B91-82E3-FCB4424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5F17-6001-4C83-8A39-3BF6CAD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3A24-5451-4A1D-B7D6-32D0AA6F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C55D-85FF-4CAC-B5DD-85B2DAAA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5939-34BC-45FF-81E3-BA991227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D856-24BA-4002-8B4A-2C878D0B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01395-A0BA-41D4-9200-35D0B1B4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6F99C-FF9D-4AE4-BB9E-24F5E687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EF74-C0CD-4D62-9C37-74F5576E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A2F89-49B2-464C-B6B4-F06E59BF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B51FC-102D-4844-A31D-9B4F44B6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9348-95FD-489A-B6FD-45D1C890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EE990-496D-4546-B0D0-DD3BE4A8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3AD5F-4A89-459D-9DD3-0861B6E0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03E61-FB20-4D61-AE02-E82F842F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3B8F-91C9-48B6-A9AC-C1CD9AB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F3375-1855-453D-B247-CF315A1E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453B-C14B-4D00-814F-EC4EE621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5564-8E5E-4639-95CF-8CA2F841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C177-336E-4439-8137-B1684724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C44FF-EB17-437A-8A54-55B25085E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9533-94D9-418F-A034-AB92B6A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74E2-7C08-4BCD-B47C-01A3CB37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B882-7101-46D8-9695-9F0F34A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627A-C4AF-4EE6-B213-2C294D5B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A183F-8262-492D-8D76-83CA9CC3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0210B-7871-4791-BF70-3249B922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372B-6D2B-4E8A-B1E4-0A563A6D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477FB-284A-4C56-9A21-0AB5863E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7D2C7-F111-40FC-AF37-4A726D9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58D4E-65E0-4BFC-AF90-0E2D8DA5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D608-C682-463C-97CB-EBC80F6A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641A-5991-4AAE-9E70-1220BF0E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0CF6-F917-4CF7-9366-433B9077DB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4C9B-4461-49FB-8A60-02FCF09CA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A701-E7F8-4BD6-9ADF-59C5D7FF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CC36-BB9B-48B7-A036-072704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03993-9BB9-4415-BC5D-2B70F408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688" y="65890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Parch and Posey Sales and Customer Behavior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1F8346-C153-4F96-9112-BF988F734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455"/>
            <a:ext cx="9144000" cy="3092645"/>
          </a:xfrm>
        </p:spPr>
        <p:txBody>
          <a:bodyPr>
            <a:normAutofit/>
          </a:bodyPr>
          <a:lstStyle/>
          <a:p>
            <a:r>
              <a:rPr lang="en-US" b="1" dirty="0"/>
              <a:t>Presenters: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4000" dirty="0"/>
              <a:t>Samuel </a:t>
            </a:r>
            <a:r>
              <a:rPr lang="en-US" sz="4000" dirty="0" err="1"/>
              <a:t>Oyedun</a:t>
            </a:r>
            <a:endParaRPr lang="en-US" sz="4000" dirty="0"/>
          </a:p>
          <a:p>
            <a:r>
              <a:rPr lang="en-US" sz="4000" dirty="0"/>
              <a:t>Ayodeji </a:t>
            </a:r>
            <a:r>
              <a:rPr lang="en-US" sz="4000" dirty="0" err="1"/>
              <a:t>Ogunnaike</a:t>
            </a:r>
            <a:endParaRPr lang="en-US" sz="4000" dirty="0"/>
          </a:p>
          <a:p>
            <a:r>
              <a:rPr lang="en-US" sz="4000" dirty="0" err="1"/>
              <a:t>Ifeanyichukwu</a:t>
            </a:r>
            <a:r>
              <a:rPr lang="en-US" sz="4000" dirty="0"/>
              <a:t> </a:t>
            </a:r>
            <a:r>
              <a:rPr lang="en-US" sz="4000" dirty="0" err="1"/>
              <a:t>Onyechere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D96448-6580-4EE0-AC7E-E5E378D6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028" y="50104"/>
            <a:ext cx="8656529" cy="724639"/>
          </a:xfrm>
        </p:spPr>
        <p:txBody>
          <a:bodyPr>
            <a:normAutofit/>
          </a:bodyPr>
          <a:lstStyle/>
          <a:p>
            <a:r>
              <a:rPr lang="en-US" sz="2800" dirty="0"/>
              <a:t>Total Sales Amount (in USD) Generated by Top 10 Account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8ABD6-118D-44C0-A365-776ED9FE5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" y="2304789"/>
            <a:ext cx="5281757" cy="41484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3D93B-C514-47EB-9313-E2BDB307A250}"/>
              </a:ext>
            </a:extLst>
          </p:cNvPr>
          <p:cNvSpPr txBox="1"/>
          <p:nvPr/>
        </p:nvSpPr>
        <p:spPr>
          <a:xfrm>
            <a:off x="6296416" y="1077238"/>
            <a:ext cx="54681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</a:t>
            </a:r>
          </a:p>
          <a:p>
            <a:endParaRPr lang="en-US" sz="2800" b="1" dirty="0"/>
          </a:p>
          <a:p>
            <a:r>
              <a:rPr lang="en-US" sz="2000" b="1" dirty="0"/>
              <a:t>Top Performing Accounts: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query results reveal which accounts are the top revenue generators.</a:t>
            </a:r>
          </a:p>
          <a:p>
            <a:r>
              <a:rPr lang="en-US" sz="2000" b="1" dirty="0"/>
              <a:t>Sales Distribution: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sales distribution across accounts helps us identify high-priority customers and potential growth areas.</a:t>
            </a:r>
          </a:p>
          <a:p>
            <a:r>
              <a:rPr lang="en-US" sz="2000" b="1" dirty="0"/>
              <a:t>Actionable Insight: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Accounts generating the highest sales should be prioritized for customer retention strategies and personalized marketing efforts to maintain or increase their contribution.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0EE10-CD0E-44DF-90B6-20DE7B71DBE0}"/>
              </a:ext>
            </a:extLst>
          </p:cNvPr>
          <p:cNvSpPr txBox="1"/>
          <p:nvPr/>
        </p:nvSpPr>
        <p:spPr>
          <a:xfrm>
            <a:off x="199373" y="1093360"/>
            <a:ext cx="569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revenue contribution from each account, enabling stakeholders to identify the most valuable customers.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5EE1B-3BD0-4C84-95AE-EC13DB537F0E}"/>
              </a:ext>
            </a:extLst>
          </p:cNvPr>
          <p:cNvCxnSpPr/>
          <p:nvPr/>
        </p:nvCxnSpPr>
        <p:spPr>
          <a:xfrm>
            <a:off x="6096000" y="964505"/>
            <a:ext cx="0" cy="53611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7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50D3-BB00-4881-B3AB-9AE4D077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52" y="164709"/>
            <a:ext cx="9170096" cy="837373"/>
          </a:xfrm>
        </p:spPr>
        <p:txBody>
          <a:bodyPr>
            <a:normAutofit/>
          </a:bodyPr>
          <a:lstStyle/>
          <a:p>
            <a:r>
              <a:rPr lang="en-US" sz="3600" dirty="0"/>
              <a:t>Sales Representative with the Highest Total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2ECE01-35C5-41C9-B6A5-E6DD012A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1" y="2385322"/>
            <a:ext cx="4494948" cy="14820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0F933-5447-4924-A2AD-BB56AF1B59AD}"/>
              </a:ext>
            </a:extLst>
          </p:cNvPr>
          <p:cNvSpPr txBox="1"/>
          <p:nvPr/>
        </p:nvSpPr>
        <p:spPr>
          <a:xfrm>
            <a:off x="5411244" y="1097421"/>
            <a:ext cx="611687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</a:t>
            </a:r>
          </a:p>
          <a:p>
            <a:endParaRPr lang="en-US" sz="2800" b="1" dirty="0"/>
          </a:p>
          <a:p>
            <a:r>
              <a:rPr lang="en-US" sz="2000" b="1" dirty="0"/>
              <a:t>Top Sales Representative: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query results reveal the name of the sales representative who has achieved the highest total sales. For example, [Sales Rep Name] may be identified as the top performer.</a:t>
            </a:r>
          </a:p>
          <a:p>
            <a:r>
              <a:rPr lang="en-US" sz="2000" b="1" dirty="0"/>
              <a:t>Performance Benchmark: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who the top sales representative is allows the organization to benchmark other sales reps and identify best practices.</a:t>
            </a:r>
          </a:p>
          <a:p>
            <a:r>
              <a:rPr lang="en-US" sz="2000" b="1" dirty="0"/>
              <a:t>Actionable Insight: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strategies and approaches of the top sales representative should be analyzed and potentially replicated across the team to improve overall sales performance.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23367-F972-4642-A59C-FBAC91646871}"/>
              </a:ext>
            </a:extLst>
          </p:cNvPr>
          <p:cNvSpPr txBox="1"/>
          <p:nvPr/>
        </p:nvSpPr>
        <p:spPr>
          <a:xfrm>
            <a:off x="450938" y="1553227"/>
            <a:ext cx="4334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Sales Representative</a:t>
            </a:r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DEEF-2722-4AEC-8271-16C81ED784A0}"/>
              </a:ext>
            </a:extLst>
          </p:cNvPr>
          <p:cNvCxnSpPr/>
          <p:nvPr/>
        </p:nvCxnSpPr>
        <p:spPr>
          <a:xfrm>
            <a:off x="5144024" y="964505"/>
            <a:ext cx="0" cy="53611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9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C9E-D76A-4FEE-9ED7-B8E06D1B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4"/>
            <a:ext cx="10515600" cy="98768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Average Order Size (in Terms of Total Quantity) by Region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7E3E2-88B3-4FBC-92FA-2CDCE8C1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0" y="2150477"/>
            <a:ext cx="5209005" cy="316055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9088E-D787-4E83-A7F2-AAA87A930680}"/>
              </a:ext>
            </a:extLst>
          </p:cNvPr>
          <p:cNvCxnSpPr/>
          <p:nvPr/>
        </p:nvCxnSpPr>
        <p:spPr>
          <a:xfrm>
            <a:off x="6058422" y="989557"/>
            <a:ext cx="0" cy="53611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DD440E-4CF8-45EF-8D4E-6B8617C4C4AF}"/>
              </a:ext>
            </a:extLst>
          </p:cNvPr>
          <p:cNvSpPr txBox="1"/>
          <p:nvPr/>
        </p:nvSpPr>
        <p:spPr>
          <a:xfrm>
            <a:off x="6250492" y="1130969"/>
            <a:ext cx="57118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</a:t>
            </a:r>
          </a:p>
          <a:p>
            <a:endParaRPr lang="en-US" b="1" dirty="0"/>
          </a:p>
          <a:p>
            <a:r>
              <a:rPr lang="en-US" b="1" dirty="0"/>
              <a:t>Average Order Size by Region: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 shows the average total quantity of items per order for each region. </a:t>
            </a:r>
          </a:p>
          <a:p>
            <a:r>
              <a:rPr lang="en-US" b="1" dirty="0"/>
              <a:t>Regional Differences: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regional variations in order size can highlight differences in purchasing </a:t>
            </a:r>
            <a:r>
              <a:rPr lang="en-US" dirty="0" err="1"/>
              <a:t>behaviour</a:t>
            </a:r>
            <a:r>
              <a:rPr lang="en-US" dirty="0"/>
              <a:t> and preferences across different areas.</a:t>
            </a:r>
          </a:p>
          <a:p>
            <a:r>
              <a:rPr lang="en-US" b="1" dirty="0"/>
              <a:t>Actionable Insight: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Tailor inventory and sales strategies based on regional order sizes. For example, regions with larger average orders might benefit from bulk discounts or targeted promotions.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BE6C7-2596-4930-871C-939F3EAB0BBD}"/>
              </a:ext>
            </a:extLst>
          </p:cNvPr>
          <p:cNvSpPr txBox="1"/>
          <p:nvPr/>
        </p:nvSpPr>
        <p:spPr>
          <a:xfrm>
            <a:off x="793448" y="1426153"/>
            <a:ext cx="449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Order Size by Region</a:t>
            </a:r>
          </a:p>
        </p:txBody>
      </p:sp>
    </p:spTree>
    <p:extLst>
      <p:ext uri="{BB962C8B-B14F-4D97-AF65-F5344CB8AC3E}">
        <p14:creationId xmlns:p14="http://schemas.microsoft.com/office/powerpoint/2010/main" val="221872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Parch and Posey Sales and Customer Behavior Analysis</vt:lpstr>
      <vt:lpstr>Total Sales Amount (in USD) Generated by Top 10 Account</vt:lpstr>
      <vt:lpstr>Sales Representative with the Highest Total Sales</vt:lpstr>
      <vt:lpstr>Average Order Size (in Terms of Total Quantity)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Sales Amount (in USD) Generated by Top 10 Account</dc:title>
  <dc:creator>kingsolomonsinbox@gmail.com</dc:creator>
  <cp:lastModifiedBy>kingsolomonsinbox@gmail.com</cp:lastModifiedBy>
  <cp:revision>7</cp:revision>
  <dcterms:created xsi:type="dcterms:W3CDTF">2024-09-06T10:05:47Z</dcterms:created>
  <dcterms:modified xsi:type="dcterms:W3CDTF">2024-09-06T11:40:48Z</dcterms:modified>
</cp:coreProperties>
</file>