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DE8"/>
    <a:srgbClr val="051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53527-5AC0-4AFB-A341-5670EFCE0843}" v="2232" dt="2024-03-21T13:44:26.281"/>
    <p1510:client id="{2A50FF9B-BA4F-4A1A-845C-FE65726E43F7}" v="3201" dt="2024-03-22T01:26:49.426"/>
    <p1510:client id="{30F50286-6249-402D-9CAB-5CC9B6F1DE46}" v="504" dt="2024-03-20T10:29:02.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b="1">
                <a:solidFill>
                  <a:srgbClr val="FFFFFF"/>
                </a:solidFill>
              </a:rPr>
              <a:t>YOUTUBE STREAMER ANALYSIS</a:t>
            </a: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b="1">
                <a:latin typeface="Segoe UI"/>
                <a:cs typeface="Segoe UI"/>
              </a:rPr>
              <a:t>PRESENTED BY : KAYODE OLUWATOBI</a:t>
            </a:r>
            <a:endParaRPr lang="en-US"/>
          </a:p>
          <a:p>
            <a:pPr algn="l"/>
            <a:r>
              <a:rPr lang="en-US" b="1">
                <a:latin typeface="Segoe UI"/>
                <a:cs typeface="Segoe UI"/>
              </a:rPr>
              <a:t>DATE : MARCH 2024.</a:t>
            </a:r>
            <a:endParaRPr lang="en-US" b="1"/>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5B137-F5A7-F668-F252-5B9214205020}"/>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OBJECTIVES</a:t>
            </a:r>
          </a:p>
        </p:txBody>
      </p:sp>
      <p:sp>
        <p:nvSpPr>
          <p:cNvPr id="3" name="Content Placeholder 2">
            <a:extLst>
              <a:ext uri="{FF2B5EF4-FFF2-40B4-BE49-F238E27FC236}">
                <a16:creationId xmlns:a16="http://schemas.microsoft.com/office/drawing/2014/main" id="{FDB7803B-E9EA-F2E0-7539-019BE9B42163}"/>
              </a:ext>
            </a:extLst>
          </p:cNvPr>
          <p:cNvSpPr>
            <a:spLocks noGrp="1"/>
          </p:cNvSpPr>
          <p:nvPr>
            <p:ph idx="1"/>
          </p:nvPr>
        </p:nvSpPr>
        <p:spPr>
          <a:xfrm>
            <a:off x="1030012" y="1832093"/>
            <a:ext cx="9724031" cy="5023426"/>
          </a:xfrm>
        </p:spPr>
        <p:txBody>
          <a:bodyPr vert="horz" lIns="91440" tIns="45720" rIns="91440" bIns="45720" rtlCol="0" anchor="ctr">
            <a:noAutofit/>
          </a:bodyPr>
          <a:lstStyle/>
          <a:p>
            <a:r>
              <a:rPr lang="en-US" sz="2200" dirty="0"/>
              <a:t>Identify trends among </a:t>
            </a:r>
            <a:r>
              <a:rPr lang="en-US" sz="2200" err="1"/>
              <a:t>Youtube</a:t>
            </a:r>
            <a:r>
              <a:rPr lang="en-US" sz="2200" dirty="0"/>
              <a:t> streamers. What are the most popular categories?</a:t>
            </a:r>
          </a:p>
          <a:p>
            <a:r>
              <a:rPr lang="en-US" sz="2200" dirty="0"/>
              <a:t>Check for correlation between the number of Subscribers, likes  or comments.</a:t>
            </a:r>
          </a:p>
          <a:p>
            <a:r>
              <a:rPr lang="en-US" sz="2200" dirty="0"/>
              <a:t>Are there patterns in these metrics(Subscribers, likes, comments and visits)?</a:t>
            </a:r>
          </a:p>
          <a:p>
            <a:r>
              <a:rPr lang="en-US" sz="2200" dirty="0"/>
              <a:t>Which categories have the highest number of streamers? Are there specific categories with exceptional performance metrics?</a:t>
            </a:r>
          </a:p>
          <a:p>
            <a:r>
              <a:rPr lang="en-US" sz="2200" dirty="0"/>
              <a:t>Who are the top performing content creators?</a:t>
            </a:r>
          </a:p>
          <a:p>
            <a:r>
              <a:rPr lang="en-US" sz="2200" dirty="0">
                <a:solidFill>
                  <a:srgbClr val="1B1B1B"/>
                </a:solidFill>
                <a:ea typeface="+mn-lt"/>
                <a:cs typeface="+mn-lt"/>
              </a:rPr>
              <a:t> Propose a system for enhancing content recommendations to YouTube users based on streamers' categories and performance metrics.</a:t>
            </a:r>
            <a:br>
              <a:rPr lang="en-US" sz="2200" dirty="0"/>
            </a:br>
            <a:endParaRPr lang="en-US" sz="2200" dirty="0"/>
          </a:p>
        </p:txBody>
      </p:sp>
    </p:spTree>
    <p:extLst>
      <p:ext uri="{BB962C8B-B14F-4D97-AF65-F5344CB8AC3E}">
        <p14:creationId xmlns:p14="http://schemas.microsoft.com/office/powerpoint/2010/main" val="242441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B81D-69B5-2DE1-B0AE-0BD28C610DE1}"/>
              </a:ext>
            </a:extLst>
          </p:cNvPr>
          <p:cNvSpPr>
            <a:spLocks noGrp="1"/>
          </p:cNvSpPr>
          <p:nvPr>
            <p:ph type="title"/>
          </p:nvPr>
        </p:nvSpPr>
        <p:spPr/>
        <p:txBody>
          <a:bodyPr/>
          <a:lstStyle/>
          <a:p>
            <a:pPr algn="ctr"/>
            <a:r>
              <a:rPr lang="en-US" sz="2800" dirty="0">
                <a:ea typeface="+mj-lt"/>
                <a:cs typeface="+mj-lt"/>
              </a:rPr>
              <a:t>THE MOST POPULAR CONTENT CATEGORIES</a:t>
            </a:r>
            <a:endParaRPr lang="en-US" sz="2800" dirty="0"/>
          </a:p>
          <a:p>
            <a:endParaRPr lang="en-US" dirty="0"/>
          </a:p>
        </p:txBody>
      </p:sp>
      <p:pic>
        <p:nvPicPr>
          <p:cNvPr id="4" name="Content Placeholder 3" descr="A graph with blue bars&#10;&#10;Description automatically generated">
            <a:extLst>
              <a:ext uri="{FF2B5EF4-FFF2-40B4-BE49-F238E27FC236}">
                <a16:creationId xmlns:a16="http://schemas.microsoft.com/office/drawing/2014/main" id="{52868974-319D-D25D-A979-87F3251BC794}"/>
              </a:ext>
            </a:extLst>
          </p:cNvPr>
          <p:cNvPicPr>
            <a:picLocks noGrp="1" noChangeAspect="1"/>
          </p:cNvPicPr>
          <p:nvPr>
            <p:ph idx="1"/>
          </p:nvPr>
        </p:nvPicPr>
        <p:blipFill>
          <a:blip r:embed="rId2"/>
          <a:stretch>
            <a:fillRect/>
          </a:stretch>
        </p:blipFill>
        <p:spPr>
          <a:xfrm>
            <a:off x="4961788" y="1169324"/>
            <a:ext cx="7116537" cy="5152205"/>
          </a:xfrm>
        </p:spPr>
      </p:pic>
      <p:sp>
        <p:nvSpPr>
          <p:cNvPr id="3" name="TextBox 2">
            <a:extLst>
              <a:ext uri="{FF2B5EF4-FFF2-40B4-BE49-F238E27FC236}">
                <a16:creationId xmlns:a16="http://schemas.microsoft.com/office/drawing/2014/main" id="{B5D438A6-B606-8CFF-8A23-ED64BB62556E}"/>
              </a:ext>
            </a:extLst>
          </p:cNvPr>
          <p:cNvSpPr txBox="1"/>
          <p:nvPr/>
        </p:nvSpPr>
        <p:spPr>
          <a:xfrm>
            <a:off x="124811" y="2082362"/>
            <a:ext cx="4700750"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t>These are the top 10 categories when it comes to popularity among top streamers all around the world.</a:t>
            </a:r>
          </a:p>
          <a:p>
            <a:endParaRPr lang="en-US" sz="2000" dirty="0"/>
          </a:p>
          <a:p>
            <a:pPr marL="285750" indent="-285750">
              <a:buFont typeface="Arial"/>
              <a:buChar char="•"/>
            </a:pPr>
            <a:r>
              <a:rPr lang="en-US" sz="2000" dirty="0"/>
              <a:t>The most popular category is the </a:t>
            </a:r>
            <a:r>
              <a:rPr lang="en-US" sz="2000" dirty="0">
                <a:solidFill>
                  <a:srgbClr val="FF0000"/>
                </a:solidFill>
              </a:rPr>
              <a:t>"MUSICA Y BAILE" </a:t>
            </a:r>
            <a:r>
              <a:rPr lang="en-US" sz="2000" dirty="0"/>
              <a:t>with a count of 160 .</a:t>
            </a:r>
          </a:p>
          <a:p>
            <a:pPr marL="285750" indent="-285750">
              <a:buFont typeface="Arial"/>
              <a:buChar char="•"/>
            </a:pPr>
            <a:endParaRPr lang="en-US" sz="2000" dirty="0">
              <a:solidFill>
                <a:srgbClr val="FF0000"/>
              </a:solidFill>
            </a:endParaRPr>
          </a:p>
          <a:p>
            <a:pPr marL="285750" indent="-285750">
              <a:buFont typeface="Arial"/>
              <a:buChar char="•"/>
            </a:pPr>
            <a:endParaRPr lang="en-US" sz="2000" dirty="0">
              <a:solidFill>
                <a:srgbClr val="FF0000"/>
              </a:solidFill>
            </a:endParaRPr>
          </a:p>
          <a:p>
            <a:pPr marL="285750" indent="-285750">
              <a:buFont typeface="Arial"/>
              <a:buChar char="•"/>
            </a:pPr>
            <a:endParaRPr lang="en-US" dirty="0"/>
          </a:p>
        </p:txBody>
      </p:sp>
    </p:spTree>
    <p:extLst>
      <p:ext uri="{BB962C8B-B14F-4D97-AF65-F5344CB8AC3E}">
        <p14:creationId xmlns:p14="http://schemas.microsoft.com/office/powerpoint/2010/main" val="78331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B036F-A538-C7A4-F208-BC25AC122AB2}"/>
              </a:ext>
            </a:extLst>
          </p:cNvPr>
          <p:cNvSpPr>
            <a:spLocks noGrp="1"/>
          </p:cNvSpPr>
          <p:nvPr>
            <p:ph type="title"/>
          </p:nvPr>
        </p:nvSpPr>
        <p:spPr>
          <a:xfrm>
            <a:off x="466722" y="-202854"/>
            <a:ext cx="3312203" cy="1323171"/>
          </a:xfrm>
        </p:spPr>
        <p:txBody>
          <a:bodyPr anchor="b">
            <a:noAutofit/>
          </a:bodyPr>
          <a:lstStyle/>
          <a:p>
            <a:pPr algn="ctr"/>
            <a:r>
              <a:rPr lang="en-US" sz="2400" u="sng" dirty="0">
                <a:solidFill>
                  <a:schemeClr val="accent4"/>
                </a:solidFill>
              </a:rPr>
              <a:t>Correlation between the number of subscribers, likes and comments.</a:t>
            </a:r>
            <a:endParaRPr lang="en-US" u="sng">
              <a:solidFill>
                <a:schemeClr val="accent4"/>
              </a:solidFill>
            </a:endParaRPr>
          </a:p>
        </p:txBody>
      </p:sp>
      <p:pic>
        <p:nvPicPr>
          <p:cNvPr id="4" name="Picture 3" descr="A graph with red dots and blue lines&#10;&#10;Description automatically generated">
            <a:extLst>
              <a:ext uri="{FF2B5EF4-FFF2-40B4-BE49-F238E27FC236}">
                <a16:creationId xmlns:a16="http://schemas.microsoft.com/office/drawing/2014/main" id="{74D42F37-5E55-1336-6C81-630266DAAF2A}"/>
              </a:ext>
            </a:extLst>
          </p:cNvPr>
          <p:cNvPicPr>
            <a:picLocks noChangeAspect="1"/>
          </p:cNvPicPr>
          <p:nvPr/>
        </p:nvPicPr>
        <p:blipFill rotWithShape="1">
          <a:blip r:embed="rId2"/>
          <a:srcRect l="284" t="5263" b="-4912"/>
          <a:stretch/>
        </p:blipFill>
        <p:spPr>
          <a:xfrm>
            <a:off x="4182774" y="204355"/>
            <a:ext cx="7691905" cy="3345900"/>
          </a:xfrm>
          <a:prstGeom prst="rect">
            <a:avLst/>
          </a:prstGeom>
        </p:spPr>
      </p:pic>
      <p:pic>
        <p:nvPicPr>
          <p:cNvPr id="5" name="Picture 4" descr="A graph with red dots and blue lines&#10;&#10;Description automatically generated">
            <a:extLst>
              <a:ext uri="{FF2B5EF4-FFF2-40B4-BE49-F238E27FC236}">
                <a16:creationId xmlns:a16="http://schemas.microsoft.com/office/drawing/2014/main" id="{C56DC519-5E46-00E8-F7BA-898C5BE60F0B}"/>
              </a:ext>
            </a:extLst>
          </p:cNvPr>
          <p:cNvPicPr>
            <a:picLocks noChangeAspect="1"/>
          </p:cNvPicPr>
          <p:nvPr/>
        </p:nvPicPr>
        <p:blipFill rotWithShape="1">
          <a:blip r:embed="rId3"/>
          <a:srcRect r="-313" b="10656"/>
          <a:stretch/>
        </p:blipFill>
        <p:spPr>
          <a:xfrm>
            <a:off x="4323053" y="3596552"/>
            <a:ext cx="7549903" cy="3198861"/>
          </a:xfrm>
          <a:prstGeom prst="rect">
            <a:avLst/>
          </a:prstGeom>
        </p:spPr>
      </p:pic>
      <p:sp>
        <p:nvSpPr>
          <p:cNvPr id="7" name="TextBox 6">
            <a:extLst>
              <a:ext uri="{FF2B5EF4-FFF2-40B4-BE49-F238E27FC236}">
                <a16:creationId xmlns:a16="http://schemas.microsoft.com/office/drawing/2014/main" id="{A14042C2-9B88-8E8E-ADA5-47E1623B1BFE}"/>
              </a:ext>
            </a:extLst>
          </p:cNvPr>
          <p:cNvSpPr txBox="1"/>
          <p:nvPr/>
        </p:nvSpPr>
        <p:spPr>
          <a:xfrm>
            <a:off x="95250" y="1129146"/>
            <a:ext cx="3823854"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chemeClr val="bg1"/>
                </a:solidFill>
              </a:rPr>
              <a:t>Correlation shows the relationship between two or more variables.</a:t>
            </a:r>
          </a:p>
          <a:p>
            <a:pPr marL="285750" indent="-285750">
              <a:buFont typeface="Arial"/>
              <a:buChar char="•"/>
            </a:pPr>
            <a:r>
              <a:rPr lang="en-US" sz="1600" dirty="0">
                <a:solidFill>
                  <a:schemeClr val="bg1"/>
                </a:solidFill>
                <a:ea typeface="+mn-lt"/>
                <a:cs typeface="+mn-lt"/>
              </a:rPr>
              <a:t>Correlation values ranges from </a:t>
            </a:r>
            <a:r>
              <a:rPr lang="en-US" sz="1600" dirty="0">
                <a:solidFill>
                  <a:srgbClr val="FF0000"/>
                </a:solidFill>
                <a:ea typeface="+mn-lt"/>
                <a:cs typeface="+mn-lt"/>
              </a:rPr>
              <a:t>0 to 1. 0-0.19</a:t>
            </a:r>
            <a:r>
              <a:rPr lang="en-US" sz="1600" dirty="0">
                <a:solidFill>
                  <a:srgbClr val="C00000"/>
                </a:solidFill>
                <a:ea typeface="+mn-lt"/>
                <a:cs typeface="+mn-lt"/>
              </a:rPr>
              <a:t> </a:t>
            </a:r>
            <a:r>
              <a:rPr lang="en-US" sz="1600" dirty="0">
                <a:solidFill>
                  <a:schemeClr val="bg1"/>
                </a:solidFill>
                <a:ea typeface="+mn-lt"/>
                <a:cs typeface="+mn-lt"/>
              </a:rPr>
              <a:t>is regarded as very weak, </a:t>
            </a:r>
            <a:r>
              <a:rPr lang="en-US" sz="1600" dirty="0">
                <a:solidFill>
                  <a:srgbClr val="FF0000"/>
                </a:solidFill>
                <a:ea typeface="+mn-lt"/>
                <a:cs typeface="+mn-lt"/>
              </a:rPr>
              <a:t>0.2-0.39</a:t>
            </a:r>
            <a:r>
              <a:rPr lang="en-US" sz="1600" dirty="0">
                <a:solidFill>
                  <a:srgbClr val="C00000"/>
                </a:solidFill>
                <a:ea typeface="+mn-lt"/>
                <a:cs typeface="+mn-lt"/>
              </a:rPr>
              <a:t> </a:t>
            </a:r>
            <a:r>
              <a:rPr lang="en-US" sz="1600" dirty="0">
                <a:solidFill>
                  <a:schemeClr val="bg1"/>
                </a:solidFill>
                <a:ea typeface="+mn-lt"/>
                <a:cs typeface="+mn-lt"/>
              </a:rPr>
              <a:t>as weak, </a:t>
            </a:r>
            <a:r>
              <a:rPr lang="en-US" sz="1600" dirty="0">
                <a:solidFill>
                  <a:srgbClr val="FF0000"/>
                </a:solidFill>
                <a:ea typeface="+mn-lt"/>
                <a:cs typeface="+mn-lt"/>
              </a:rPr>
              <a:t>0.40-0.59 </a:t>
            </a:r>
            <a:r>
              <a:rPr lang="en-US" sz="1600" dirty="0">
                <a:solidFill>
                  <a:schemeClr val="bg1"/>
                </a:solidFill>
                <a:ea typeface="+mn-lt"/>
                <a:cs typeface="+mn-lt"/>
              </a:rPr>
              <a:t>as moderate, </a:t>
            </a:r>
            <a:r>
              <a:rPr lang="en-US" sz="1600" dirty="0">
                <a:solidFill>
                  <a:srgbClr val="FF0000"/>
                </a:solidFill>
                <a:ea typeface="+mn-lt"/>
                <a:cs typeface="+mn-lt"/>
              </a:rPr>
              <a:t>0.6-0.79 </a:t>
            </a:r>
            <a:r>
              <a:rPr lang="en-US" sz="1600" dirty="0">
                <a:solidFill>
                  <a:schemeClr val="bg1"/>
                </a:solidFill>
                <a:ea typeface="+mn-lt"/>
                <a:cs typeface="+mn-lt"/>
              </a:rPr>
              <a:t>as strong and </a:t>
            </a:r>
            <a:r>
              <a:rPr lang="en-US" sz="1600" dirty="0">
                <a:solidFill>
                  <a:srgbClr val="FF0000"/>
                </a:solidFill>
                <a:ea typeface="+mn-lt"/>
                <a:cs typeface="+mn-lt"/>
              </a:rPr>
              <a:t>0.8-1 </a:t>
            </a:r>
            <a:r>
              <a:rPr lang="en-US" sz="1600" dirty="0">
                <a:solidFill>
                  <a:schemeClr val="bg1"/>
                </a:solidFill>
                <a:ea typeface="+mn-lt"/>
                <a:cs typeface="+mn-lt"/>
              </a:rPr>
              <a:t>as very strong correlation.</a:t>
            </a:r>
          </a:p>
          <a:p>
            <a:pPr marL="285750" indent="-285750">
              <a:buFont typeface="Arial"/>
              <a:buChar char="•"/>
            </a:pPr>
            <a:r>
              <a:rPr lang="en-US" sz="1600" dirty="0">
                <a:solidFill>
                  <a:schemeClr val="bg1"/>
                </a:solidFill>
                <a:ea typeface="+mn-lt"/>
                <a:cs typeface="+mn-lt"/>
              </a:rPr>
              <a:t>The correlation coefficient between the number of subscribers and comments is </a:t>
            </a:r>
            <a:r>
              <a:rPr lang="en-US" sz="1600" dirty="0">
                <a:solidFill>
                  <a:srgbClr val="FF0000"/>
                </a:solidFill>
                <a:ea typeface="+mn-lt"/>
                <a:cs typeface="+mn-lt"/>
              </a:rPr>
              <a:t>"0.037" </a:t>
            </a:r>
            <a:r>
              <a:rPr lang="en-US" sz="1600" dirty="0">
                <a:solidFill>
                  <a:schemeClr val="bg1"/>
                </a:solidFill>
                <a:ea typeface="+mn-lt"/>
                <a:cs typeface="+mn-lt"/>
              </a:rPr>
              <a:t>which shows very weak correlation. It means the number of subscribers behaves differently from  the number of Comments.</a:t>
            </a:r>
          </a:p>
          <a:p>
            <a:pPr marL="285750" indent="-285750">
              <a:buFont typeface="Arial"/>
              <a:buChar char="•"/>
            </a:pPr>
            <a:r>
              <a:rPr lang="en-US" sz="1600" dirty="0">
                <a:solidFill>
                  <a:schemeClr val="bg1"/>
                </a:solidFill>
                <a:ea typeface="+mn-lt"/>
                <a:cs typeface="+mn-lt"/>
              </a:rPr>
              <a:t>The correlation coefficient between the number of subscribers and likes is </a:t>
            </a:r>
            <a:r>
              <a:rPr lang="en-US" sz="1600" dirty="0">
                <a:solidFill>
                  <a:srgbClr val="FF0000"/>
                </a:solidFill>
                <a:ea typeface="+mn-lt"/>
                <a:cs typeface="+mn-lt"/>
              </a:rPr>
              <a:t>"0.25"</a:t>
            </a:r>
            <a:r>
              <a:rPr lang="en-US" sz="1600" dirty="0">
                <a:solidFill>
                  <a:schemeClr val="bg1"/>
                </a:solidFill>
                <a:ea typeface="+mn-lt"/>
                <a:cs typeface="+mn-lt"/>
              </a:rPr>
              <a:t> which signifies weak correlation. It simply means the number of subscribers behaves differently from the number of likes, that is, a streamer's subscribers might be the highest but has the lowest likes.</a:t>
            </a:r>
          </a:p>
        </p:txBody>
      </p:sp>
    </p:spTree>
    <p:extLst>
      <p:ext uri="{BB962C8B-B14F-4D97-AF65-F5344CB8AC3E}">
        <p14:creationId xmlns:p14="http://schemas.microsoft.com/office/powerpoint/2010/main" val="349659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1C5A7F-6E2F-3F73-3615-B5301E2D6F48}"/>
              </a:ext>
            </a:extLst>
          </p:cNvPr>
          <p:cNvSpPr>
            <a:spLocks noGrp="1"/>
          </p:cNvSpPr>
          <p:nvPr>
            <p:ph type="title"/>
          </p:nvPr>
        </p:nvSpPr>
        <p:spPr>
          <a:xfrm>
            <a:off x="452224" y="190160"/>
            <a:ext cx="3338027" cy="1409360"/>
          </a:xfrm>
        </p:spPr>
        <p:txBody>
          <a:bodyPr vert="horz" lIns="91440" tIns="45720" rIns="91440" bIns="45720" rtlCol="0" anchor="t">
            <a:normAutofit/>
          </a:bodyPr>
          <a:lstStyle/>
          <a:p>
            <a:pPr algn="ctr"/>
            <a:r>
              <a:rPr lang="en-US" sz="1800" b="1" u="sng" kern="1200" dirty="0">
                <a:solidFill>
                  <a:srgbClr val="00B0F0"/>
                </a:solidFill>
                <a:latin typeface="+mj-lt"/>
                <a:ea typeface="+mj-ea"/>
                <a:cs typeface="+mj-cs"/>
              </a:rPr>
              <a:t>Patterns in these metrics(Subscribers, likes, comments and visits).</a:t>
            </a:r>
            <a:br>
              <a:rPr lang="en-US" sz="1800" b="1" u="sng" dirty="0">
                <a:solidFill>
                  <a:srgbClr val="00B0F0"/>
                </a:solidFill>
              </a:rPr>
            </a:br>
            <a:br>
              <a:rPr lang="en-US" sz="1800" b="1" u="sng" dirty="0"/>
            </a:br>
            <a:endParaRPr lang="en-US" sz="1800" b="1" u="sng" kern="1200" dirty="0">
              <a:solidFill>
                <a:srgbClr val="00B0F0"/>
              </a:solidFill>
              <a:latin typeface="+mj-lt"/>
            </a:endParaRPr>
          </a:p>
        </p:txBody>
      </p:sp>
      <p:pic>
        <p:nvPicPr>
          <p:cNvPr id="7" name="Content Placeholder 6" descr="A graph of a number of columns&#10;&#10;Description automatically generated">
            <a:extLst>
              <a:ext uri="{FF2B5EF4-FFF2-40B4-BE49-F238E27FC236}">
                <a16:creationId xmlns:a16="http://schemas.microsoft.com/office/drawing/2014/main" id="{223BF3DE-2B1B-E054-9ADE-084BD3D480BE}"/>
              </a:ext>
            </a:extLst>
          </p:cNvPr>
          <p:cNvPicPr>
            <a:picLocks noGrp="1" noChangeAspect="1"/>
          </p:cNvPicPr>
          <p:nvPr>
            <p:ph idx="1"/>
          </p:nvPr>
        </p:nvPicPr>
        <p:blipFill>
          <a:blip r:embed="rId2"/>
          <a:stretch>
            <a:fillRect/>
          </a:stretch>
        </p:blipFill>
        <p:spPr>
          <a:xfrm>
            <a:off x="4502428" y="565797"/>
            <a:ext cx="7225748" cy="5726406"/>
          </a:xfrm>
          <a:prstGeom prst="rect">
            <a:avLst/>
          </a:prstGeom>
        </p:spPr>
      </p:pic>
      <p:sp>
        <p:nvSpPr>
          <p:cNvPr id="8" name="TextBox 7">
            <a:extLst>
              <a:ext uri="{FF2B5EF4-FFF2-40B4-BE49-F238E27FC236}">
                <a16:creationId xmlns:a16="http://schemas.microsoft.com/office/drawing/2014/main" id="{C7ED7B8E-6647-8B9A-9A69-846EC3712E34}"/>
              </a:ext>
            </a:extLst>
          </p:cNvPr>
          <p:cNvSpPr txBox="1"/>
          <p:nvPr/>
        </p:nvSpPr>
        <p:spPr>
          <a:xfrm>
            <a:off x="280555" y="1885950"/>
            <a:ext cx="33943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There are no patterns or anomalies in these metrics.</a:t>
            </a:r>
          </a:p>
        </p:txBody>
      </p:sp>
    </p:spTree>
    <p:extLst>
      <p:ext uri="{BB962C8B-B14F-4D97-AF65-F5344CB8AC3E}">
        <p14:creationId xmlns:p14="http://schemas.microsoft.com/office/powerpoint/2010/main" val="102670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74C2D38-6EA4-071B-CE4C-DC2DCF19D7A0}"/>
              </a:ext>
            </a:extLst>
          </p:cNvPr>
          <p:cNvSpPr>
            <a:spLocks noGrp="1"/>
          </p:cNvSpPr>
          <p:nvPr>
            <p:ph type="title"/>
          </p:nvPr>
        </p:nvSpPr>
        <p:spPr>
          <a:xfrm>
            <a:off x="92723" y="148597"/>
            <a:ext cx="4030037" cy="897699"/>
          </a:xfrm>
        </p:spPr>
        <p:txBody>
          <a:bodyPr vert="horz" lIns="91440" tIns="45720" rIns="91440" bIns="45720" rtlCol="0" anchor="t">
            <a:normAutofit/>
          </a:bodyPr>
          <a:lstStyle/>
          <a:p>
            <a:pPr algn="ctr"/>
            <a:r>
              <a:rPr lang="en-US" sz="2200" u="sng" kern="1200" dirty="0">
                <a:solidFill>
                  <a:schemeClr val="accent4"/>
                </a:solidFill>
                <a:latin typeface="+mj-lt"/>
                <a:ea typeface="+mj-ea"/>
                <a:cs typeface="+mj-cs"/>
              </a:rPr>
              <a:t>Content Categories with the highest number of streamers</a:t>
            </a:r>
            <a:r>
              <a:rPr lang="en-US" sz="2200" u="sng" dirty="0">
                <a:solidFill>
                  <a:schemeClr val="accent4"/>
                </a:solidFill>
              </a:rPr>
              <a:t>.</a:t>
            </a:r>
            <a:endParaRPr lang="en-US" sz="2200" u="sng" kern="1200" dirty="0">
              <a:solidFill>
                <a:schemeClr val="accent4"/>
              </a:solidFill>
              <a:latin typeface="+mj-lt"/>
            </a:endParaRPr>
          </a:p>
        </p:txBody>
      </p:sp>
      <p:pic>
        <p:nvPicPr>
          <p:cNvPr id="4" name="Picture 3">
            <a:extLst>
              <a:ext uri="{FF2B5EF4-FFF2-40B4-BE49-F238E27FC236}">
                <a16:creationId xmlns:a16="http://schemas.microsoft.com/office/drawing/2014/main" id="{37BFCFE1-DC15-23E3-ECC7-9A3292DC1BDF}"/>
              </a:ext>
            </a:extLst>
          </p:cNvPr>
          <p:cNvPicPr>
            <a:picLocks noChangeAspect="1"/>
          </p:cNvPicPr>
          <p:nvPr/>
        </p:nvPicPr>
        <p:blipFill>
          <a:blip r:embed="rId2"/>
          <a:stretch>
            <a:fillRect/>
          </a:stretch>
        </p:blipFill>
        <p:spPr>
          <a:xfrm>
            <a:off x="4003187" y="144552"/>
            <a:ext cx="8000885" cy="6831653"/>
          </a:xfrm>
          <a:prstGeom prst="rect">
            <a:avLst/>
          </a:prstGeom>
        </p:spPr>
      </p:pic>
      <p:sp>
        <p:nvSpPr>
          <p:cNvPr id="5" name="TextBox 4">
            <a:extLst>
              <a:ext uri="{FF2B5EF4-FFF2-40B4-BE49-F238E27FC236}">
                <a16:creationId xmlns:a16="http://schemas.microsoft.com/office/drawing/2014/main" id="{1287D8C7-3255-759C-2D4F-338209EC2CC7}"/>
              </a:ext>
            </a:extLst>
          </p:cNvPr>
          <p:cNvSpPr txBox="1"/>
          <p:nvPr/>
        </p:nvSpPr>
        <p:spPr>
          <a:xfrm>
            <a:off x="-19708" y="1773620"/>
            <a:ext cx="403071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The chart shows every categories given in the dataset and the number of streamers associated with each of the categories.</a:t>
            </a:r>
          </a:p>
          <a:p>
            <a:pPr marL="285750" indent="-285750">
              <a:buFont typeface="Arial"/>
              <a:buChar char="•"/>
            </a:pPr>
            <a:endParaRPr lang="en-US" dirty="0">
              <a:solidFill>
                <a:schemeClr val="bg1"/>
              </a:solidFill>
            </a:endParaRPr>
          </a:p>
          <a:p>
            <a:pPr marL="285750" indent="-285750">
              <a:buFont typeface="Arial"/>
              <a:buChar char="•"/>
            </a:pPr>
            <a:r>
              <a:rPr lang="en-US" dirty="0">
                <a:solidFill>
                  <a:schemeClr val="bg1"/>
                </a:solidFill>
              </a:rPr>
              <a:t>The most popular category amongst the streamers is the </a:t>
            </a:r>
            <a:r>
              <a:rPr lang="en-US" dirty="0">
                <a:solidFill>
                  <a:srgbClr val="FF0000"/>
                </a:solidFill>
              </a:rPr>
              <a:t>"MUSICA Y BAILE".</a:t>
            </a:r>
          </a:p>
          <a:p>
            <a:pPr marL="285750" indent="-285750">
              <a:buFont typeface="Arial"/>
              <a:buChar char="•"/>
            </a:pPr>
            <a:endParaRPr lang="en-US" dirty="0">
              <a:solidFill>
                <a:schemeClr val="bg1"/>
              </a:solidFill>
            </a:endParaRPr>
          </a:p>
          <a:p>
            <a:pPr marL="285750" indent="-285750">
              <a:buFont typeface="Arial"/>
              <a:buChar char="•"/>
            </a:pPr>
            <a:r>
              <a:rPr lang="en-US" dirty="0">
                <a:solidFill>
                  <a:schemeClr val="bg1"/>
                </a:solidFill>
              </a:rPr>
              <a:t>The least of the categories is the </a:t>
            </a:r>
            <a:r>
              <a:rPr lang="en-US" dirty="0">
                <a:solidFill>
                  <a:srgbClr val="FF0000"/>
                </a:solidFill>
              </a:rPr>
              <a:t>"JUGUETES DIY Y LIFE HACKS".</a:t>
            </a:r>
          </a:p>
          <a:p>
            <a:pPr marL="285750" indent="-285750">
              <a:buFont typeface="Arial"/>
              <a:buChar char="•"/>
            </a:pPr>
            <a:endParaRPr lang="en-US" dirty="0">
              <a:solidFill>
                <a:schemeClr val="bg1"/>
              </a:solidFill>
            </a:endParaRPr>
          </a:p>
        </p:txBody>
      </p:sp>
    </p:spTree>
    <p:extLst>
      <p:ext uri="{BB962C8B-B14F-4D97-AF65-F5344CB8AC3E}">
        <p14:creationId xmlns:p14="http://schemas.microsoft.com/office/powerpoint/2010/main" val="338324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A5C41-F1AE-04B3-D181-57298C15F46F}"/>
              </a:ext>
            </a:extLst>
          </p:cNvPr>
          <p:cNvSpPr>
            <a:spLocks noGrp="1"/>
          </p:cNvSpPr>
          <p:nvPr>
            <p:ph type="title"/>
          </p:nvPr>
        </p:nvSpPr>
        <p:spPr>
          <a:xfrm>
            <a:off x="673740" y="-130962"/>
            <a:ext cx="2895573" cy="1178844"/>
          </a:xfrm>
        </p:spPr>
        <p:txBody>
          <a:bodyPr vert="horz" lIns="91440" tIns="45720" rIns="91440" bIns="45720" rtlCol="0" anchor="t">
            <a:noAutofit/>
          </a:bodyPr>
          <a:lstStyle/>
          <a:p>
            <a:pPr algn="ctr"/>
            <a:br>
              <a:rPr lang="en-US" sz="2200" dirty="0"/>
            </a:br>
            <a:r>
              <a:rPr lang="en-US" sz="2200" b="1" u="sng" dirty="0">
                <a:solidFill>
                  <a:schemeClr val="accent4"/>
                </a:solidFill>
              </a:rPr>
              <a:t>Categories with exceptional performance metrics</a:t>
            </a:r>
            <a:endParaRPr lang="en-US" sz="2200">
              <a:solidFill>
                <a:schemeClr val="accent4"/>
              </a:solidFill>
            </a:endParaRPr>
          </a:p>
        </p:txBody>
      </p:sp>
      <p:pic>
        <p:nvPicPr>
          <p:cNvPr id="6" name="Picture 5">
            <a:extLst>
              <a:ext uri="{FF2B5EF4-FFF2-40B4-BE49-F238E27FC236}">
                <a16:creationId xmlns:a16="http://schemas.microsoft.com/office/drawing/2014/main" id="{243F062F-7202-2DDD-C95A-2357F407C95D}"/>
              </a:ext>
            </a:extLst>
          </p:cNvPr>
          <p:cNvPicPr>
            <a:picLocks noChangeAspect="1"/>
          </p:cNvPicPr>
          <p:nvPr/>
        </p:nvPicPr>
        <p:blipFill>
          <a:blip r:embed="rId2"/>
          <a:stretch>
            <a:fillRect/>
          </a:stretch>
        </p:blipFill>
        <p:spPr>
          <a:xfrm>
            <a:off x="4145276" y="124646"/>
            <a:ext cx="3985875" cy="3427321"/>
          </a:xfrm>
          <a:prstGeom prst="rect">
            <a:avLst/>
          </a:prstGeom>
        </p:spPr>
      </p:pic>
      <p:pic>
        <p:nvPicPr>
          <p:cNvPr id="4" name="Picture 3">
            <a:extLst>
              <a:ext uri="{FF2B5EF4-FFF2-40B4-BE49-F238E27FC236}">
                <a16:creationId xmlns:a16="http://schemas.microsoft.com/office/drawing/2014/main" id="{0231A4BB-BCF4-6194-DF24-C01253D50713}"/>
              </a:ext>
            </a:extLst>
          </p:cNvPr>
          <p:cNvPicPr>
            <a:picLocks noChangeAspect="1"/>
          </p:cNvPicPr>
          <p:nvPr/>
        </p:nvPicPr>
        <p:blipFill>
          <a:blip r:embed="rId3"/>
          <a:stretch>
            <a:fillRect/>
          </a:stretch>
        </p:blipFill>
        <p:spPr>
          <a:xfrm>
            <a:off x="8325045" y="121604"/>
            <a:ext cx="3806517" cy="3377811"/>
          </a:xfrm>
          <a:prstGeom prst="rect">
            <a:avLst/>
          </a:prstGeom>
        </p:spPr>
      </p:pic>
      <p:pic>
        <p:nvPicPr>
          <p:cNvPr id="5" name="Picture 4">
            <a:extLst>
              <a:ext uri="{FF2B5EF4-FFF2-40B4-BE49-F238E27FC236}">
                <a16:creationId xmlns:a16="http://schemas.microsoft.com/office/drawing/2014/main" id="{9087B686-605F-4B09-5DB7-ED38060CD374}"/>
              </a:ext>
            </a:extLst>
          </p:cNvPr>
          <p:cNvPicPr>
            <a:picLocks noChangeAspect="1"/>
          </p:cNvPicPr>
          <p:nvPr/>
        </p:nvPicPr>
        <p:blipFill>
          <a:blip r:embed="rId4"/>
          <a:stretch>
            <a:fillRect/>
          </a:stretch>
        </p:blipFill>
        <p:spPr>
          <a:xfrm>
            <a:off x="4235592" y="3620874"/>
            <a:ext cx="4092629" cy="3148120"/>
          </a:xfrm>
          <a:prstGeom prst="rect">
            <a:avLst/>
          </a:prstGeom>
        </p:spPr>
      </p:pic>
      <p:pic>
        <p:nvPicPr>
          <p:cNvPr id="3" name="Picture 2" descr="A graph of blue rectangular bars with white text&#10;&#10;Description automatically generated">
            <a:extLst>
              <a:ext uri="{FF2B5EF4-FFF2-40B4-BE49-F238E27FC236}">
                <a16:creationId xmlns:a16="http://schemas.microsoft.com/office/drawing/2014/main" id="{0D97077E-DE1F-44EB-22E5-22FE3A14B571}"/>
              </a:ext>
            </a:extLst>
          </p:cNvPr>
          <p:cNvPicPr>
            <a:picLocks noChangeAspect="1"/>
          </p:cNvPicPr>
          <p:nvPr/>
        </p:nvPicPr>
        <p:blipFill>
          <a:blip r:embed="rId5"/>
          <a:stretch>
            <a:fillRect/>
          </a:stretch>
        </p:blipFill>
        <p:spPr>
          <a:xfrm>
            <a:off x="8430148" y="3620877"/>
            <a:ext cx="3698488" cy="3148114"/>
          </a:xfrm>
          <a:prstGeom prst="rect">
            <a:avLst/>
          </a:prstGeom>
        </p:spPr>
      </p:pic>
      <p:sp>
        <p:nvSpPr>
          <p:cNvPr id="7" name="TextBox 6">
            <a:extLst>
              <a:ext uri="{FF2B5EF4-FFF2-40B4-BE49-F238E27FC236}">
                <a16:creationId xmlns:a16="http://schemas.microsoft.com/office/drawing/2014/main" id="{9D4AEEE7-1D04-79BB-7ECD-C5399AA72EFA}"/>
              </a:ext>
            </a:extLst>
          </p:cNvPr>
          <p:cNvSpPr txBox="1"/>
          <p:nvPr/>
        </p:nvSpPr>
        <p:spPr>
          <a:xfrm>
            <a:off x="177362" y="1287518"/>
            <a:ext cx="368913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The performance metrics includes the Subscribers, Comments, Likes and Visits for each categories.</a:t>
            </a:r>
          </a:p>
          <a:p>
            <a:pPr marL="285750" indent="-285750">
              <a:buFont typeface="Arial"/>
              <a:buChar char="•"/>
            </a:pPr>
            <a:r>
              <a:rPr lang="en-US" dirty="0">
                <a:solidFill>
                  <a:schemeClr val="bg1"/>
                </a:solidFill>
              </a:rPr>
              <a:t>We defined a category as being exceptional by checking if the category belongs to the list of categories that has their values for each of the metrics greater than the average of each of the metrics as shown in the charts.</a:t>
            </a:r>
          </a:p>
          <a:p>
            <a:pPr marL="285750" indent="-285750">
              <a:buFont typeface="Arial"/>
              <a:buChar char="•"/>
            </a:pPr>
            <a:r>
              <a:rPr lang="en-US" dirty="0">
                <a:solidFill>
                  <a:schemeClr val="bg1"/>
                </a:solidFill>
              </a:rPr>
              <a:t>There are three categories that belongs to this group and they are </a:t>
            </a:r>
            <a:r>
              <a:rPr lang="en-US" dirty="0">
                <a:solidFill>
                  <a:srgbClr val="FF0000"/>
                </a:solidFill>
              </a:rPr>
              <a:t>"VIDEOJUEGOS,HUMOR", "DISENLARTE DIY LIFE HACKS",</a:t>
            </a:r>
            <a:r>
              <a:rPr lang="en-US" dirty="0">
                <a:solidFill>
                  <a:schemeClr val="bg1"/>
                </a:solidFill>
              </a:rPr>
              <a:t> and </a:t>
            </a:r>
            <a:r>
              <a:rPr lang="en-US" dirty="0">
                <a:solidFill>
                  <a:srgbClr val="FF0000"/>
                </a:solidFill>
              </a:rPr>
              <a:t>"VIDEOJUEGOS"</a:t>
            </a:r>
            <a:r>
              <a:rPr lang="en-US" dirty="0">
                <a:solidFill>
                  <a:schemeClr val="bg1"/>
                </a:solidFill>
              </a:rPr>
              <a:t>.</a:t>
            </a:r>
          </a:p>
        </p:txBody>
      </p:sp>
    </p:spTree>
    <p:extLst>
      <p:ext uri="{BB962C8B-B14F-4D97-AF65-F5344CB8AC3E}">
        <p14:creationId xmlns:p14="http://schemas.microsoft.com/office/powerpoint/2010/main" val="45310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55960-250D-09E7-B087-09ADB5BB6401}"/>
              </a:ext>
            </a:extLst>
          </p:cNvPr>
          <p:cNvSpPr>
            <a:spLocks noGrp="1"/>
          </p:cNvSpPr>
          <p:nvPr>
            <p:ph type="title"/>
          </p:nvPr>
        </p:nvSpPr>
        <p:spPr>
          <a:xfrm>
            <a:off x="2394506" y="208624"/>
            <a:ext cx="7063721" cy="1159200"/>
          </a:xfrm>
        </p:spPr>
        <p:txBody>
          <a:bodyPr vert="horz" lIns="91440" tIns="45720" rIns="91440" bIns="45720" rtlCol="0" anchor="ctr">
            <a:normAutofit/>
          </a:bodyPr>
          <a:lstStyle/>
          <a:p>
            <a:pPr algn="ctr"/>
            <a:r>
              <a:rPr lang="en-US" sz="2800" b="1" u="sng" kern="1200" dirty="0">
                <a:solidFill>
                  <a:schemeClr val="accent4"/>
                </a:solidFill>
                <a:latin typeface="+mj-lt"/>
                <a:ea typeface="+mj-ea"/>
                <a:cs typeface="+mj-cs"/>
              </a:rPr>
              <a:t>TOP PERFORMING CONTENT CREATORS</a:t>
            </a:r>
            <a:endParaRPr lang="en-US"/>
          </a:p>
          <a:p>
            <a:pPr algn="ctr"/>
            <a:endParaRPr lang="en-US" sz="2800" b="1" u="sng" kern="1200" dirty="0">
              <a:solidFill>
                <a:schemeClr val="accent4"/>
              </a:solidFill>
              <a:latin typeface="+mj-lt"/>
            </a:endParaRPr>
          </a:p>
        </p:txBody>
      </p:sp>
      <p:pic>
        <p:nvPicPr>
          <p:cNvPr id="3" name="Picture 2" descr="A graph with green and orange bars&#10;&#10;Description automatically generated">
            <a:extLst>
              <a:ext uri="{FF2B5EF4-FFF2-40B4-BE49-F238E27FC236}">
                <a16:creationId xmlns:a16="http://schemas.microsoft.com/office/drawing/2014/main" id="{0701BF1B-5924-2F6F-5116-31CEDB37E2F4}"/>
              </a:ext>
            </a:extLst>
          </p:cNvPr>
          <p:cNvPicPr>
            <a:picLocks noChangeAspect="1"/>
          </p:cNvPicPr>
          <p:nvPr/>
        </p:nvPicPr>
        <p:blipFill>
          <a:blip r:embed="rId2"/>
          <a:stretch>
            <a:fillRect/>
          </a:stretch>
        </p:blipFill>
        <p:spPr>
          <a:xfrm>
            <a:off x="4616928" y="1585293"/>
            <a:ext cx="7490728" cy="5266711"/>
          </a:xfrm>
          <a:prstGeom prst="rect">
            <a:avLst/>
          </a:prstGeom>
        </p:spPr>
      </p:pic>
      <p:sp>
        <p:nvSpPr>
          <p:cNvPr id="7" name="TextBox 6">
            <a:extLst>
              <a:ext uri="{FF2B5EF4-FFF2-40B4-BE49-F238E27FC236}">
                <a16:creationId xmlns:a16="http://schemas.microsoft.com/office/drawing/2014/main" id="{623E0B0B-214D-B4E9-4D6C-EB3B41497601}"/>
              </a:ext>
            </a:extLst>
          </p:cNvPr>
          <p:cNvSpPr txBox="1"/>
          <p:nvPr/>
        </p:nvSpPr>
        <p:spPr>
          <a:xfrm>
            <a:off x="1044465" y="22860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9164C8C9-B950-7187-E2C6-EAA618DCE64D}"/>
              </a:ext>
            </a:extLst>
          </p:cNvPr>
          <p:cNvSpPr txBox="1"/>
          <p:nvPr/>
        </p:nvSpPr>
        <p:spPr>
          <a:xfrm>
            <a:off x="295604" y="2469931"/>
            <a:ext cx="421464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top 10 performing creators with performances above the average of each metrics being compared to are shown in the charts.</a:t>
            </a:r>
          </a:p>
          <a:p>
            <a:pPr marL="285750" indent="-285750">
              <a:buFont typeface="Arial"/>
              <a:buChar char="•"/>
            </a:pPr>
            <a:endParaRPr lang="en-US" dirty="0"/>
          </a:p>
          <a:p>
            <a:pPr marL="285750" indent="-285750">
              <a:buFont typeface="Arial"/>
              <a:buChar char="•"/>
            </a:pPr>
            <a:r>
              <a:rPr lang="en-US" dirty="0"/>
              <a:t>These content creators are good candidates for brands collaboration and marketing campaigns due to the number of subscribers they have and the visits they get on their streams and pages.</a:t>
            </a:r>
          </a:p>
        </p:txBody>
      </p:sp>
    </p:spTree>
    <p:extLst>
      <p:ext uri="{BB962C8B-B14F-4D97-AF65-F5344CB8AC3E}">
        <p14:creationId xmlns:p14="http://schemas.microsoft.com/office/powerpoint/2010/main" val="94569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94CB-0891-4C22-C68C-59DA1ACA5158}"/>
              </a:ext>
            </a:extLst>
          </p:cNvPr>
          <p:cNvSpPr>
            <a:spLocks noGrp="1"/>
          </p:cNvSpPr>
          <p:nvPr>
            <p:ph type="title"/>
          </p:nvPr>
        </p:nvSpPr>
        <p:spPr/>
        <p:txBody>
          <a:bodyPr>
            <a:normAutofit/>
          </a:bodyPr>
          <a:lstStyle/>
          <a:p>
            <a:pPr algn="ctr"/>
            <a:r>
              <a:rPr lang="en-US" sz="2200" b="1" u="sng">
                <a:solidFill>
                  <a:schemeClr val="accent4"/>
                </a:solidFill>
              </a:rPr>
              <a:t> Propose a system for enhancing content recommendations to YouTube users based on streamers' categories and performance metrics.</a:t>
            </a:r>
            <a:br>
              <a:rPr lang="en-US" sz="2200" b="1" u="sng" dirty="0">
                <a:solidFill>
                  <a:schemeClr val="accent4"/>
                </a:solidFill>
                <a:ea typeface="+mj-lt"/>
                <a:cs typeface="+mj-lt"/>
              </a:rPr>
            </a:br>
            <a:endParaRPr lang="en-US" sz="2200" b="1" u="sng">
              <a:solidFill>
                <a:schemeClr val="accent4"/>
              </a:solidFill>
            </a:endParaRPr>
          </a:p>
        </p:txBody>
      </p:sp>
      <p:sp>
        <p:nvSpPr>
          <p:cNvPr id="3" name="Content Placeholder 2">
            <a:extLst>
              <a:ext uri="{FF2B5EF4-FFF2-40B4-BE49-F238E27FC236}">
                <a16:creationId xmlns:a16="http://schemas.microsoft.com/office/drawing/2014/main" id="{1F621119-3729-B0DB-6DDC-A226BD9D1156}"/>
              </a:ext>
            </a:extLst>
          </p:cNvPr>
          <p:cNvSpPr>
            <a:spLocks noGrp="1"/>
          </p:cNvSpPr>
          <p:nvPr>
            <p:ph idx="1"/>
          </p:nvPr>
        </p:nvSpPr>
        <p:spPr/>
        <p:txBody>
          <a:bodyPr vert="horz" lIns="91440" tIns="45720" rIns="91440" bIns="45720" rtlCol="0" anchor="t">
            <a:noAutofit/>
          </a:bodyPr>
          <a:lstStyle/>
          <a:p>
            <a:r>
              <a:rPr lang="en-US" sz="2000" dirty="0">
                <a:ea typeface="+mn-lt"/>
                <a:cs typeface="+mn-lt"/>
              </a:rPr>
              <a:t>Use content-based filtering techniques to recommend content based on the features and attributes of the content itself.</a:t>
            </a:r>
            <a:endParaRPr lang="en-US" sz="2000" dirty="0"/>
          </a:p>
          <a:p>
            <a:r>
              <a:rPr lang="en-US" sz="2000" dirty="0">
                <a:ea typeface="+mn-lt"/>
                <a:cs typeface="+mn-lt"/>
              </a:rPr>
              <a:t>Analyze the metadata of videos (e.g., titles, descriptions, tags) and streamers (e.g., categories, performance metrics) to identify similarities and relevance.</a:t>
            </a:r>
            <a:endParaRPr lang="en-US" sz="2000" dirty="0"/>
          </a:p>
          <a:p>
            <a:r>
              <a:rPr lang="en-US" sz="2000" dirty="0">
                <a:ea typeface="+mn-lt"/>
                <a:cs typeface="+mn-lt"/>
              </a:rPr>
              <a:t>Recommend content to users based on their preferences and the content's relevance to their interests and past interactions.</a:t>
            </a:r>
            <a:endParaRPr lang="en-US" sz="2000" dirty="0"/>
          </a:p>
          <a:p>
            <a:r>
              <a:rPr lang="en-US" sz="2000" dirty="0">
                <a:ea typeface="+mn-lt"/>
                <a:cs typeface="+mn-lt"/>
              </a:rPr>
              <a:t>Recommend content to users based on what similar users have liked or interacted with in the past.</a:t>
            </a:r>
          </a:p>
          <a:p>
            <a:r>
              <a:rPr lang="en-US" sz="2000" dirty="0">
                <a:ea typeface="+mn-lt"/>
                <a:cs typeface="+mn-lt"/>
              </a:rPr>
              <a:t>Consider factors such as user demographics, viewing history, watch patterns, time of day, device used, and geographical location to tailor recommendations.</a:t>
            </a:r>
            <a:endParaRPr lang="en-US" sz="2000" dirty="0"/>
          </a:p>
          <a:p>
            <a:r>
              <a:rPr lang="en-US" sz="2000" dirty="0">
                <a:ea typeface="+mn-lt"/>
                <a:cs typeface="+mn-lt"/>
              </a:rPr>
              <a:t>Provide contextual recommendations by considering trending topics, events, seasons, or user interests at specific times.</a:t>
            </a:r>
            <a:endParaRPr lang="en-US" sz="2000" dirty="0"/>
          </a:p>
          <a:p>
            <a:r>
              <a:rPr lang="en-US" sz="2000" dirty="0">
                <a:ea typeface="+mn-lt"/>
                <a:cs typeface="+mn-lt"/>
              </a:rPr>
              <a:t>Collect user feedback through surveys, ratings, and explicit feedback mechanisms to understand user satisfaction and improve recommendation quality.</a:t>
            </a:r>
            <a:endParaRPr lang="en-US" sz="2000" dirty="0"/>
          </a:p>
          <a:p>
            <a:endParaRPr lang="en-US" sz="2000" dirty="0"/>
          </a:p>
          <a:p>
            <a:endParaRPr lang="en-US" sz="2000" dirty="0"/>
          </a:p>
        </p:txBody>
      </p:sp>
    </p:spTree>
    <p:extLst>
      <p:ext uri="{BB962C8B-B14F-4D97-AF65-F5344CB8AC3E}">
        <p14:creationId xmlns:p14="http://schemas.microsoft.com/office/powerpoint/2010/main" val="3204821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YOUTUBE STREAMER ANALYSIS</vt:lpstr>
      <vt:lpstr>OBJECTIVES</vt:lpstr>
      <vt:lpstr>THE MOST POPULAR CONTENT CATEGORIES </vt:lpstr>
      <vt:lpstr>Correlation between the number of subscribers, likes and comments.</vt:lpstr>
      <vt:lpstr>Patterns in these metrics(Subscribers, likes, comments and visits).  </vt:lpstr>
      <vt:lpstr>Content Categories with the highest number of streamers.</vt:lpstr>
      <vt:lpstr> Categories with exceptional performance metrics</vt:lpstr>
      <vt:lpstr>TOP PERFORMING CONTENT CREATORS </vt:lpstr>
      <vt:lpstr> Propose a system for enhancing content recommendations to YouTube users based on streamers' categories and performance metrics.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908</cp:revision>
  <dcterms:created xsi:type="dcterms:W3CDTF">2024-03-18T18:37:48Z</dcterms:created>
  <dcterms:modified xsi:type="dcterms:W3CDTF">2024-03-22T01:29:18Z</dcterms:modified>
</cp:coreProperties>
</file>