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77" r:id="rId6"/>
    <p:sldId id="298" r:id="rId7"/>
    <p:sldId id="306" r:id="rId8"/>
    <p:sldId id="307" r:id="rId9"/>
    <p:sldId id="308" r:id="rId10"/>
    <p:sldId id="311" r:id="rId11"/>
    <p:sldId id="263" r:id="rId12"/>
    <p:sldId id="305" r:id="rId13"/>
    <p:sldId id="301" r:id="rId14"/>
    <p:sldId id="300" r:id="rId15"/>
    <p:sldId id="299" r:id="rId16"/>
    <p:sldId id="304" r:id="rId17"/>
    <p:sldId id="302" r:id="rId18"/>
    <p:sldId id="303" r:id="rId19"/>
    <p:sldId id="31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A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3204" autoAdjust="0"/>
  </p:normalViewPr>
  <p:slideViewPr>
    <p:cSldViewPr snapToGrid="0">
      <p:cViewPr varScale="1">
        <p:scale>
          <a:sx n="85" d="100"/>
          <a:sy n="85" d="100"/>
        </p:scale>
        <p:origin x="954" y="522"/>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9/10/2024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9/10/2024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transition spd="slow">
    <p:wheel spokes="1"/>
  </p:transition>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transition spd="slow">
    <p:wheel spokes="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transition spd="slow">
    <p:wheel spokes="1"/>
  </p:transition>
  <p:extLst>
    <p:ext uri="{DCECCB84-F9BA-43D5-87BE-67443E8EF086}">
      <p15:sldGuideLst xmlns:p15="http://schemas.microsoft.com/office/powerpoint/2012/main">
        <p15:guide id="1" pos="73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transition spd="slow">
    <p:wheel spokes="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transition spd="slow">
    <p:wheel spokes="1"/>
  </p:transition>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D3E8E8"/>
          </a:solidFill>
        </p:spPr>
        <p:txBody>
          <a:bodyPr wrap="square" lIns="0" tIns="0" rIns="0" bIns="0" rtlCol="0"/>
          <a:lstStyle/>
          <a:p>
            <a:endParaRPr sz="1200"/>
          </a:p>
        </p:txBody>
      </p:sp>
      <p:sp>
        <p:nvSpPr>
          <p:cNvPr id="2" name="Holder 2"/>
          <p:cNvSpPr>
            <a:spLocks noGrp="1"/>
          </p:cNvSpPr>
          <p:nvPr>
            <p:ph type="title"/>
          </p:nvPr>
        </p:nvSpPr>
        <p:spPr/>
        <p:txBody>
          <a:bodyPr lIns="0" tIns="0" rIns="0" bIns="0"/>
          <a:lstStyle>
            <a:lvl1pPr>
              <a:defRPr sz="2333" b="0" i="0">
                <a:solidFill>
                  <a:srgbClr val="221F1F"/>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333" b="0" i="0">
                <a:solidFill>
                  <a:srgbClr val="221F1F"/>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20225073"/>
      </p:ext>
    </p:extLst>
  </p:cSld>
  <p:clrMapOvr>
    <a:masterClrMapping/>
  </p:clrMapOvr>
  <p:transition spd="slow">
    <p:wheel spokes="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08013031"/>
      </p:ext>
    </p:extLst>
  </p:cSld>
  <p:clrMapOvr>
    <a:masterClrMapping/>
  </p:clrMapOvr>
  <p:transition spd="slow">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transition spd="slow">
    <p:wheel spokes="1"/>
  </p:transition>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transition spd="slow">
    <p:wheel spokes="1"/>
  </p:transition>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transition spd="slow">
    <p:wheel spokes="1"/>
  </p:transition>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transition spd="slow">
    <p:wheel spokes="1"/>
  </p:transition>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transition spd="slow">
    <p:wheel spokes="1"/>
  </p:transition>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transition spd="slow">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transition spd="slow">
    <p:wheel spokes="1"/>
  </p:transition>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transition spd="slow">
    <p:wheel spokes="1"/>
  </p:transition>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 id="2147483705" r:id="rId14"/>
    <p:sldLayoutId id="2147483706" r:id="rId15"/>
  </p:sldLayoutIdLst>
  <p:transition spd="slow">
    <p:wheel spokes="1"/>
  </p:transition>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p15:clr>
            <a:srgbClr val="5ACBF0"/>
          </p15:clr>
        </p15:guide>
        <p15:guide id="2" pos="1920">
          <p15:clr>
            <a:srgbClr val="F26B43"/>
          </p15:clr>
        </p15:guide>
        <p15:guide id="3" pos="5760">
          <p15:clr>
            <a:srgbClr val="F26B43"/>
          </p15:clr>
        </p15:guide>
        <p15:guide id="4" orient="horz" pos="2160">
          <p15:clr>
            <a:srgbClr val="F26B43"/>
          </p15:clr>
        </p15:guide>
        <p15:guide id="5" pos="1272">
          <p15:clr>
            <a:srgbClr val="9FCC3B"/>
          </p15:clr>
        </p15:guide>
        <p15:guide id="6" pos="2544">
          <p15:clr>
            <a:srgbClr val="9FCC3B"/>
          </p15:clr>
        </p15:guide>
        <p15:guide id="7" pos="5112">
          <p15:clr>
            <a:srgbClr val="9FCC3B"/>
          </p15:clr>
        </p15:guide>
        <p15:guide id="8" pos="6408">
          <p15:clr>
            <a:srgbClr val="9FCC3B"/>
          </p15:clr>
        </p15:guide>
        <p15:guide id="9" pos="3940">
          <p15:clr>
            <a:srgbClr val="F26B43"/>
          </p15:clr>
        </p15:guide>
        <p15:guide id="10" pos="7104">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8.png"/><Relationship Id="rId1" Type="http://schemas.openxmlformats.org/officeDocument/2006/relationships/slideLayout" Target="../slideLayouts/slideLayout15.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7.jpg"/><Relationship Id="rId1" Type="http://schemas.openxmlformats.org/officeDocument/2006/relationships/slideLayout" Target="../slideLayouts/slideLayout1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6.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ue background with triangles and dots">
            <a:extLst>
              <a:ext uri="{FF2B5EF4-FFF2-40B4-BE49-F238E27FC236}">
                <a16:creationId xmlns:a16="http://schemas.microsoft.com/office/drawing/2014/main" id="{AAB46ACA-E152-BDF0-8985-CE60F2D3416C}"/>
              </a:ext>
            </a:extLst>
          </p:cNvPr>
          <p:cNvPicPr>
            <a:picLocks noChangeAspect="1"/>
          </p:cNvPicPr>
          <p:nvPr/>
        </p:nvPicPr>
        <p:blipFill>
          <a:blip r:embed="rId3"/>
          <a:stretch>
            <a:fillRect/>
          </a:stretch>
        </p:blipFill>
        <p:spPr>
          <a:xfrm>
            <a:off x="2064774" y="1088032"/>
            <a:ext cx="7849228" cy="3741333"/>
          </a:xfrm>
          <a:prstGeom prst="roundRect">
            <a:avLst>
              <a:gd name="adj" fmla="val 4167"/>
            </a:avLst>
          </a:prstGeom>
          <a:solidFill>
            <a:schemeClr val="accent1">
              <a:lumMod val="60000"/>
              <a:lumOff val="40000"/>
            </a:schemeClr>
          </a:solidFill>
          <a:ln w="76200" cap="sq">
            <a:solidFill>
              <a:schemeClr val="accent1">
                <a:lumMod val="20000"/>
                <a:lumOff val="80000"/>
              </a:schemeClr>
            </a:solidFill>
            <a:miter lim="800000"/>
          </a:ln>
          <a:effectLst>
            <a:outerShdw blurRad="50800" dist="38100" dir="5400000" algn="t" rotWithShape="0">
              <a:prstClr val="black">
                <a:alpha val="40000"/>
              </a:prstClr>
            </a:outerShdw>
            <a:reflection blurRad="12700" stA="33000" endPos="28000" dist="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 name="Title 3">
            <a:extLst>
              <a:ext uri="{FF2B5EF4-FFF2-40B4-BE49-F238E27FC236}">
                <a16:creationId xmlns:a16="http://schemas.microsoft.com/office/drawing/2014/main" id="{9643DA40-8A30-AB81-1DB9-E66CB44E0C95}"/>
              </a:ext>
            </a:extLst>
          </p:cNvPr>
          <p:cNvSpPr>
            <a:spLocks noGrp="1"/>
          </p:cNvSpPr>
          <p:nvPr>
            <p:ph type="ctrTitle"/>
          </p:nvPr>
        </p:nvSpPr>
        <p:spPr>
          <a:xfrm>
            <a:off x="2504461" y="1400365"/>
            <a:ext cx="6906018" cy="3429000"/>
          </a:xfrm>
        </p:spPr>
        <p:txBody>
          <a:bodyPr>
            <a:normAutofit/>
          </a:bodyPr>
          <a:lstStyle/>
          <a:p>
            <a:pPr algn="ctr"/>
            <a:r>
              <a:rPr lang="en-US" sz="7200" dirty="0">
                <a:solidFill>
                  <a:schemeClr val="bg1"/>
                </a:solidFill>
                <a:latin typeface="Algerian" panose="04020705040A02060702" pitchFamily="82" charset="0"/>
              </a:rPr>
              <a:t>TECHTRONIX a hi-</a:t>
            </a:r>
            <a:r>
              <a:rPr lang="en-US" sz="7200" dirty="0" err="1">
                <a:solidFill>
                  <a:schemeClr val="bg1"/>
                </a:solidFill>
                <a:latin typeface="Algerian" panose="04020705040A02060702" pitchFamily="82" charset="0"/>
              </a:rPr>
              <a:t>techCASE</a:t>
            </a:r>
            <a:r>
              <a:rPr lang="en-US" sz="7200" dirty="0">
                <a:solidFill>
                  <a:schemeClr val="bg1"/>
                </a:solidFill>
                <a:latin typeface="Algerian" panose="04020705040A02060702" pitchFamily="82" charset="0"/>
              </a:rPr>
              <a:t> STUDY</a:t>
            </a:r>
          </a:p>
        </p:txBody>
      </p:sp>
      <p:sp>
        <p:nvSpPr>
          <p:cNvPr id="5" name="TextBox 4">
            <a:extLst>
              <a:ext uri="{FF2B5EF4-FFF2-40B4-BE49-F238E27FC236}">
                <a16:creationId xmlns:a16="http://schemas.microsoft.com/office/drawing/2014/main" id="{3DB2D118-DDD8-7998-1746-BF222160887D}"/>
              </a:ext>
            </a:extLst>
          </p:cNvPr>
          <p:cNvSpPr txBox="1"/>
          <p:nvPr/>
        </p:nvSpPr>
        <p:spPr>
          <a:xfrm>
            <a:off x="6800850" y="5534025"/>
            <a:ext cx="5391150" cy="1200329"/>
          </a:xfrm>
          <a:prstGeom prst="rect">
            <a:avLst/>
          </a:prstGeom>
          <a:noFill/>
        </p:spPr>
        <p:txBody>
          <a:bodyPr wrap="square" rtlCol="0">
            <a:spAutoFit/>
          </a:bodyPr>
          <a:lstStyle/>
          <a:p>
            <a:pPr algn="ctr"/>
            <a:r>
              <a:rPr lang="en-US" sz="2400" dirty="0">
                <a:solidFill>
                  <a:schemeClr val="bg1"/>
                </a:solidFill>
                <a:latin typeface="Algerian" panose="04020705040A02060702" pitchFamily="82" charset="0"/>
              </a:rPr>
              <a:t>CAPSTONE PROJECT PREPARED BY </a:t>
            </a:r>
          </a:p>
          <a:p>
            <a:pPr algn="ctr"/>
            <a:endParaRPr lang="en-US" sz="2400" dirty="0">
              <a:solidFill>
                <a:schemeClr val="bg1"/>
              </a:solidFill>
              <a:latin typeface="Algerian" panose="04020705040A02060702" pitchFamily="82" charset="0"/>
            </a:endParaRPr>
          </a:p>
          <a:p>
            <a:pPr algn="ctr"/>
            <a:r>
              <a:rPr lang="en-US" sz="2400" dirty="0">
                <a:solidFill>
                  <a:schemeClr val="bg1"/>
                </a:solidFill>
                <a:latin typeface="Algerian" panose="04020705040A02060702" pitchFamily="82" charset="0"/>
              </a:rPr>
              <a:t>SALAMI, AYODEJI OLUWADAMILARE</a:t>
            </a:r>
          </a:p>
        </p:txBody>
      </p:sp>
      <p:pic>
        <p:nvPicPr>
          <p:cNvPr id="10" name="object 7">
            <a:extLst>
              <a:ext uri="{FF2B5EF4-FFF2-40B4-BE49-F238E27FC236}">
                <a16:creationId xmlns:a16="http://schemas.microsoft.com/office/drawing/2014/main" id="{8EE69505-E719-FE7F-3D05-1572141DF050}"/>
              </a:ext>
            </a:extLst>
          </p:cNvPr>
          <p:cNvPicPr>
            <a:picLocks noGrp="1" noRot="1" noMove="1" noResize="1" noEditPoints="1" noAdjustHandles="1" noChangeArrowheads="1" noChangeShapeType="1" noCrop="1"/>
          </p:cNvPicPr>
          <p:nvPr/>
        </p:nvPicPr>
        <p:blipFill>
          <a:blip r:embed="rId4" cstate="print"/>
          <a:stretch>
            <a:fillRect/>
          </a:stretch>
        </p:blipFill>
        <p:spPr>
          <a:xfrm>
            <a:off x="9914002" y="123646"/>
            <a:ext cx="2164078" cy="638555"/>
          </a:xfrm>
          <a:prstGeom prst="rect">
            <a:avLst/>
          </a:prstGeom>
        </p:spPr>
      </p:pic>
    </p:spTree>
    <p:extLst>
      <p:ext uri="{BB962C8B-B14F-4D97-AF65-F5344CB8AC3E}">
        <p14:creationId xmlns:p14="http://schemas.microsoft.com/office/powerpoint/2010/main" val="1642425379"/>
      </p:ext>
    </p:extLst>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87D29B-49DC-EAEE-88DA-06F8EEEF8E0B}"/>
              </a:ext>
            </a:extLst>
          </p:cNvPr>
          <p:cNvSpPr>
            <a:spLocks noGrp="1"/>
          </p:cNvSpPr>
          <p:nvPr>
            <p:ph type="sldNum" sz="quarter" idx="7"/>
          </p:nvPr>
        </p:nvSpPr>
        <p:spPr/>
        <p:txBody>
          <a:bodyPr/>
          <a:lstStyle/>
          <a:p>
            <a:fld id="{B6F15528-21DE-4FAA-801E-634DDDAF4B2B}" type="slidenum">
              <a:rPr lang="en-US" smtClean="0"/>
              <a:t>10</a:t>
            </a:fld>
            <a:endParaRPr lang="en-US"/>
          </a:p>
        </p:txBody>
      </p:sp>
      <p:sp>
        <p:nvSpPr>
          <p:cNvPr id="3" name="Rectangle 2">
            <a:extLst>
              <a:ext uri="{FF2B5EF4-FFF2-40B4-BE49-F238E27FC236}">
                <a16:creationId xmlns:a16="http://schemas.microsoft.com/office/drawing/2014/main" id="{FF9C6F40-6713-AC12-2685-8A8F9B0CD068}"/>
              </a:ext>
            </a:extLst>
          </p:cNvPr>
          <p:cNvSpPr/>
          <p:nvPr/>
        </p:nvSpPr>
        <p:spPr>
          <a:xfrm>
            <a:off x="0" y="0"/>
            <a:ext cx="12192000" cy="68580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9A06F32-8EBF-BCCD-C703-A8CCF43AD6D9}"/>
              </a:ext>
            </a:extLst>
          </p:cNvPr>
          <p:cNvSpPr/>
          <p:nvPr/>
        </p:nvSpPr>
        <p:spPr>
          <a:xfrm>
            <a:off x="7827681" y="323593"/>
            <a:ext cx="4231910" cy="2507794"/>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Profit and Revenue MTD: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Profit for the month is $5M with a profit margin of 21%, which is strong. However, further analysis could be conducted on how to maintain or improve this margin.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Customer Insights: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The tree diagram indicates the significant contribution of industrial and consumer electronics sectors, particularly from the USA and China.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Product Categories: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Microchip and Sensor are key categories, especially in the USA, China, and Germany markets.</a:t>
            </a:r>
            <a:endParaRPr lang="en-US" sz="1400" dirty="0">
              <a:solidFill>
                <a:schemeClr val="bg1">
                  <a:lumMod val="95000"/>
                </a:schemeClr>
              </a:solidFill>
              <a:latin typeface="Amasis MT Pro Light" panose="02040304050005020304" pitchFamily="18" charset="0"/>
            </a:endParaRPr>
          </a:p>
        </p:txBody>
      </p:sp>
      <p:sp>
        <p:nvSpPr>
          <p:cNvPr id="8" name="TextBox 7">
            <a:extLst>
              <a:ext uri="{FF2B5EF4-FFF2-40B4-BE49-F238E27FC236}">
                <a16:creationId xmlns:a16="http://schemas.microsoft.com/office/drawing/2014/main" id="{4AC05DA2-F624-0958-9655-81E5CC1900EA}"/>
              </a:ext>
            </a:extLst>
          </p:cNvPr>
          <p:cNvSpPr txBox="1"/>
          <p:nvPr/>
        </p:nvSpPr>
        <p:spPr>
          <a:xfrm>
            <a:off x="7769837" y="-126430"/>
            <a:ext cx="1316326" cy="461665"/>
          </a:xfrm>
          <a:prstGeom prst="rect">
            <a:avLst/>
          </a:prstGeom>
          <a:noFill/>
        </p:spPr>
        <p:txBody>
          <a:bodyPr wrap="square" rtlCol="0">
            <a:spAutoFit/>
          </a:bodyPr>
          <a:lstStyle/>
          <a:p>
            <a:r>
              <a:rPr lang="en-US" sz="2400" b="1" dirty="0">
                <a:solidFill>
                  <a:schemeClr val="bg1">
                    <a:lumMod val="95000"/>
                  </a:schemeClr>
                </a:solidFill>
                <a:latin typeface="Algerian" panose="04020705040A02060702" pitchFamily="82" charset="0"/>
              </a:rPr>
              <a:t>INSIGHT</a:t>
            </a:r>
          </a:p>
        </p:txBody>
      </p:sp>
      <p:sp>
        <p:nvSpPr>
          <p:cNvPr id="9" name="Rectangle 8">
            <a:extLst>
              <a:ext uri="{FF2B5EF4-FFF2-40B4-BE49-F238E27FC236}">
                <a16:creationId xmlns:a16="http://schemas.microsoft.com/office/drawing/2014/main" id="{ADEF25AA-2108-B0C1-250C-AE4BBB8CA06D}"/>
              </a:ext>
            </a:extLst>
          </p:cNvPr>
          <p:cNvSpPr/>
          <p:nvPr/>
        </p:nvSpPr>
        <p:spPr>
          <a:xfrm>
            <a:off x="7827681" y="3843511"/>
            <a:ext cx="4231910" cy="2970766"/>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Profit Margin Management: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Conduct a deeper analysis into cost structures within different sectors to identify opportunities to improve the profit margin beyond 21%.</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Sector Focus: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Focus on expanding within the industrial and consumer electronics sectors, especially in the USA and China, where there is evident strength.</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Product Diversification</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 Explore further diversification within the Microchip and Sensor product categories to sustain and grow market share in high-revenue countries.</a:t>
            </a:r>
            <a:endParaRPr lang="en-US" sz="1400" dirty="0">
              <a:solidFill>
                <a:schemeClr val="bg1">
                  <a:lumMod val="95000"/>
                </a:schemeClr>
              </a:solidFill>
              <a:latin typeface="Amasis MT Pro Light" panose="02040304050005020304" pitchFamily="18" charset="0"/>
            </a:endParaRPr>
          </a:p>
        </p:txBody>
      </p:sp>
      <p:sp>
        <p:nvSpPr>
          <p:cNvPr id="10" name="TextBox 9">
            <a:extLst>
              <a:ext uri="{FF2B5EF4-FFF2-40B4-BE49-F238E27FC236}">
                <a16:creationId xmlns:a16="http://schemas.microsoft.com/office/drawing/2014/main" id="{B7E867B2-B457-D6F7-0345-07532849D393}"/>
              </a:ext>
            </a:extLst>
          </p:cNvPr>
          <p:cNvSpPr txBox="1"/>
          <p:nvPr/>
        </p:nvSpPr>
        <p:spPr>
          <a:xfrm>
            <a:off x="7758235" y="3381846"/>
            <a:ext cx="3059393" cy="461665"/>
          </a:xfrm>
          <a:prstGeom prst="rect">
            <a:avLst/>
          </a:prstGeom>
          <a:noFill/>
        </p:spPr>
        <p:txBody>
          <a:bodyPr wrap="square" rtlCol="0">
            <a:spAutoFit/>
          </a:bodyPr>
          <a:lstStyle/>
          <a:p>
            <a:r>
              <a:rPr lang="en-US" sz="2400" b="1" dirty="0">
                <a:solidFill>
                  <a:schemeClr val="bg1">
                    <a:lumMod val="95000"/>
                  </a:schemeClr>
                </a:solidFill>
                <a:latin typeface="Algerian" panose="04020705040A02060702" pitchFamily="82" charset="0"/>
              </a:rPr>
              <a:t>RECOMMENDATIONS</a:t>
            </a:r>
          </a:p>
        </p:txBody>
      </p:sp>
      <p:pic>
        <p:nvPicPr>
          <p:cNvPr id="11" name="object 7">
            <a:extLst>
              <a:ext uri="{FF2B5EF4-FFF2-40B4-BE49-F238E27FC236}">
                <a16:creationId xmlns:a16="http://schemas.microsoft.com/office/drawing/2014/main" id="{39F19D30-711D-6401-DF80-03096EF52840}"/>
              </a:ext>
            </a:extLst>
          </p:cNvPr>
          <p:cNvPicPr>
            <a:picLocks noGrp="1" noRot="1" noMove="1" noResize="1" noEditPoints="1" noAdjustHandles="1" noChangeArrowheads="1" noChangeShapeType="1" noCrop="1"/>
          </p:cNvPicPr>
          <p:nvPr/>
        </p:nvPicPr>
        <p:blipFill>
          <a:blip r:embed="rId2" cstate="print"/>
          <a:stretch>
            <a:fillRect/>
          </a:stretch>
        </p:blipFill>
        <p:spPr>
          <a:xfrm>
            <a:off x="8135" y="4316"/>
            <a:ext cx="2164078" cy="638555"/>
          </a:xfrm>
          <a:prstGeom prst="rect">
            <a:avLst/>
          </a:prstGeom>
        </p:spPr>
      </p:pic>
      <p:sp>
        <p:nvSpPr>
          <p:cNvPr id="12" name="TextBox 11">
            <a:extLst>
              <a:ext uri="{FF2B5EF4-FFF2-40B4-BE49-F238E27FC236}">
                <a16:creationId xmlns:a16="http://schemas.microsoft.com/office/drawing/2014/main" id="{156CB041-AB66-7F7C-372B-A61B02036713}"/>
              </a:ext>
            </a:extLst>
          </p:cNvPr>
          <p:cNvSpPr txBox="1"/>
          <p:nvPr/>
        </p:nvSpPr>
        <p:spPr>
          <a:xfrm>
            <a:off x="1143000" y="5264420"/>
            <a:ext cx="5381625" cy="707886"/>
          </a:xfrm>
          <a:prstGeom prst="rect">
            <a:avLst/>
          </a:prstGeom>
          <a:noFill/>
        </p:spPr>
        <p:txBody>
          <a:bodyPr wrap="square" rtlCol="0">
            <a:spAutoFit/>
          </a:bodyPr>
          <a:lstStyle/>
          <a:p>
            <a:pPr algn="ctr"/>
            <a:r>
              <a:rPr lang="en-US" sz="4000" dirty="0">
                <a:solidFill>
                  <a:schemeClr val="bg1">
                    <a:lumMod val="95000"/>
                  </a:schemeClr>
                </a:solidFill>
                <a:latin typeface="Algerian" panose="04020705040A02060702" pitchFamily="82" charset="0"/>
              </a:rPr>
              <a:t>CUSTOMER INSIGHT</a:t>
            </a:r>
          </a:p>
        </p:txBody>
      </p:sp>
      <p:pic>
        <p:nvPicPr>
          <p:cNvPr id="7" name="Picture 6">
            <a:extLst>
              <a:ext uri="{FF2B5EF4-FFF2-40B4-BE49-F238E27FC236}">
                <a16:creationId xmlns:a16="http://schemas.microsoft.com/office/drawing/2014/main" id="{C3CD43C2-C7AB-78EF-47A5-61CFDF8449C7}"/>
              </a:ext>
            </a:extLst>
          </p:cNvPr>
          <p:cNvPicPr>
            <a:picLocks noChangeAspect="1"/>
          </p:cNvPicPr>
          <p:nvPr/>
        </p:nvPicPr>
        <p:blipFill>
          <a:blip r:embed="rId3"/>
          <a:stretch>
            <a:fillRect/>
          </a:stretch>
        </p:blipFill>
        <p:spPr>
          <a:xfrm>
            <a:off x="8135" y="885694"/>
            <a:ext cx="7761702" cy="4378726"/>
          </a:xfrm>
          <a:prstGeom prst="rect">
            <a:avLst/>
          </a:prstGeom>
          <a:ln>
            <a:solidFill>
              <a:schemeClr val="accent6">
                <a:lumMod val="50000"/>
              </a:schemeClr>
            </a:solidFill>
          </a:ln>
        </p:spPr>
      </p:pic>
    </p:spTree>
    <p:extLst>
      <p:ext uri="{BB962C8B-B14F-4D97-AF65-F5344CB8AC3E}">
        <p14:creationId xmlns:p14="http://schemas.microsoft.com/office/powerpoint/2010/main" val="1465315250"/>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87D29B-49DC-EAEE-88DA-06F8EEEF8E0B}"/>
              </a:ext>
            </a:extLst>
          </p:cNvPr>
          <p:cNvSpPr>
            <a:spLocks noGrp="1"/>
          </p:cNvSpPr>
          <p:nvPr>
            <p:ph type="sldNum" sz="quarter" idx="7"/>
          </p:nvPr>
        </p:nvSpPr>
        <p:spPr/>
        <p:txBody>
          <a:bodyPr/>
          <a:lstStyle/>
          <a:p>
            <a:fld id="{B6F15528-21DE-4FAA-801E-634DDDAF4B2B}" type="slidenum">
              <a:rPr lang="en-US" smtClean="0"/>
              <a:t>11</a:t>
            </a:fld>
            <a:endParaRPr lang="en-US"/>
          </a:p>
        </p:txBody>
      </p:sp>
      <p:sp>
        <p:nvSpPr>
          <p:cNvPr id="3" name="Rectangle 2">
            <a:extLst>
              <a:ext uri="{FF2B5EF4-FFF2-40B4-BE49-F238E27FC236}">
                <a16:creationId xmlns:a16="http://schemas.microsoft.com/office/drawing/2014/main" id="{FF9C6F40-6713-AC12-2685-8A8F9B0CD068}"/>
              </a:ext>
            </a:extLst>
          </p:cNvPr>
          <p:cNvSpPr/>
          <p:nvPr/>
        </p:nvSpPr>
        <p:spPr>
          <a:xfrm>
            <a:off x="0" y="0"/>
            <a:ext cx="12192000" cy="68580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9A06F32-8EBF-BCCD-C703-A8CCF43AD6D9}"/>
              </a:ext>
            </a:extLst>
          </p:cNvPr>
          <p:cNvSpPr/>
          <p:nvPr/>
        </p:nvSpPr>
        <p:spPr>
          <a:xfrm>
            <a:off x="7827681" y="276225"/>
            <a:ext cx="4231910" cy="2311401"/>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solidFill>
                  <a:schemeClr val="bg1">
                    <a:lumMod val="95000"/>
                  </a:schemeClr>
                </a:solidFill>
                <a:effectLst/>
                <a:latin typeface="Amasis MT Pro Light" panose="02040304050005020304" pitchFamily="18" charset="0"/>
              </a:rPr>
              <a:t>Profit vs. Revenue vs. Production Cost: </a:t>
            </a:r>
            <a:r>
              <a:rPr kumimoji="0" lang="en-US" altLang="en-US" sz="1400" i="0" u="none" strike="noStrike" cap="none" normalizeH="0" baseline="0" dirty="0">
                <a:solidFill>
                  <a:schemeClr val="bg1">
                    <a:lumMod val="95000"/>
                  </a:schemeClr>
                </a:solidFill>
                <a:effectLst/>
                <a:latin typeface="Amasis MT Pro Light" panose="02040304050005020304" pitchFamily="18" charset="0"/>
              </a:rPr>
              <a:t>The Industrial sector generates the highest profit, followed by Consumer Electronics and Automotive. Production costs are relatively low compared to the revenue generated, which is a good indicator of efficiency.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solidFill>
                  <a:schemeClr val="bg1">
                    <a:lumMod val="95000"/>
                  </a:schemeClr>
                </a:solidFill>
                <a:effectLst/>
                <a:latin typeface="Amasis MT Pro Light" panose="02040304050005020304" pitchFamily="18" charset="0"/>
              </a:rPr>
              <a:t>Quantity Sold and Profit by Product Category: </a:t>
            </a:r>
            <a:r>
              <a:rPr kumimoji="0" lang="en-US" altLang="en-US" sz="1400" i="0" u="none" strike="noStrike" cap="none" normalizeH="0" baseline="0" dirty="0">
                <a:solidFill>
                  <a:schemeClr val="bg1">
                    <a:lumMod val="95000"/>
                  </a:schemeClr>
                </a:solidFill>
                <a:effectLst/>
                <a:latin typeface="Amasis MT Pro Light" panose="02040304050005020304" pitchFamily="18" charset="0"/>
              </a:rPr>
              <a:t>Microchip and Robotics categories see a consistent quantity sold but show fluctuations in profit, indicating potential pricing or cost issues.</a:t>
            </a:r>
            <a:endParaRPr lang="en-US" sz="1400" dirty="0">
              <a:solidFill>
                <a:schemeClr val="bg1">
                  <a:lumMod val="95000"/>
                </a:schemeClr>
              </a:solidFill>
              <a:latin typeface="Amasis MT Pro Light" panose="02040304050005020304" pitchFamily="18" charset="0"/>
            </a:endParaRPr>
          </a:p>
        </p:txBody>
      </p:sp>
      <p:sp>
        <p:nvSpPr>
          <p:cNvPr id="8" name="TextBox 7">
            <a:extLst>
              <a:ext uri="{FF2B5EF4-FFF2-40B4-BE49-F238E27FC236}">
                <a16:creationId xmlns:a16="http://schemas.microsoft.com/office/drawing/2014/main" id="{4AC05DA2-F624-0958-9655-81E5CC1900EA}"/>
              </a:ext>
            </a:extLst>
          </p:cNvPr>
          <p:cNvSpPr txBox="1"/>
          <p:nvPr/>
        </p:nvSpPr>
        <p:spPr>
          <a:xfrm>
            <a:off x="7711992" y="-94308"/>
            <a:ext cx="1316326" cy="461665"/>
          </a:xfrm>
          <a:prstGeom prst="rect">
            <a:avLst/>
          </a:prstGeom>
          <a:noFill/>
        </p:spPr>
        <p:txBody>
          <a:bodyPr wrap="square" rtlCol="0">
            <a:spAutoFit/>
          </a:bodyPr>
          <a:lstStyle/>
          <a:p>
            <a:r>
              <a:rPr lang="en-US" sz="2400" b="1" dirty="0">
                <a:solidFill>
                  <a:schemeClr val="bg1">
                    <a:lumMod val="95000"/>
                  </a:schemeClr>
                </a:solidFill>
                <a:latin typeface="Algerian" panose="04020705040A02060702" pitchFamily="82" charset="0"/>
              </a:rPr>
              <a:t>INSIGHT</a:t>
            </a:r>
          </a:p>
        </p:txBody>
      </p:sp>
      <p:sp>
        <p:nvSpPr>
          <p:cNvPr id="9" name="Rectangle 8">
            <a:extLst>
              <a:ext uri="{FF2B5EF4-FFF2-40B4-BE49-F238E27FC236}">
                <a16:creationId xmlns:a16="http://schemas.microsoft.com/office/drawing/2014/main" id="{ADEF25AA-2108-B0C1-250C-AE4BBB8CA06D}"/>
              </a:ext>
            </a:extLst>
          </p:cNvPr>
          <p:cNvSpPr/>
          <p:nvPr/>
        </p:nvSpPr>
        <p:spPr>
          <a:xfrm>
            <a:off x="7750779" y="3386998"/>
            <a:ext cx="4231910" cy="2832827"/>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Cost Efficiency: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Continue to maintain low production costs in high-profit sectors like Industrial. Look into reducing costs further in Consumer Electronics and Automotive for higher margins.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Pricing Strategy: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Review pricing strategies for Microchip and Robotics to ensure profitability is maximized without sacrificing sales volume.</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Inventory Management: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Ensure efficient inventory management in categories with high sales volumes like Microchip and Robotics to prevent stockouts or overstocking.</a:t>
            </a:r>
            <a:endParaRPr lang="en-US" sz="1400" dirty="0">
              <a:solidFill>
                <a:schemeClr val="bg1">
                  <a:lumMod val="95000"/>
                </a:schemeClr>
              </a:solidFill>
              <a:latin typeface="Amasis MT Pro Light" panose="02040304050005020304" pitchFamily="18" charset="0"/>
            </a:endParaRPr>
          </a:p>
        </p:txBody>
      </p:sp>
      <p:sp>
        <p:nvSpPr>
          <p:cNvPr id="10" name="TextBox 9">
            <a:extLst>
              <a:ext uri="{FF2B5EF4-FFF2-40B4-BE49-F238E27FC236}">
                <a16:creationId xmlns:a16="http://schemas.microsoft.com/office/drawing/2014/main" id="{B7E867B2-B457-D6F7-0345-07532849D393}"/>
              </a:ext>
            </a:extLst>
          </p:cNvPr>
          <p:cNvSpPr txBox="1"/>
          <p:nvPr/>
        </p:nvSpPr>
        <p:spPr>
          <a:xfrm>
            <a:off x="7662657" y="2987280"/>
            <a:ext cx="3059393" cy="461665"/>
          </a:xfrm>
          <a:prstGeom prst="rect">
            <a:avLst/>
          </a:prstGeom>
          <a:noFill/>
        </p:spPr>
        <p:txBody>
          <a:bodyPr wrap="square" rtlCol="0">
            <a:spAutoFit/>
          </a:bodyPr>
          <a:lstStyle/>
          <a:p>
            <a:r>
              <a:rPr lang="en-US" sz="2400" b="1" dirty="0">
                <a:solidFill>
                  <a:schemeClr val="bg1">
                    <a:lumMod val="95000"/>
                  </a:schemeClr>
                </a:solidFill>
                <a:latin typeface="Algerian" panose="04020705040A02060702" pitchFamily="82" charset="0"/>
              </a:rPr>
              <a:t>RECOMMENDATIONS</a:t>
            </a:r>
          </a:p>
        </p:txBody>
      </p:sp>
      <p:pic>
        <p:nvPicPr>
          <p:cNvPr id="11" name="object 7">
            <a:extLst>
              <a:ext uri="{FF2B5EF4-FFF2-40B4-BE49-F238E27FC236}">
                <a16:creationId xmlns:a16="http://schemas.microsoft.com/office/drawing/2014/main" id="{39F19D30-711D-6401-DF80-03096EF52840}"/>
              </a:ext>
            </a:extLst>
          </p:cNvPr>
          <p:cNvPicPr>
            <a:picLocks noGrp="1" noRot="1" noMove="1" noResize="1" noEditPoints="1" noAdjustHandles="1" noChangeArrowheads="1" noChangeShapeType="1" noCrop="1"/>
          </p:cNvPicPr>
          <p:nvPr/>
        </p:nvPicPr>
        <p:blipFill>
          <a:blip r:embed="rId2" cstate="print"/>
          <a:stretch>
            <a:fillRect/>
          </a:stretch>
        </p:blipFill>
        <p:spPr>
          <a:xfrm>
            <a:off x="8135" y="4316"/>
            <a:ext cx="2164078" cy="638555"/>
          </a:xfrm>
          <a:prstGeom prst="rect">
            <a:avLst/>
          </a:prstGeom>
        </p:spPr>
      </p:pic>
      <p:sp>
        <p:nvSpPr>
          <p:cNvPr id="12" name="TextBox 11">
            <a:extLst>
              <a:ext uri="{FF2B5EF4-FFF2-40B4-BE49-F238E27FC236}">
                <a16:creationId xmlns:a16="http://schemas.microsoft.com/office/drawing/2014/main" id="{156CB041-AB66-7F7C-372B-A61B02036713}"/>
              </a:ext>
            </a:extLst>
          </p:cNvPr>
          <p:cNvSpPr txBox="1"/>
          <p:nvPr/>
        </p:nvSpPr>
        <p:spPr>
          <a:xfrm>
            <a:off x="595583" y="5215473"/>
            <a:ext cx="6520823" cy="1323439"/>
          </a:xfrm>
          <a:prstGeom prst="rect">
            <a:avLst/>
          </a:prstGeom>
          <a:noFill/>
        </p:spPr>
        <p:txBody>
          <a:bodyPr wrap="square" rtlCol="0">
            <a:spAutoFit/>
          </a:bodyPr>
          <a:lstStyle/>
          <a:p>
            <a:pPr algn="ctr"/>
            <a:r>
              <a:rPr lang="en-US" sz="4000" dirty="0">
                <a:solidFill>
                  <a:schemeClr val="bg1">
                    <a:lumMod val="95000"/>
                  </a:schemeClr>
                </a:solidFill>
                <a:latin typeface="Algerian" panose="04020705040A02060702" pitchFamily="82" charset="0"/>
              </a:rPr>
              <a:t>INVENTORY MANAGEMENT &amp; PROFITABILITY</a:t>
            </a:r>
          </a:p>
        </p:txBody>
      </p:sp>
      <p:pic>
        <p:nvPicPr>
          <p:cNvPr id="7" name="Picture 6">
            <a:extLst>
              <a:ext uri="{FF2B5EF4-FFF2-40B4-BE49-F238E27FC236}">
                <a16:creationId xmlns:a16="http://schemas.microsoft.com/office/drawing/2014/main" id="{370F822B-83D5-68E7-2260-56AA0820C783}"/>
              </a:ext>
            </a:extLst>
          </p:cNvPr>
          <p:cNvPicPr>
            <a:picLocks noChangeAspect="1"/>
          </p:cNvPicPr>
          <p:nvPr/>
        </p:nvPicPr>
        <p:blipFill>
          <a:blip r:embed="rId3"/>
          <a:stretch>
            <a:fillRect/>
          </a:stretch>
        </p:blipFill>
        <p:spPr>
          <a:xfrm>
            <a:off x="3802" y="642871"/>
            <a:ext cx="7704387" cy="4621549"/>
          </a:xfrm>
          <a:prstGeom prst="rect">
            <a:avLst/>
          </a:prstGeom>
        </p:spPr>
      </p:pic>
    </p:spTree>
    <p:extLst>
      <p:ext uri="{BB962C8B-B14F-4D97-AF65-F5344CB8AC3E}">
        <p14:creationId xmlns:p14="http://schemas.microsoft.com/office/powerpoint/2010/main" val="1431721545"/>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87D29B-49DC-EAEE-88DA-06F8EEEF8E0B}"/>
              </a:ext>
            </a:extLst>
          </p:cNvPr>
          <p:cNvSpPr>
            <a:spLocks noGrp="1"/>
          </p:cNvSpPr>
          <p:nvPr>
            <p:ph type="sldNum" sz="quarter" idx="7"/>
          </p:nvPr>
        </p:nvSpPr>
        <p:spPr/>
        <p:txBody>
          <a:bodyPr/>
          <a:lstStyle/>
          <a:p>
            <a:fld id="{B6F15528-21DE-4FAA-801E-634DDDAF4B2B}" type="slidenum">
              <a:rPr lang="en-US" smtClean="0"/>
              <a:t>12</a:t>
            </a:fld>
            <a:endParaRPr lang="en-US"/>
          </a:p>
        </p:txBody>
      </p:sp>
      <p:sp>
        <p:nvSpPr>
          <p:cNvPr id="3" name="Rectangle 2">
            <a:extLst>
              <a:ext uri="{FF2B5EF4-FFF2-40B4-BE49-F238E27FC236}">
                <a16:creationId xmlns:a16="http://schemas.microsoft.com/office/drawing/2014/main" id="{FF9C6F40-6713-AC12-2685-8A8F9B0CD068}"/>
              </a:ext>
            </a:extLst>
          </p:cNvPr>
          <p:cNvSpPr/>
          <p:nvPr/>
        </p:nvSpPr>
        <p:spPr>
          <a:xfrm>
            <a:off x="0" y="0"/>
            <a:ext cx="12192000" cy="68580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9A06F32-8EBF-BCCD-C703-A8CCF43AD6D9}"/>
              </a:ext>
            </a:extLst>
          </p:cNvPr>
          <p:cNvSpPr/>
          <p:nvPr/>
        </p:nvSpPr>
        <p:spPr>
          <a:xfrm>
            <a:off x="7827681" y="276226"/>
            <a:ext cx="4231910" cy="2452390"/>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Regional Revenue and Profit: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Europe and Asia-Pacific regions lead in revenue and profit, with North America slightly behind.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Top Customers: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The top customer contributes significantly to profits, indicating a heavy reliance on a few key accounts, which could be a risk.</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Total Quantity Sold and Production Cost by Product Category: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Microchip has the highest quantity sold and a relatively low production cost, making it highly profitable.</a:t>
            </a:r>
            <a:endParaRPr lang="en-US" sz="1400" dirty="0">
              <a:solidFill>
                <a:schemeClr val="bg1">
                  <a:lumMod val="95000"/>
                </a:schemeClr>
              </a:solidFill>
              <a:latin typeface="Amasis MT Pro Light" panose="02040304050005020304" pitchFamily="18" charset="0"/>
            </a:endParaRPr>
          </a:p>
        </p:txBody>
      </p:sp>
      <p:sp>
        <p:nvSpPr>
          <p:cNvPr id="8" name="TextBox 7">
            <a:extLst>
              <a:ext uri="{FF2B5EF4-FFF2-40B4-BE49-F238E27FC236}">
                <a16:creationId xmlns:a16="http://schemas.microsoft.com/office/drawing/2014/main" id="{4AC05DA2-F624-0958-9655-81E5CC1900EA}"/>
              </a:ext>
            </a:extLst>
          </p:cNvPr>
          <p:cNvSpPr txBox="1"/>
          <p:nvPr/>
        </p:nvSpPr>
        <p:spPr>
          <a:xfrm>
            <a:off x="7711992" y="-94308"/>
            <a:ext cx="1316326" cy="461665"/>
          </a:xfrm>
          <a:prstGeom prst="rect">
            <a:avLst/>
          </a:prstGeom>
          <a:noFill/>
        </p:spPr>
        <p:txBody>
          <a:bodyPr wrap="square" rtlCol="0">
            <a:spAutoFit/>
          </a:bodyPr>
          <a:lstStyle/>
          <a:p>
            <a:r>
              <a:rPr lang="en-US" sz="2400" b="1" dirty="0">
                <a:solidFill>
                  <a:schemeClr val="bg1">
                    <a:lumMod val="95000"/>
                  </a:schemeClr>
                </a:solidFill>
                <a:latin typeface="Algerian" panose="04020705040A02060702" pitchFamily="82" charset="0"/>
              </a:rPr>
              <a:t>INSIGHT</a:t>
            </a:r>
          </a:p>
        </p:txBody>
      </p:sp>
      <p:sp>
        <p:nvSpPr>
          <p:cNvPr id="9" name="Rectangle 8">
            <a:extLst>
              <a:ext uri="{FF2B5EF4-FFF2-40B4-BE49-F238E27FC236}">
                <a16:creationId xmlns:a16="http://schemas.microsoft.com/office/drawing/2014/main" id="{ADEF25AA-2108-B0C1-250C-AE4BBB8CA06D}"/>
              </a:ext>
            </a:extLst>
          </p:cNvPr>
          <p:cNvSpPr/>
          <p:nvPr/>
        </p:nvSpPr>
        <p:spPr>
          <a:xfrm>
            <a:off x="7827681" y="3677839"/>
            <a:ext cx="4231910" cy="2903935"/>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Market Diversification: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Focus on diversifying the customer base to reduce dependency on top customers and minimize risk.</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Regional Focus: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Continue to expand efforts in the Asia-Pacific and European markets where revenue and profit are strong and explore untapped potential in North America.</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Customer Relationship Management</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 Strengthen relationships with top customers to ensure loyalty and continued profitability while seeking new high-potential customers.</a:t>
            </a:r>
            <a:endParaRPr lang="en-US" sz="1400" dirty="0">
              <a:solidFill>
                <a:schemeClr val="bg1">
                  <a:lumMod val="95000"/>
                </a:schemeClr>
              </a:solidFill>
              <a:latin typeface="Amasis MT Pro Light" panose="02040304050005020304" pitchFamily="18" charset="0"/>
            </a:endParaRPr>
          </a:p>
        </p:txBody>
      </p:sp>
      <p:sp>
        <p:nvSpPr>
          <p:cNvPr id="10" name="TextBox 9">
            <a:extLst>
              <a:ext uri="{FF2B5EF4-FFF2-40B4-BE49-F238E27FC236}">
                <a16:creationId xmlns:a16="http://schemas.microsoft.com/office/drawing/2014/main" id="{B7E867B2-B457-D6F7-0345-07532849D393}"/>
              </a:ext>
            </a:extLst>
          </p:cNvPr>
          <p:cNvSpPr txBox="1"/>
          <p:nvPr/>
        </p:nvSpPr>
        <p:spPr>
          <a:xfrm>
            <a:off x="7687201" y="2972395"/>
            <a:ext cx="3059393" cy="461665"/>
          </a:xfrm>
          <a:prstGeom prst="rect">
            <a:avLst/>
          </a:prstGeom>
          <a:noFill/>
        </p:spPr>
        <p:txBody>
          <a:bodyPr wrap="square" rtlCol="0">
            <a:spAutoFit/>
          </a:bodyPr>
          <a:lstStyle/>
          <a:p>
            <a:r>
              <a:rPr lang="en-US" sz="2400" b="1" dirty="0">
                <a:solidFill>
                  <a:schemeClr val="bg1">
                    <a:lumMod val="95000"/>
                  </a:schemeClr>
                </a:solidFill>
                <a:latin typeface="Algerian" panose="04020705040A02060702" pitchFamily="82" charset="0"/>
              </a:rPr>
              <a:t>RECOMMENDATIONS</a:t>
            </a:r>
          </a:p>
        </p:txBody>
      </p:sp>
      <p:pic>
        <p:nvPicPr>
          <p:cNvPr id="11" name="object 7">
            <a:extLst>
              <a:ext uri="{FF2B5EF4-FFF2-40B4-BE49-F238E27FC236}">
                <a16:creationId xmlns:a16="http://schemas.microsoft.com/office/drawing/2014/main" id="{39F19D30-711D-6401-DF80-03096EF52840}"/>
              </a:ext>
            </a:extLst>
          </p:cNvPr>
          <p:cNvPicPr>
            <a:picLocks noGrp="1" noRot="1" noMove="1" noResize="1" noEditPoints="1" noAdjustHandles="1" noChangeArrowheads="1" noChangeShapeType="1" noCrop="1"/>
          </p:cNvPicPr>
          <p:nvPr/>
        </p:nvPicPr>
        <p:blipFill>
          <a:blip r:embed="rId2" cstate="print"/>
          <a:stretch>
            <a:fillRect/>
          </a:stretch>
        </p:blipFill>
        <p:spPr>
          <a:xfrm>
            <a:off x="8135" y="4316"/>
            <a:ext cx="2164078" cy="638555"/>
          </a:xfrm>
          <a:prstGeom prst="rect">
            <a:avLst/>
          </a:prstGeom>
        </p:spPr>
      </p:pic>
      <p:sp>
        <p:nvSpPr>
          <p:cNvPr id="12" name="TextBox 11">
            <a:extLst>
              <a:ext uri="{FF2B5EF4-FFF2-40B4-BE49-F238E27FC236}">
                <a16:creationId xmlns:a16="http://schemas.microsoft.com/office/drawing/2014/main" id="{156CB041-AB66-7F7C-372B-A61B02036713}"/>
              </a:ext>
            </a:extLst>
          </p:cNvPr>
          <p:cNvSpPr txBox="1"/>
          <p:nvPr/>
        </p:nvSpPr>
        <p:spPr>
          <a:xfrm>
            <a:off x="1343025" y="5304634"/>
            <a:ext cx="5353050" cy="707886"/>
          </a:xfrm>
          <a:prstGeom prst="rect">
            <a:avLst/>
          </a:prstGeom>
          <a:noFill/>
        </p:spPr>
        <p:txBody>
          <a:bodyPr wrap="square" rtlCol="0">
            <a:spAutoFit/>
          </a:bodyPr>
          <a:lstStyle/>
          <a:p>
            <a:pPr algn="ctr"/>
            <a:r>
              <a:rPr lang="en-US" sz="4000" dirty="0">
                <a:solidFill>
                  <a:schemeClr val="bg1">
                    <a:lumMod val="95000"/>
                  </a:schemeClr>
                </a:solidFill>
                <a:latin typeface="Algerian" panose="04020705040A02060702" pitchFamily="82" charset="0"/>
              </a:rPr>
              <a:t>MARKET EXPANSION</a:t>
            </a:r>
          </a:p>
        </p:txBody>
      </p:sp>
      <p:pic>
        <p:nvPicPr>
          <p:cNvPr id="7" name="Picture 6" descr="A screenshot of a computer">
            <a:extLst>
              <a:ext uri="{FF2B5EF4-FFF2-40B4-BE49-F238E27FC236}">
                <a16:creationId xmlns:a16="http://schemas.microsoft.com/office/drawing/2014/main" id="{C860A1E0-4DD8-6CEE-FF70-927F22A8A41C}"/>
              </a:ext>
            </a:extLst>
          </p:cNvPr>
          <p:cNvPicPr>
            <a:picLocks noChangeAspect="1"/>
          </p:cNvPicPr>
          <p:nvPr/>
        </p:nvPicPr>
        <p:blipFill>
          <a:blip r:embed="rId3"/>
          <a:stretch>
            <a:fillRect/>
          </a:stretch>
        </p:blipFill>
        <p:spPr>
          <a:xfrm>
            <a:off x="8135" y="642871"/>
            <a:ext cx="7650966" cy="4581934"/>
          </a:xfrm>
          <a:prstGeom prst="rect">
            <a:avLst/>
          </a:prstGeom>
        </p:spPr>
      </p:pic>
    </p:spTree>
    <p:extLst>
      <p:ext uri="{BB962C8B-B14F-4D97-AF65-F5344CB8AC3E}">
        <p14:creationId xmlns:p14="http://schemas.microsoft.com/office/powerpoint/2010/main" val="1016237450"/>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87D29B-49DC-EAEE-88DA-06F8EEEF8E0B}"/>
              </a:ext>
            </a:extLst>
          </p:cNvPr>
          <p:cNvSpPr>
            <a:spLocks noGrp="1"/>
          </p:cNvSpPr>
          <p:nvPr>
            <p:ph type="sldNum" sz="quarter" idx="7"/>
          </p:nvPr>
        </p:nvSpPr>
        <p:spPr/>
        <p:txBody>
          <a:bodyPr/>
          <a:lstStyle/>
          <a:p>
            <a:fld id="{B6F15528-21DE-4FAA-801E-634DDDAF4B2B}" type="slidenum">
              <a:rPr lang="en-US" smtClean="0"/>
              <a:t>13</a:t>
            </a:fld>
            <a:endParaRPr lang="en-US"/>
          </a:p>
        </p:txBody>
      </p:sp>
      <p:sp>
        <p:nvSpPr>
          <p:cNvPr id="3" name="Rectangle 2">
            <a:extLst>
              <a:ext uri="{FF2B5EF4-FFF2-40B4-BE49-F238E27FC236}">
                <a16:creationId xmlns:a16="http://schemas.microsoft.com/office/drawing/2014/main" id="{FF9C6F40-6713-AC12-2685-8A8F9B0CD068}"/>
              </a:ext>
            </a:extLst>
          </p:cNvPr>
          <p:cNvSpPr/>
          <p:nvPr/>
        </p:nvSpPr>
        <p:spPr>
          <a:xfrm>
            <a:off x="0" y="0"/>
            <a:ext cx="12192000" cy="68580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9A06F32-8EBF-BCCD-C703-A8CCF43AD6D9}"/>
              </a:ext>
            </a:extLst>
          </p:cNvPr>
          <p:cNvSpPr/>
          <p:nvPr/>
        </p:nvSpPr>
        <p:spPr>
          <a:xfrm>
            <a:off x="132408" y="1587761"/>
            <a:ext cx="5963592" cy="4209157"/>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lang="en-US" sz="1400" b="1" dirty="0">
                <a:solidFill>
                  <a:schemeClr val="bg1">
                    <a:lumMod val="95000"/>
                  </a:schemeClr>
                </a:solidFill>
                <a:latin typeface="Amasis MT Pro Light" panose="02040304050005020304" pitchFamily="18" charset="0"/>
              </a:rPr>
              <a:t>Product Performance: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Top Product Categories:</a:t>
            </a:r>
          </a:p>
          <a:p>
            <a:pPr marL="742950" lvl="1" indent="-285750" eaLnBrk="0" fontAlgn="base" hangingPunct="0">
              <a:spcBef>
                <a:spcPct val="0"/>
              </a:spcBef>
              <a:spcAft>
                <a:spcPct val="0"/>
              </a:spcAft>
              <a:buFont typeface="Arial" panose="020B0604020202020204" pitchFamily="34" charset="0"/>
              <a:buChar char="•"/>
            </a:pPr>
            <a:r>
              <a:rPr lang="en-US" sz="1400" b="1" dirty="0">
                <a:solidFill>
                  <a:schemeClr val="bg1">
                    <a:lumMod val="95000"/>
                  </a:schemeClr>
                </a:solidFill>
                <a:latin typeface="Amasis MT Pro Light" panose="02040304050005020304" pitchFamily="18" charset="0"/>
              </a:rPr>
              <a:t>The top-performing product category in terms of revenue is the "Microchip" </a:t>
            </a:r>
            <a:r>
              <a:rPr lang="en-US" sz="1400" dirty="0">
                <a:solidFill>
                  <a:schemeClr val="bg1">
                    <a:lumMod val="95000"/>
                  </a:schemeClr>
                </a:solidFill>
                <a:latin typeface="Amasis MT Pro Light" panose="02040304050005020304" pitchFamily="18" charset="0"/>
              </a:rPr>
              <a:t>category ($97M), contributing 38.6% of the total revenue.</a:t>
            </a:r>
          </a:p>
          <a:p>
            <a:pPr marL="742950" lvl="1" indent="-285750" eaLnBrk="0" fontAlgn="base" hangingPunct="0">
              <a:spcBef>
                <a:spcPct val="0"/>
              </a:spcBef>
              <a:spcAft>
                <a:spcPct val="0"/>
              </a:spcAft>
              <a:buFont typeface="Arial" panose="020B0604020202020204" pitchFamily="34" charset="0"/>
              <a:buChar char="•"/>
            </a:pPr>
            <a:r>
              <a:rPr lang="en-US" sz="1400" b="1" dirty="0">
                <a:solidFill>
                  <a:schemeClr val="bg1">
                    <a:lumMod val="95000"/>
                  </a:schemeClr>
                </a:solidFill>
                <a:latin typeface="Amasis MT Pro Light" panose="02040304050005020304" pitchFamily="18" charset="0"/>
              </a:rPr>
              <a:t>Recommendation</a:t>
            </a:r>
            <a:r>
              <a:rPr lang="en-US" sz="1400" dirty="0">
                <a:solidFill>
                  <a:schemeClr val="bg1">
                    <a:lumMod val="95000"/>
                  </a:schemeClr>
                </a:solidFill>
                <a:latin typeface="Amasis MT Pro Light" panose="02040304050005020304" pitchFamily="18" charset="0"/>
              </a:rPr>
              <a:t>: Continue expanding the production and marketing efforts of the Microchip category, as it has a high revenue contribution. Invest in R&amp;D and new product launches in this category to capitalize on its market share.</a:t>
            </a:r>
          </a:p>
          <a:p>
            <a:pPr marR="0" lvl="0" algn="l" defTabSz="914400" rtl="0" eaLnBrk="0" fontAlgn="base" latinLnBrk="0" hangingPunct="0">
              <a:lnSpc>
                <a:spcPct val="100000"/>
              </a:lnSpc>
              <a:spcBef>
                <a:spcPct val="0"/>
              </a:spcBef>
              <a:spcAft>
                <a:spcPct val="0"/>
              </a:spcAft>
              <a:buClrTx/>
              <a:buSzTx/>
              <a:tabLst/>
            </a:pPr>
            <a:endParaRPr lang="en-US" sz="1400" dirty="0">
              <a:solidFill>
                <a:schemeClr val="bg1">
                  <a:lumMod val="95000"/>
                </a:schemeClr>
              </a:solidFill>
              <a:latin typeface="Amasis MT Pro Light" panose="020403040500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Low-performing Products:</a:t>
            </a:r>
          </a:p>
          <a:p>
            <a:pPr marL="742950" lvl="1" indent="-285750" eaLnBrk="0" fontAlgn="base" hangingPunct="0">
              <a:spcBef>
                <a:spcPct val="0"/>
              </a:spcBef>
              <a:spcAft>
                <a:spcPct val="0"/>
              </a:spcAft>
              <a:buFont typeface="Arial" panose="020B0604020202020204" pitchFamily="34" charset="0"/>
              <a:buChar char="•"/>
            </a:pPr>
            <a:r>
              <a:rPr lang="en-US" sz="1400" b="1" dirty="0">
                <a:solidFill>
                  <a:schemeClr val="bg1">
                    <a:lumMod val="95000"/>
                  </a:schemeClr>
                </a:solidFill>
                <a:latin typeface="Amasis MT Pro Light" panose="02040304050005020304" pitchFamily="18" charset="0"/>
              </a:rPr>
              <a:t>Products like Sensors and Robotics </a:t>
            </a:r>
            <a:r>
              <a:rPr lang="en-US" sz="1400" dirty="0">
                <a:solidFill>
                  <a:schemeClr val="bg1">
                    <a:lumMod val="95000"/>
                  </a:schemeClr>
                </a:solidFill>
                <a:latin typeface="Amasis MT Pro Light" panose="02040304050005020304" pitchFamily="18" charset="0"/>
              </a:rPr>
              <a:t>have lower revenue contributions. For instance, Sensors brought in only $5M, significantly lower than the top products.</a:t>
            </a:r>
          </a:p>
          <a:p>
            <a:pPr marL="742950" lvl="1" indent="-285750" eaLnBrk="0" fontAlgn="base" hangingPunct="0">
              <a:spcBef>
                <a:spcPct val="0"/>
              </a:spcBef>
              <a:spcAft>
                <a:spcPct val="0"/>
              </a:spcAft>
              <a:buFont typeface="Arial" panose="020B0604020202020204" pitchFamily="34" charset="0"/>
              <a:buChar char="•"/>
            </a:pPr>
            <a:r>
              <a:rPr lang="en-US" sz="1400" b="1" dirty="0">
                <a:solidFill>
                  <a:schemeClr val="bg1">
                    <a:lumMod val="95000"/>
                  </a:schemeClr>
                </a:solidFill>
                <a:latin typeface="Amasis MT Pro Light" panose="02040304050005020304" pitchFamily="18" charset="0"/>
              </a:rPr>
              <a:t>Recommendation: </a:t>
            </a:r>
            <a:r>
              <a:rPr lang="en-US" sz="1400" dirty="0">
                <a:solidFill>
                  <a:schemeClr val="bg1">
                    <a:lumMod val="95000"/>
                  </a:schemeClr>
                </a:solidFill>
                <a:latin typeface="Amasis MT Pro Light" panose="02040304050005020304" pitchFamily="18" charset="0"/>
              </a:rPr>
              <a:t>Reassess the strategy for underperforming categories. Either reduce investment in these areas or focus on product improvement and differentiation to increase their competitive positioning.</a:t>
            </a:r>
          </a:p>
          <a:p>
            <a:pPr lvl="1" eaLnBrk="0" fontAlgn="base" hangingPunct="0">
              <a:spcBef>
                <a:spcPct val="0"/>
              </a:spcBef>
              <a:spcAft>
                <a:spcPct val="0"/>
              </a:spcAft>
            </a:pPr>
            <a:endParaRPr lang="en-US" sz="1400" dirty="0">
              <a:solidFill>
                <a:schemeClr val="bg1">
                  <a:lumMod val="95000"/>
                </a:schemeClr>
              </a:solidFill>
              <a:latin typeface="Amasis MT Pro Light" panose="02040304050005020304" pitchFamily="18" charset="0"/>
            </a:endParaRPr>
          </a:p>
        </p:txBody>
      </p:sp>
      <p:sp>
        <p:nvSpPr>
          <p:cNvPr id="9" name="Rectangle 8">
            <a:extLst>
              <a:ext uri="{FF2B5EF4-FFF2-40B4-BE49-F238E27FC236}">
                <a16:creationId xmlns:a16="http://schemas.microsoft.com/office/drawing/2014/main" id="{ADEF25AA-2108-B0C1-250C-AE4BBB8CA06D}"/>
              </a:ext>
            </a:extLst>
          </p:cNvPr>
          <p:cNvSpPr/>
          <p:nvPr/>
        </p:nvSpPr>
        <p:spPr>
          <a:xfrm>
            <a:off x="6129336" y="715267"/>
            <a:ext cx="5963592" cy="6006207"/>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pPr>
            <a:r>
              <a:rPr lang="en-US" sz="1400" b="1" dirty="0">
                <a:solidFill>
                  <a:schemeClr val="bg1">
                    <a:lumMod val="95000"/>
                  </a:schemeClr>
                </a:solidFill>
                <a:latin typeface="Amasis MT Pro Light" panose="02040304050005020304" pitchFamily="18" charset="0"/>
              </a:rPr>
              <a:t>Market Expansion Insights: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Regional Revenue Analysis: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The Asia-Pacific and Europe regions </a:t>
            </a:r>
            <a:r>
              <a:rPr lang="en-US" sz="1400" dirty="0">
                <a:solidFill>
                  <a:schemeClr val="bg1">
                    <a:lumMod val="95000"/>
                  </a:schemeClr>
                </a:solidFill>
                <a:latin typeface="Amasis MT Pro Light" panose="02040304050005020304" pitchFamily="18" charset="0"/>
              </a:rPr>
              <a:t>each generate substantial revenue, contributing $33.5M and $33.3M, respectively. However, North America lags slightly behind at $30.6M.</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Recommendation</a:t>
            </a:r>
            <a:r>
              <a:rPr lang="en-US" sz="1400" dirty="0">
                <a:solidFill>
                  <a:schemeClr val="bg1">
                    <a:lumMod val="95000"/>
                  </a:schemeClr>
                </a:solidFill>
                <a:latin typeface="Amasis MT Pro Light" panose="02040304050005020304" pitchFamily="18" charset="0"/>
              </a:rPr>
              <a:t>: Increase market penetration efforts in North America. There is an opportunity to close the revenue gap through targeted marketing, distribution strategies, and pricing optimization.</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400" dirty="0">
              <a:solidFill>
                <a:schemeClr val="bg1">
                  <a:lumMod val="95000"/>
                </a:schemeClr>
              </a:solidFill>
              <a:latin typeface="Amasis MT Pro Light" panose="020403040500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Country-based Revenue:</a:t>
            </a:r>
          </a:p>
          <a:p>
            <a:pPr marL="742950" lvl="1" indent="-285750" eaLnBrk="0" fontAlgn="base" hangingPunct="0">
              <a:spcBef>
                <a:spcPct val="0"/>
              </a:spcBef>
              <a:spcAft>
                <a:spcPct val="0"/>
              </a:spcAft>
              <a:buFont typeface="Arial" panose="020B0604020202020204" pitchFamily="34" charset="0"/>
              <a:buChar char="•"/>
            </a:pPr>
            <a:r>
              <a:rPr lang="en-US" sz="1400" b="1" dirty="0">
                <a:solidFill>
                  <a:schemeClr val="bg1">
                    <a:lumMod val="95000"/>
                  </a:schemeClr>
                </a:solidFill>
                <a:latin typeface="Amasis MT Pro Light" panose="02040304050005020304" pitchFamily="18" charset="0"/>
              </a:rPr>
              <a:t>China and Japan lead with over $50M in revenue</a:t>
            </a:r>
            <a:r>
              <a:rPr lang="en-US" sz="1400" dirty="0">
                <a:solidFill>
                  <a:schemeClr val="bg1">
                    <a:lumMod val="95000"/>
                  </a:schemeClr>
                </a:solidFill>
                <a:latin typeface="Amasis MT Pro Light" panose="02040304050005020304" pitchFamily="18" charset="0"/>
              </a:rPr>
              <a:t>, while Germany and South Korea are also strong contributors with over $49M.</a:t>
            </a:r>
          </a:p>
          <a:p>
            <a:pPr marL="742950" lvl="1" indent="-285750" eaLnBrk="0" fontAlgn="base" hangingPunct="0">
              <a:spcBef>
                <a:spcPct val="0"/>
              </a:spcBef>
              <a:spcAft>
                <a:spcPct val="0"/>
              </a:spcAft>
              <a:buFont typeface="Arial" panose="020B0604020202020204" pitchFamily="34" charset="0"/>
              <a:buChar char="•"/>
            </a:pPr>
            <a:r>
              <a:rPr lang="en-US" sz="1400" b="1" dirty="0">
                <a:solidFill>
                  <a:schemeClr val="bg1">
                    <a:lumMod val="95000"/>
                  </a:schemeClr>
                </a:solidFill>
                <a:latin typeface="Amasis MT Pro Light" panose="02040304050005020304" pitchFamily="18" charset="0"/>
              </a:rPr>
              <a:t>Recommendation</a:t>
            </a:r>
            <a:r>
              <a:rPr lang="en-US" sz="1400" dirty="0">
                <a:solidFill>
                  <a:schemeClr val="bg1">
                    <a:lumMod val="95000"/>
                  </a:schemeClr>
                </a:solidFill>
                <a:latin typeface="Amasis MT Pro Light" panose="02040304050005020304" pitchFamily="18" charset="0"/>
              </a:rPr>
              <a:t>: Continue expanding operations in these top-performing countries while exploring potential growth opportunities in underrepresented markets, such as Africa and South America.</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400" dirty="0">
              <a:solidFill>
                <a:schemeClr val="bg1">
                  <a:lumMod val="95000"/>
                </a:schemeClr>
              </a:solidFill>
              <a:latin typeface="Amasis MT Pro Light" panose="020403040500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Profitability and Cost Analysis:</a:t>
            </a:r>
          </a:p>
          <a:p>
            <a:pPr marL="742950" lvl="1" indent="-285750" eaLnBrk="0" fontAlgn="base" hangingPunct="0">
              <a:spcBef>
                <a:spcPct val="0"/>
              </a:spcBef>
              <a:spcAft>
                <a:spcPct val="0"/>
              </a:spcAft>
              <a:buFont typeface="Arial" panose="020B0604020202020204" pitchFamily="34" charset="0"/>
              <a:buChar char="•"/>
            </a:pPr>
            <a:r>
              <a:rPr lang="en-US" sz="1400" b="1" dirty="0">
                <a:solidFill>
                  <a:schemeClr val="bg1">
                    <a:lumMod val="95000"/>
                  </a:schemeClr>
                </a:solidFill>
                <a:latin typeface="Amasis MT Pro Light" panose="02040304050005020304" pitchFamily="18" charset="0"/>
              </a:rPr>
              <a:t>Total Profit and Cost Management:</a:t>
            </a:r>
          </a:p>
          <a:p>
            <a:pPr marL="742950" lvl="1" indent="-285750" eaLnBrk="0" fontAlgn="base" hangingPunct="0">
              <a:spcBef>
                <a:spcPct val="0"/>
              </a:spcBef>
              <a:spcAft>
                <a:spcPct val="0"/>
              </a:spcAft>
              <a:buFont typeface="Arial" panose="020B0604020202020204" pitchFamily="34" charset="0"/>
              <a:buChar char="•"/>
            </a:pPr>
            <a:r>
              <a:rPr lang="en-US" sz="1400" b="1" dirty="0">
                <a:solidFill>
                  <a:schemeClr val="bg1">
                    <a:lumMod val="95000"/>
                  </a:schemeClr>
                </a:solidFill>
                <a:latin typeface="Amasis MT Pro Light" panose="02040304050005020304" pitchFamily="18" charset="0"/>
              </a:rPr>
              <a:t>The company has maintained a 21% profit margin. </a:t>
            </a:r>
            <a:r>
              <a:rPr lang="en-US" sz="1400" dirty="0">
                <a:solidFill>
                  <a:schemeClr val="bg1">
                    <a:lumMod val="95000"/>
                  </a:schemeClr>
                </a:solidFill>
                <a:latin typeface="Amasis MT Pro Light" panose="02040304050005020304" pitchFamily="18" charset="0"/>
              </a:rPr>
              <a:t>However, costs like production costs need more optimization in some sectors. For example, the Automotive sector has higher production costs but lower relative profitability.</a:t>
            </a:r>
          </a:p>
          <a:p>
            <a:pPr marL="742950" lvl="1" indent="-285750" eaLnBrk="0" fontAlgn="base" hangingPunct="0">
              <a:spcBef>
                <a:spcPct val="0"/>
              </a:spcBef>
              <a:spcAft>
                <a:spcPct val="0"/>
              </a:spcAft>
              <a:buFont typeface="Arial" panose="020B0604020202020204" pitchFamily="34" charset="0"/>
              <a:buChar char="•"/>
            </a:pPr>
            <a:r>
              <a:rPr lang="en-US" sz="1400" b="1" dirty="0">
                <a:solidFill>
                  <a:schemeClr val="bg1">
                    <a:lumMod val="95000"/>
                  </a:schemeClr>
                </a:solidFill>
                <a:latin typeface="Amasis MT Pro Light" panose="02040304050005020304" pitchFamily="18" charset="0"/>
              </a:rPr>
              <a:t>Recommendation</a:t>
            </a:r>
            <a:r>
              <a:rPr lang="en-US" sz="1400" dirty="0">
                <a:solidFill>
                  <a:schemeClr val="bg1">
                    <a:lumMod val="95000"/>
                  </a:schemeClr>
                </a:solidFill>
                <a:latin typeface="Amasis MT Pro Light" panose="02040304050005020304" pitchFamily="18" charset="0"/>
              </a:rPr>
              <a:t>: Implement cost-saving measures in the Automotive sector while ensuring profitability remains competitive. Consider optimizing supply chain operations or renegotiating supplier contracts.</a:t>
            </a:r>
          </a:p>
        </p:txBody>
      </p:sp>
      <p:sp>
        <p:nvSpPr>
          <p:cNvPr id="10" name="TextBox 9">
            <a:extLst>
              <a:ext uri="{FF2B5EF4-FFF2-40B4-BE49-F238E27FC236}">
                <a16:creationId xmlns:a16="http://schemas.microsoft.com/office/drawing/2014/main" id="{B7E867B2-B457-D6F7-0345-07532849D393}"/>
              </a:ext>
            </a:extLst>
          </p:cNvPr>
          <p:cNvSpPr txBox="1"/>
          <p:nvPr/>
        </p:nvSpPr>
        <p:spPr>
          <a:xfrm>
            <a:off x="2676524" y="0"/>
            <a:ext cx="6905625" cy="584775"/>
          </a:xfrm>
          <a:prstGeom prst="rect">
            <a:avLst/>
          </a:prstGeom>
          <a:noFill/>
        </p:spPr>
        <p:txBody>
          <a:bodyPr wrap="square" rtlCol="0">
            <a:spAutoFit/>
          </a:bodyPr>
          <a:lstStyle/>
          <a:p>
            <a:pPr algn="ctr"/>
            <a:r>
              <a:rPr lang="en-US" sz="3200" b="1" dirty="0">
                <a:solidFill>
                  <a:schemeClr val="bg1">
                    <a:lumMod val="95000"/>
                  </a:schemeClr>
                </a:solidFill>
                <a:latin typeface="Algerian" panose="04020705040A02060702" pitchFamily="82" charset="0"/>
              </a:rPr>
              <a:t>OVERALL RECOMMENDATIONS</a:t>
            </a:r>
          </a:p>
        </p:txBody>
      </p:sp>
      <p:pic>
        <p:nvPicPr>
          <p:cNvPr id="11" name="object 7">
            <a:extLst>
              <a:ext uri="{FF2B5EF4-FFF2-40B4-BE49-F238E27FC236}">
                <a16:creationId xmlns:a16="http://schemas.microsoft.com/office/drawing/2014/main" id="{39F19D30-711D-6401-DF80-03096EF52840}"/>
              </a:ext>
            </a:extLst>
          </p:cNvPr>
          <p:cNvPicPr>
            <a:picLocks noGrp="1" noRot="1" noMove="1" noResize="1" noEditPoints="1" noAdjustHandles="1" noChangeArrowheads="1" noChangeShapeType="1" noCrop="1"/>
          </p:cNvPicPr>
          <p:nvPr/>
        </p:nvPicPr>
        <p:blipFill>
          <a:blip r:embed="rId2" cstate="print"/>
          <a:stretch>
            <a:fillRect/>
          </a:stretch>
        </p:blipFill>
        <p:spPr>
          <a:xfrm>
            <a:off x="8135" y="4316"/>
            <a:ext cx="2164078" cy="638555"/>
          </a:xfrm>
          <a:prstGeom prst="rect">
            <a:avLst/>
          </a:prstGeom>
        </p:spPr>
      </p:pic>
    </p:spTree>
    <p:extLst>
      <p:ext uri="{BB962C8B-B14F-4D97-AF65-F5344CB8AC3E}">
        <p14:creationId xmlns:p14="http://schemas.microsoft.com/office/powerpoint/2010/main" val="2419882240"/>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87D29B-49DC-EAEE-88DA-06F8EEEF8E0B}"/>
              </a:ext>
            </a:extLst>
          </p:cNvPr>
          <p:cNvSpPr>
            <a:spLocks noGrp="1"/>
          </p:cNvSpPr>
          <p:nvPr>
            <p:ph type="sldNum" sz="quarter" idx="7"/>
          </p:nvPr>
        </p:nvSpPr>
        <p:spPr/>
        <p:txBody>
          <a:bodyPr/>
          <a:lstStyle/>
          <a:p>
            <a:fld id="{B6F15528-21DE-4FAA-801E-634DDDAF4B2B}" type="slidenum">
              <a:rPr lang="en-US" smtClean="0"/>
              <a:t>14</a:t>
            </a:fld>
            <a:endParaRPr lang="en-US"/>
          </a:p>
        </p:txBody>
      </p:sp>
      <p:sp>
        <p:nvSpPr>
          <p:cNvPr id="3" name="Rectangle 2">
            <a:extLst>
              <a:ext uri="{FF2B5EF4-FFF2-40B4-BE49-F238E27FC236}">
                <a16:creationId xmlns:a16="http://schemas.microsoft.com/office/drawing/2014/main" id="{FF9C6F40-6713-AC12-2685-8A8F9B0CD068}"/>
              </a:ext>
            </a:extLst>
          </p:cNvPr>
          <p:cNvSpPr/>
          <p:nvPr/>
        </p:nvSpPr>
        <p:spPr>
          <a:xfrm>
            <a:off x="0" y="0"/>
            <a:ext cx="12192000" cy="68580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9A06F32-8EBF-BCCD-C703-A8CCF43AD6D9}"/>
              </a:ext>
            </a:extLst>
          </p:cNvPr>
          <p:cNvSpPr/>
          <p:nvPr/>
        </p:nvSpPr>
        <p:spPr>
          <a:xfrm>
            <a:off x="252407" y="584775"/>
            <a:ext cx="6053143" cy="6136700"/>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lang="en-US" sz="1400" b="1" dirty="0">
                <a:solidFill>
                  <a:schemeClr val="bg1">
                    <a:lumMod val="95000"/>
                  </a:schemeClr>
                </a:solidFill>
                <a:latin typeface="Amasis MT Pro Light" panose="02040304050005020304" pitchFamily="18" charset="0"/>
              </a:rPr>
              <a:t>Customer Segmentation &amp; Profitability: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Top Customers:</a:t>
            </a:r>
          </a:p>
          <a:p>
            <a:pPr marL="742950" lvl="1" indent="-285750" eaLnBrk="0" fontAlgn="base" hangingPunct="0">
              <a:spcBef>
                <a:spcPct val="0"/>
              </a:spcBef>
              <a:spcAft>
                <a:spcPct val="0"/>
              </a:spcAft>
              <a:buFont typeface="Arial" panose="020B0604020202020204" pitchFamily="34" charset="0"/>
              <a:buChar char="•"/>
            </a:pPr>
            <a:r>
              <a:rPr lang="en-US" sz="1400" b="1" dirty="0">
                <a:solidFill>
                  <a:schemeClr val="bg1">
                    <a:lumMod val="95000"/>
                  </a:schemeClr>
                </a:solidFill>
                <a:latin typeface="Amasis MT Pro Light" panose="02040304050005020304" pitchFamily="18" charset="0"/>
              </a:rPr>
              <a:t>The Top 7 Customers </a:t>
            </a:r>
            <a:r>
              <a:rPr lang="en-US" sz="1400" dirty="0">
                <a:solidFill>
                  <a:schemeClr val="bg1">
                    <a:lumMod val="95000"/>
                  </a:schemeClr>
                </a:solidFill>
                <a:latin typeface="Amasis MT Pro Light" panose="02040304050005020304" pitchFamily="18" charset="0"/>
              </a:rPr>
              <a:t>provide significant revenue, with Customer_25 contributing $3.44M in profit, followed by Customer_373 at $2.44M.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Recommendation</a:t>
            </a:r>
            <a:r>
              <a:rPr lang="en-US" sz="1400" dirty="0">
                <a:solidFill>
                  <a:schemeClr val="bg1">
                    <a:lumMod val="95000"/>
                  </a:schemeClr>
                </a:solidFill>
                <a:latin typeface="Amasis MT Pro Light" panose="02040304050005020304" pitchFamily="18" charset="0"/>
              </a:rPr>
              <a:t>: Strengthen customer relationships with these top customers through loyalty programs, special offers, and custom solutions. Upsell and cross-sell to further increase profitability.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400" dirty="0">
              <a:solidFill>
                <a:schemeClr val="bg1">
                  <a:lumMod val="95000"/>
                </a:schemeClr>
              </a:solidFill>
              <a:latin typeface="Amasis MT Pro Light" panose="02040304050005020304" pitchFamily="18" charset="0"/>
            </a:endParaRPr>
          </a:p>
          <a:p>
            <a:pPr marR="0" lvl="0" algn="l" defTabSz="914400" rtl="0" eaLnBrk="0" fontAlgn="base" latinLnBrk="0" hangingPunct="0">
              <a:lnSpc>
                <a:spcPct val="100000"/>
              </a:lnSpc>
              <a:spcBef>
                <a:spcPct val="0"/>
              </a:spcBef>
              <a:spcAft>
                <a:spcPct val="0"/>
              </a:spcAft>
              <a:buClrTx/>
              <a:buSzTx/>
              <a:tabLst/>
            </a:pPr>
            <a:r>
              <a:rPr lang="en-US" sz="1400" b="1" dirty="0">
                <a:solidFill>
                  <a:schemeClr val="bg1">
                    <a:lumMod val="95000"/>
                  </a:schemeClr>
                </a:solidFill>
                <a:latin typeface="Amasis MT Pro Light" panose="02040304050005020304" pitchFamily="18" charset="0"/>
              </a:rPr>
              <a:t>Number of Customers: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With 10K customers and total revenue of $252M, </a:t>
            </a:r>
            <a:r>
              <a:rPr lang="en-US" sz="1400" dirty="0">
                <a:solidFill>
                  <a:schemeClr val="bg1">
                    <a:lumMod val="95000"/>
                  </a:schemeClr>
                </a:solidFill>
                <a:latin typeface="Amasis MT Pro Light" panose="02040304050005020304" pitchFamily="18" charset="0"/>
              </a:rPr>
              <a:t>customer retention and acquisition strategies should be strengthened to improve market share.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Recommendation</a:t>
            </a:r>
            <a:r>
              <a:rPr lang="en-US" sz="1400" dirty="0">
                <a:solidFill>
                  <a:schemeClr val="bg1">
                    <a:lumMod val="95000"/>
                  </a:schemeClr>
                </a:solidFill>
                <a:latin typeface="Amasis MT Pro Light" panose="02040304050005020304" pitchFamily="18" charset="0"/>
              </a:rPr>
              <a:t>: Focus on customer retention programs and attract new customers, particularly in regions with lower engagement like South America.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400" dirty="0">
              <a:solidFill>
                <a:schemeClr val="bg1">
                  <a:lumMod val="95000"/>
                </a:schemeClr>
              </a:solidFill>
              <a:latin typeface="Amasis MT Pro Light" panose="02040304050005020304" pitchFamily="18" charset="0"/>
            </a:endParaRPr>
          </a:p>
          <a:p>
            <a:pPr marR="0" lvl="0" algn="l" defTabSz="914400" rtl="0" eaLnBrk="0" fontAlgn="base" latinLnBrk="0" hangingPunct="0">
              <a:lnSpc>
                <a:spcPct val="100000"/>
              </a:lnSpc>
              <a:spcBef>
                <a:spcPct val="0"/>
              </a:spcBef>
              <a:spcAft>
                <a:spcPct val="0"/>
              </a:spcAft>
              <a:buClrTx/>
              <a:buSzTx/>
              <a:tabLst/>
            </a:pPr>
            <a:r>
              <a:rPr lang="en-US" sz="1400" b="1" dirty="0">
                <a:solidFill>
                  <a:schemeClr val="bg1">
                    <a:lumMod val="95000"/>
                  </a:schemeClr>
                </a:solidFill>
                <a:latin typeface="Amasis MT Pro Light" panose="02040304050005020304" pitchFamily="18" charset="0"/>
              </a:rPr>
              <a:t>Seasonal Trends: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Monthly and Quarterly Trends:</a:t>
            </a:r>
          </a:p>
          <a:p>
            <a:pPr marL="742950" lvl="1" indent="-285750" eaLnBrk="0" fontAlgn="base" hangingPunct="0">
              <a:spcBef>
                <a:spcPct val="0"/>
              </a:spcBef>
              <a:spcAft>
                <a:spcPct val="0"/>
              </a:spcAft>
              <a:buFont typeface="Arial" panose="020B0604020202020204" pitchFamily="34" charset="0"/>
              <a:buChar char="•"/>
            </a:pPr>
            <a:r>
              <a:rPr lang="en-US" sz="1400" b="1" dirty="0">
                <a:solidFill>
                  <a:schemeClr val="bg1">
                    <a:lumMod val="95000"/>
                  </a:schemeClr>
                </a:solidFill>
                <a:latin typeface="Amasis MT Pro Light" panose="02040304050005020304" pitchFamily="18" charset="0"/>
              </a:rPr>
              <a:t>May and April show a peak in revenue generation</a:t>
            </a:r>
            <a:r>
              <a:rPr lang="en-US" sz="1400" dirty="0">
                <a:solidFill>
                  <a:schemeClr val="bg1">
                    <a:lumMod val="95000"/>
                  </a:schemeClr>
                </a:solidFill>
                <a:latin typeface="Amasis MT Pro Light" panose="02040304050005020304" pitchFamily="18" charset="0"/>
              </a:rPr>
              <a:t>, with May at $23.2M and April at $20.5M. In contrast, months like August and September underperform.</a:t>
            </a:r>
          </a:p>
          <a:p>
            <a:pPr lvl="1" eaLnBrk="0" fontAlgn="base" hangingPunct="0">
              <a:spcBef>
                <a:spcPct val="0"/>
              </a:spcBef>
              <a:spcAft>
                <a:spcPct val="0"/>
              </a:spcAft>
            </a:pPr>
            <a:endParaRPr lang="en-US" sz="1400" dirty="0">
              <a:solidFill>
                <a:schemeClr val="bg1">
                  <a:lumMod val="95000"/>
                </a:schemeClr>
              </a:solidFill>
              <a:latin typeface="Amasis MT Pro Light" panose="02040304050005020304" pitchFamily="18" charset="0"/>
            </a:endParaRPr>
          </a:p>
          <a:p>
            <a:pPr marR="0" lvl="0" algn="l" defTabSz="914400" rtl="0" eaLnBrk="0" fontAlgn="base" latinLnBrk="0" hangingPunct="0">
              <a:lnSpc>
                <a:spcPct val="100000"/>
              </a:lnSpc>
              <a:spcBef>
                <a:spcPct val="0"/>
              </a:spcBef>
              <a:spcAft>
                <a:spcPct val="0"/>
              </a:spcAft>
              <a:buClrTx/>
              <a:buSzTx/>
              <a:tabLst/>
            </a:pPr>
            <a:r>
              <a:rPr lang="en-US" sz="1400" b="1" dirty="0">
                <a:solidFill>
                  <a:schemeClr val="bg1">
                    <a:lumMod val="95000"/>
                  </a:schemeClr>
                </a:solidFill>
                <a:latin typeface="Amasis MT Pro Light" panose="02040304050005020304" pitchFamily="18" charset="0"/>
              </a:rPr>
              <a:t>Recommendation</a:t>
            </a:r>
            <a:r>
              <a:rPr lang="en-US" sz="1400" dirty="0">
                <a:solidFill>
                  <a:schemeClr val="bg1">
                    <a:lumMod val="95000"/>
                  </a:schemeClr>
                </a:solidFill>
                <a:latin typeface="Amasis MT Pro Light" panose="02040304050005020304" pitchFamily="18" charset="0"/>
              </a:rPr>
              <a:t>: Introduce targeted marketing campaigns and promotional offers during low-revenue months (August-September) to balance seasonal fluctuations. Align production schedules and inventory management with these trends to avoid overstocking or undersupply.</a:t>
            </a:r>
          </a:p>
        </p:txBody>
      </p:sp>
      <p:sp>
        <p:nvSpPr>
          <p:cNvPr id="9" name="Rectangle 8">
            <a:extLst>
              <a:ext uri="{FF2B5EF4-FFF2-40B4-BE49-F238E27FC236}">
                <a16:creationId xmlns:a16="http://schemas.microsoft.com/office/drawing/2014/main" id="{ADEF25AA-2108-B0C1-250C-AE4BBB8CA06D}"/>
              </a:ext>
            </a:extLst>
          </p:cNvPr>
          <p:cNvSpPr/>
          <p:nvPr/>
        </p:nvSpPr>
        <p:spPr>
          <a:xfrm>
            <a:off x="6557957" y="584775"/>
            <a:ext cx="5501635" cy="6136700"/>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pPr>
            <a:r>
              <a:rPr lang="en-US" sz="1400" b="1" dirty="0">
                <a:solidFill>
                  <a:schemeClr val="bg1">
                    <a:lumMod val="95000"/>
                  </a:schemeClr>
                </a:solidFill>
                <a:latin typeface="Amasis MT Pro Light" panose="02040304050005020304" pitchFamily="18" charset="0"/>
              </a:rPr>
              <a:t>Sector-based Strategy:</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Industrial and Consumer </a:t>
            </a:r>
            <a:r>
              <a:rPr lang="en-US" sz="1400" dirty="0">
                <a:solidFill>
                  <a:schemeClr val="bg1">
                    <a:lumMod val="95000"/>
                  </a:schemeClr>
                </a:solidFill>
                <a:latin typeface="Amasis MT Pro Light" panose="02040304050005020304" pitchFamily="18" charset="0"/>
              </a:rPr>
              <a:t>Electronics dominate the market, bringing in $89M and $84M in revenue, respectively.</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Recommendation</a:t>
            </a:r>
            <a:r>
              <a:rPr lang="en-US" sz="1400" dirty="0">
                <a:solidFill>
                  <a:schemeClr val="bg1">
                    <a:lumMod val="95000"/>
                  </a:schemeClr>
                </a:solidFill>
                <a:latin typeface="Amasis MT Pro Light" panose="02040304050005020304" pitchFamily="18" charset="0"/>
              </a:rPr>
              <a:t>: Focus on further segmentation within the Industrial sector, exploring niche markets and expanding into untapped industrial markets. For Consumer Electronics, expand the product portfolio and target emerging markets for higher growth.</a:t>
            </a:r>
          </a:p>
          <a:p>
            <a:pPr marR="0" lvl="0" defTabSz="914400" rtl="0" eaLnBrk="0" fontAlgn="base" latinLnBrk="0" hangingPunct="0">
              <a:lnSpc>
                <a:spcPct val="100000"/>
              </a:lnSpc>
              <a:spcBef>
                <a:spcPct val="0"/>
              </a:spcBef>
              <a:spcAft>
                <a:spcPct val="0"/>
              </a:spcAft>
              <a:buClrTx/>
              <a:buSzTx/>
              <a:tabLst/>
            </a:pPr>
            <a:endParaRPr lang="en-US" sz="1400" dirty="0">
              <a:solidFill>
                <a:schemeClr val="bg1">
                  <a:lumMod val="95000"/>
                </a:schemeClr>
              </a:solidFill>
              <a:latin typeface="Amasis MT Pro Light" panose="02040304050005020304" pitchFamily="18" charset="0"/>
            </a:endParaRPr>
          </a:p>
          <a:p>
            <a:pPr marR="0" lvl="0" defTabSz="914400" rtl="0" eaLnBrk="0" fontAlgn="base" latinLnBrk="0" hangingPunct="0">
              <a:lnSpc>
                <a:spcPct val="100000"/>
              </a:lnSpc>
              <a:spcBef>
                <a:spcPct val="0"/>
              </a:spcBef>
              <a:spcAft>
                <a:spcPct val="0"/>
              </a:spcAft>
              <a:buClrTx/>
              <a:buSzTx/>
              <a:tabLst/>
            </a:pPr>
            <a:r>
              <a:rPr lang="en-US" sz="1400" b="1" dirty="0">
                <a:solidFill>
                  <a:schemeClr val="bg1">
                    <a:lumMod val="95000"/>
                  </a:schemeClr>
                </a:solidFill>
                <a:latin typeface="Amasis MT Pro Light" panose="02040304050005020304" pitchFamily="18" charset="0"/>
              </a:rPr>
              <a:t>Goal-oriented Market Strategy:</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Expand into New Markets:</a:t>
            </a:r>
          </a:p>
          <a:p>
            <a:pPr marL="742950" lvl="1" indent="-285750" eaLnBrk="0" fontAlgn="base" hangingPunct="0">
              <a:spcBef>
                <a:spcPct val="0"/>
              </a:spcBef>
              <a:spcAft>
                <a:spcPct val="0"/>
              </a:spcAft>
              <a:buFont typeface="Arial" panose="020B0604020202020204" pitchFamily="34" charset="0"/>
              <a:buChar char="•"/>
            </a:pPr>
            <a:r>
              <a:rPr lang="en-US" sz="1400" b="1" dirty="0">
                <a:solidFill>
                  <a:schemeClr val="bg1">
                    <a:lumMod val="95000"/>
                  </a:schemeClr>
                </a:solidFill>
                <a:latin typeface="Amasis MT Pro Light" panose="02040304050005020304" pitchFamily="18" charset="0"/>
              </a:rPr>
              <a:t>Given the strong performance in Asia-Pacific and Europe, </a:t>
            </a:r>
            <a:r>
              <a:rPr lang="en-US" sz="1400" dirty="0">
                <a:solidFill>
                  <a:schemeClr val="bg1">
                    <a:lumMod val="95000"/>
                  </a:schemeClr>
                </a:solidFill>
                <a:latin typeface="Amasis MT Pro Light" panose="02040304050005020304" pitchFamily="18" charset="0"/>
              </a:rPr>
              <a:t>consider market expansion into other emerging regions like Africa, where current revenue contributions are minimal.</a:t>
            </a:r>
          </a:p>
          <a:p>
            <a:pPr marL="742950" lvl="1" indent="-285750" eaLnBrk="0" fontAlgn="base" hangingPunct="0">
              <a:spcBef>
                <a:spcPct val="0"/>
              </a:spcBef>
              <a:spcAft>
                <a:spcPct val="0"/>
              </a:spcAft>
              <a:buFont typeface="Arial" panose="020B0604020202020204" pitchFamily="34" charset="0"/>
              <a:buChar char="•"/>
            </a:pPr>
            <a:r>
              <a:rPr lang="en-US" sz="1400" b="1" dirty="0">
                <a:solidFill>
                  <a:schemeClr val="bg1">
                    <a:lumMod val="95000"/>
                  </a:schemeClr>
                </a:solidFill>
                <a:latin typeface="Amasis MT Pro Light" panose="02040304050005020304" pitchFamily="18" charset="0"/>
              </a:rPr>
              <a:t>Recommendation</a:t>
            </a:r>
            <a:r>
              <a:rPr lang="en-US" sz="1400" dirty="0">
                <a:solidFill>
                  <a:schemeClr val="bg1">
                    <a:lumMod val="95000"/>
                  </a:schemeClr>
                </a:solidFill>
                <a:latin typeface="Amasis MT Pro Light" panose="02040304050005020304" pitchFamily="18" charset="0"/>
              </a:rPr>
              <a:t>: Conduct market research to assess demand in these regions and adjust product offerings accordingly. This expansion can help diversify revenue streams and minimize regional market dependency.</a:t>
            </a:r>
          </a:p>
          <a:p>
            <a:pPr lvl="1" eaLnBrk="0" fontAlgn="base" hangingPunct="0">
              <a:spcBef>
                <a:spcPct val="0"/>
              </a:spcBef>
              <a:spcAft>
                <a:spcPct val="0"/>
              </a:spcAft>
            </a:pPr>
            <a:endParaRPr lang="en-US" sz="1400" dirty="0">
              <a:solidFill>
                <a:schemeClr val="bg1">
                  <a:lumMod val="95000"/>
                </a:schemeClr>
              </a:solidFill>
              <a:latin typeface="Amasis MT Pro Light" panose="02040304050005020304" pitchFamily="18" charset="0"/>
            </a:endParaRPr>
          </a:p>
          <a:p>
            <a:pPr lvl="1" eaLnBrk="0" fontAlgn="base" hangingPunct="0">
              <a:spcBef>
                <a:spcPct val="0"/>
              </a:spcBef>
              <a:spcAft>
                <a:spcPct val="0"/>
              </a:spcAft>
            </a:pPr>
            <a:r>
              <a:rPr lang="en-US" sz="1400" b="1" dirty="0">
                <a:solidFill>
                  <a:schemeClr val="bg1">
                    <a:lumMod val="95000"/>
                  </a:schemeClr>
                </a:solidFill>
                <a:latin typeface="Amasis MT Pro Light" panose="02040304050005020304" pitchFamily="18" charset="0"/>
              </a:rPr>
              <a:t>Data-driven Decisions:</a:t>
            </a:r>
          </a:p>
          <a:p>
            <a:pPr marL="742950" lvl="1" indent="-285750" eaLnBrk="0" fontAlgn="base" hangingPunct="0">
              <a:spcBef>
                <a:spcPct val="0"/>
              </a:spcBef>
              <a:spcAft>
                <a:spcPct val="0"/>
              </a:spcAft>
              <a:buFont typeface="Arial" panose="020B0604020202020204" pitchFamily="34" charset="0"/>
              <a:buChar char="•"/>
            </a:pPr>
            <a:r>
              <a:rPr lang="en-US" sz="1400" b="1" dirty="0">
                <a:solidFill>
                  <a:schemeClr val="bg1">
                    <a:lumMod val="95000"/>
                  </a:schemeClr>
                </a:solidFill>
                <a:latin typeface="Amasis MT Pro Light" panose="02040304050005020304" pitchFamily="18" charset="0"/>
              </a:rPr>
              <a:t>Leverage the data to continue improving decision-making. </a:t>
            </a:r>
            <a:r>
              <a:rPr lang="en-US" sz="1400" dirty="0">
                <a:solidFill>
                  <a:schemeClr val="bg1">
                    <a:lumMod val="95000"/>
                  </a:schemeClr>
                </a:solidFill>
                <a:latin typeface="Amasis MT Pro Light" panose="02040304050005020304" pitchFamily="18" charset="0"/>
              </a:rPr>
              <a:t>Focusing on customer insights and refining the segmentation of products can further drive business growth.</a:t>
            </a:r>
          </a:p>
          <a:p>
            <a:pPr marL="742950" lvl="1" indent="-285750" eaLnBrk="0" fontAlgn="base" hangingPunct="0">
              <a:spcBef>
                <a:spcPct val="0"/>
              </a:spcBef>
              <a:spcAft>
                <a:spcPct val="0"/>
              </a:spcAft>
              <a:buFont typeface="Arial" panose="020B0604020202020204" pitchFamily="34" charset="0"/>
              <a:buChar char="•"/>
            </a:pPr>
            <a:r>
              <a:rPr lang="en-US" sz="1400" b="1" dirty="0">
                <a:solidFill>
                  <a:schemeClr val="bg1">
                    <a:lumMod val="95000"/>
                  </a:schemeClr>
                </a:solidFill>
                <a:latin typeface="Amasis MT Pro Light" panose="02040304050005020304" pitchFamily="18" charset="0"/>
              </a:rPr>
              <a:t>Recommendation</a:t>
            </a:r>
            <a:r>
              <a:rPr lang="en-US" sz="1400" dirty="0">
                <a:solidFill>
                  <a:schemeClr val="bg1">
                    <a:lumMod val="95000"/>
                  </a:schemeClr>
                </a:solidFill>
                <a:latin typeface="Amasis MT Pro Light" panose="02040304050005020304" pitchFamily="18" charset="0"/>
              </a:rPr>
              <a:t>: Use predictive analytics to forecast future demand trends and customer behavior, ensuring the company stays ahead of competitors.</a:t>
            </a:r>
          </a:p>
        </p:txBody>
      </p:sp>
      <p:sp>
        <p:nvSpPr>
          <p:cNvPr id="10" name="TextBox 9">
            <a:extLst>
              <a:ext uri="{FF2B5EF4-FFF2-40B4-BE49-F238E27FC236}">
                <a16:creationId xmlns:a16="http://schemas.microsoft.com/office/drawing/2014/main" id="{B7E867B2-B457-D6F7-0345-07532849D393}"/>
              </a:ext>
            </a:extLst>
          </p:cNvPr>
          <p:cNvSpPr txBox="1"/>
          <p:nvPr/>
        </p:nvSpPr>
        <p:spPr>
          <a:xfrm>
            <a:off x="2847975" y="0"/>
            <a:ext cx="7467600" cy="584775"/>
          </a:xfrm>
          <a:prstGeom prst="rect">
            <a:avLst/>
          </a:prstGeom>
          <a:noFill/>
        </p:spPr>
        <p:txBody>
          <a:bodyPr wrap="square" rtlCol="0">
            <a:spAutoFit/>
          </a:bodyPr>
          <a:lstStyle/>
          <a:p>
            <a:pPr algn="ctr"/>
            <a:r>
              <a:rPr lang="en-US" sz="3200" b="1" dirty="0">
                <a:solidFill>
                  <a:schemeClr val="bg1">
                    <a:lumMod val="95000"/>
                  </a:schemeClr>
                </a:solidFill>
                <a:latin typeface="Algerian" panose="04020705040A02060702" pitchFamily="82" charset="0"/>
              </a:rPr>
              <a:t>OVERALL RECOMMENDATIONS</a:t>
            </a:r>
          </a:p>
        </p:txBody>
      </p:sp>
      <p:pic>
        <p:nvPicPr>
          <p:cNvPr id="11" name="object 7">
            <a:extLst>
              <a:ext uri="{FF2B5EF4-FFF2-40B4-BE49-F238E27FC236}">
                <a16:creationId xmlns:a16="http://schemas.microsoft.com/office/drawing/2014/main" id="{39F19D30-711D-6401-DF80-03096EF52840}"/>
              </a:ext>
            </a:extLst>
          </p:cNvPr>
          <p:cNvPicPr>
            <a:picLocks noGrp="1" noRot="1" noMove="1" noResize="1" noEditPoints="1" noAdjustHandles="1" noChangeArrowheads="1" noChangeShapeType="1" noCrop="1"/>
          </p:cNvPicPr>
          <p:nvPr/>
        </p:nvPicPr>
        <p:blipFill>
          <a:blip r:embed="rId2" cstate="print"/>
          <a:stretch>
            <a:fillRect/>
          </a:stretch>
        </p:blipFill>
        <p:spPr>
          <a:xfrm>
            <a:off x="8135" y="4316"/>
            <a:ext cx="2164078" cy="638555"/>
          </a:xfrm>
          <a:prstGeom prst="rect">
            <a:avLst/>
          </a:prstGeom>
        </p:spPr>
      </p:pic>
    </p:spTree>
    <p:extLst>
      <p:ext uri="{BB962C8B-B14F-4D97-AF65-F5344CB8AC3E}">
        <p14:creationId xmlns:p14="http://schemas.microsoft.com/office/powerpoint/2010/main" val="372388738"/>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87D29B-49DC-EAEE-88DA-06F8EEEF8E0B}"/>
              </a:ext>
            </a:extLst>
          </p:cNvPr>
          <p:cNvSpPr>
            <a:spLocks noGrp="1"/>
          </p:cNvSpPr>
          <p:nvPr>
            <p:ph type="sldNum" sz="quarter" idx="7"/>
          </p:nvPr>
        </p:nvSpPr>
        <p:spPr/>
        <p:txBody>
          <a:bodyPr/>
          <a:lstStyle/>
          <a:p>
            <a:fld id="{B6F15528-21DE-4FAA-801E-634DDDAF4B2B}" type="slidenum">
              <a:rPr lang="en-US" smtClean="0"/>
              <a:t>15</a:t>
            </a:fld>
            <a:endParaRPr lang="en-US"/>
          </a:p>
        </p:txBody>
      </p:sp>
      <p:sp>
        <p:nvSpPr>
          <p:cNvPr id="3" name="Rectangle 2">
            <a:extLst>
              <a:ext uri="{FF2B5EF4-FFF2-40B4-BE49-F238E27FC236}">
                <a16:creationId xmlns:a16="http://schemas.microsoft.com/office/drawing/2014/main" id="{FF9C6F40-6713-AC12-2685-8A8F9B0CD068}"/>
              </a:ext>
            </a:extLst>
          </p:cNvPr>
          <p:cNvSpPr/>
          <p:nvPr/>
        </p:nvSpPr>
        <p:spPr>
          <a:xfrm>
            <a:off x="0" y="0"/>
            <a:ext cx="12192000" cy="68580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9A06F32-8EBF-BCCD-C703-A8CCF43AD6D9}"/>
              </a:ext>
            </a:extLst>
          </p:cNvPr>
          <p:cNvSpPr/>
          <p:nvPr/>
        </p:nvSpPr>
        <p:spPr>
          <a:xfrm>
            <a:off x="228599" y="668986"/>
            <a:ext cx="11696701" cy="4892445"/>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Microchip Category Dominates Revenue: </a:t>
            </a:r>
            <a:r>
              <a:rPr lang="en-US" sz="1400" dirty="0">
                <a:solidFill>
                  <a:schemeClr val="bg1">
                    <a:lumMod val="95000"/>
                  </a:schemeClr>
                </a:solidFill>
                <a:latin typeface="Amasis MT Pro Light" panose="02040304050005020304" pitchFamily="18" charset="0"/>
              </a:rPr>
              <a:t>The Microchip product category significantly outperforms other categories, contributing almost 40% of the company's revenue. This highlights its strategic importance for future growth and innovation within </a:t>
            </a:r>
            <a:r>
              <a:rPr lang="en-US" sz="1400" dirty="0" err="1">
                <a:solidFill>
                  <a:schemeClr val="bg1">
                    <a:lumMod val="95000"/>
                  </a:schemeClr>
                </a:solidFill>
                <a:latin typeface="Amasis MT Pro Light" panose="02040304050005020304" pitchFamily="18" charset="0"/>
              </a:rPr>
              <a:t>Techtronix</a:t>
            </a:r>
            <a:r>
              <a:rPr lang="en-US" sz="1400" dirty="0">
                <a:solidFill>
                  <a:schemeClr val="bg1">
                    <a:lumMod val="95000"/>
                  </a:schemeClr>
                </a:solidFill>
                <a:latin typeface="Amasis MT Pro Light" panose="020403040500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Regional Strength in Asia-Pacific and Europe: </a:t>
            </a:r>
            <a:r>
              <a:rPr lang="en-US" sz="1400" dirty="0">
                <a:solidFill>
                  <a:schemeClr val="bg1">
                    <a:lumMod val="95000"/>
                  </a:schemeClr>
                </a:solidFill>
                <a:latin typeface="Amasis MT Pro Light" panose="02040304050005020304" pitchFamily="18" charset="0"/>
              </a:rPr>
              <a:t>With Asia-Pacific and Europe leading revenue generation, these regions are key growth areas. There is potential to further capitalize on their performance through enhanced market presence and localized strategies, especially in countries like China and Japan.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Untapped Opportunities in North America: </a:t>
            </a:r>
            <a:r>
              <a:rPr lang="en-US" sz="1400" dirty="0">
                <a:solidFill>
                  <a:schemeClr val="bg1">
                    <a:lumMod val="95000"/>
                  </a:schemeClr>
                </a:solidFill>
                <a:latin typeface="Amasis MT Pro Light" panose="02040304050005020304" pitchFamily="18" charset="0"/>
              </a:rPr>
              <a:t>Although North America contributes a large share of revenue, it still lags behind Asia-Pacific and Europe. Focused expansion efforts and tailored marketing strategies could increase market share and boost revenue in this region.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Underperforming Product Lines: </a:t>
            </a:r>
            <a:r>
              <a:rPr lang="en-US" sz="1400" dirty="0">
                <a:solidFill>
                  <a:schemeClr val="bg1">
                    <a:lumMod val="95000"/>
                  </a:schemeClr>
                </a:solidFill>
                <a:latin typeface="Amasis MT Pro Light" panose="02040304050005020304" pitchFamily="18" charset="0"/>
              </a:rPr>
              <a:t>Categories such as Sensors and Robotics generate comparatively low revenue. A review of the strategies for these product lines is crucial—whether to reinvest for innovation or reallocate resources to more profitable segments.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Profitable but Costly Sectors: </a:t>
            </a:r>
            <a:r>
              <a:rPr lang="en-US" sz="1400" dirty="0">
                <a:solidFill>
                  <a:schemeClr val="bg1">
                    <a:lumMod val="95000"/>
                  </a:schemeClr>
                </a:solidFill>
                <a:latin typeface="Amasis MT Pro Light" panose="02040304050005020304" pitchFamily="18" charset="0"/>
              </a:rPr>
              <a:t>While profitability is positive at a 21% margin, sectors like Automotive are high in production costs. Cost-saving strategies, such as supply chain optimization, are essential to maintain profitability in high-cost sectors.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Customer Retention is Key: </a:t>
            </a:r>
            <a:r>
              <a:rPr lang="en-US" sz="1400" dirty="0">
                <a:solidFill>
                  <a:schemeClr val="bg1">
                    <a:lumMod val="95000"/>
                  </a:schemeClr>
                </a:solidFill>
                <a:latin typeface="Amasis MT Pro Light" panose="02040304050005020304" pitchFamily="18" charset="0"/>
              </a:rPr>
              <a:t>A small group of top customers significantly contributes to profitability. Retaining and nurturing relationships with these customers is crucial, along with focusing on customer acquisition in new and existing markets.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Seasonal Fluctuations Affect Sales: </a:t>
            </a:r>
            <a:r>
              <a:rPr lang="en-US" sz="1400" dirty="0">
                <a:solidFill>
                  <a:schemeClr val="bg1">
                    <a:lumMod val="95000"/>
                  </a:schemeClr>
                </a:solidFill>
                <a:latin typeface="Amasis MT Pro Light" panose="02040304050005020304" pitchFamily="18" charset="0"/>
              </a:rPr>
              <a:t>Revenue shows clear peaks in certain months, with May and April outperforming the rest of the year. Addressing off-peak seasons like August and September through targeted promotions could smooth out revenue cycles.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Room for Growth in Emerging Markets: </a:t>
            </a:r>
            <a:r>
              <a:rPr lang="en-US" sz="1400" dirty="0" err="1">
                <a:solidFill>
                  <a:schemeClr val="bg1">
                    <a:lumMod val="95000"/>
                  </a:schemeClr>
                </a:solidFill>
                <a:latin typeface="Amasis MT Pro Light" panose="02040304050005020304" pitchFamily="18" charset="0"/>
              </a:rPr>
              <a:t>Techtronix</a:t>
            </a:r>
            <a:r>
              <a:rPr lang="en-US" sz="1400" dirty="0">
                <a:solidFill>
                  <a:schemeClr val="bg1">
                    <a:lumMod val="95000"/>
                  </a:schemeClr>
                </a:solidFill>
                <a:latin typeface="Amasis MT Pro Light" panose="02040304050005020304" pitchFamily="18" charset="0"/>
              </a:rPr>
              <a:t> has a limited presence in regions like Africa and South America. Expanding into these markets can diversify revenue sources and reduce reliance on existing dominant regions.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Industrial and Consumer Electronics </a:t>
            </a:r>
            <a:r>
              <a:rPr lang="en-US" sz="1400" dirty="0">
                <a:solidFill>
                  <a:schemeClr val="bg1">
                    <a:lumMod val="95000"/>
                  </a:schemeClr>
                </a:solidFill>
                <a:latin typeface="Amasis MT Pro Light" panose="02040304050005020304" pitchFamily="18" charset="0"/>
              </a:rPr>
              <a:t>Sectors are Strong Performers: These two sectors dominate the product landscape, and additional segmentation in these areas can provide deeper market penetration and revenue growth.</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b="1" dirty="0">
                <a:solidFill>
                  <a:schemeClr val="bg1">
                    <a:lumMod val="95000"/>
                  </a:schemeClr>
                </a:solidFill>
                <a:latin typeface="Amasis MT Pro Light" panose="02040304050005020304" pitchFamily="18" charset="0"/>
              </a:rPr>
              <a:t>Strategic Use of Data: </a:t>
            </a:r>
            <a:r>
              <a:rPr lang="en-US" sz="1400" dirty="0">
                <a:solidFill>
                  <a:schemeClr val="bg1">
                    <a:lumMod val="95000"/>
                  </a:schemeClr>
                </a:solidFill>
                <a:latin typeface="Amasis MT Pro Light" panose="02040304050005020304" pitchFamily="18" charset="0"/>
              </a:rPr>
              <a:t>The current data highlights clear opportunities for </a:t>
            </a:r>
            <a:r>
              <a:rPr lang="en-US" sz="1400" dirty="0" err="1">
                <a:solidFill>
                  <a:schemeClr val="bg1">
                    <a:lumMod val="95000"/>
                  </a:schemeClr>
                </a:solidFill>
                <a:latin typeface="Amasis MT Pro Light" panose="02040304050005020304" pitchFamily="18" charset="0"/>
              </a:rPr>
              <a:t>Techtronix</a:t>
            </a:r>
            <a:r>
              <a:rPr lang="en-US" sz="1400" dirty="0">
                <a:solidFill>
                  <a:schemeClr val="bg1">
                    <a:lumMod val="95000"/>
                  </a:schemeClr>
                </a:solidFill>
                <a:latin typeface="Amasis MT Pro Light" panose="02040304050005020304" pitchFamily="18" charset="0"/>
              </a:rPr>
              <a:t> to make data-driven decisions, optimizing product offerings, regional strategies, and customer segmentation. Continuous analysis of customer behavior and market trends will be vital for sustained growth and competitiveness.</a:t>
            </a:r>
          </a:p>
        </p:txBody>
      </p:sp>
      <p:sp>
        <p:nvSpPr>
          <p:cNvPr id="10" name="TextBox 9">
            <a:extLst>
              <a:ext uri="{FF2B5EF4-FFF2-40B4-BE49-F238E27FC236}">
                <a16:creationId xmlns:a16="http://schemas.microsoft.com/office/drawing/2014/main" id="{B7E867B2-B457-D6F7-0345-07532849D393}"/>
              </a:ext>
            </a:extLst>
          </p:cNvPr>
          <p:cNvSpPr txBox="1"/>
          <p:nvPr/>
        </p:nvSpPr>
        <p:spPr>
          <a:xfrm>
            <a:off x="3943613" y="26116"/>
            <a:ext cx="4304774" cy="584775"/>
          </a:xfrm>
          <a:prstGeom prst="rect">
            <a:avLst/>
          </a:prstGeom>
          <a:noFill/>
        </p:spPr>
        <p:txBody>
          <a:bodyPr wrap="square" rtlCol="0">
            <a:spAutoFit/>
          </a:bodyPr>
          <a:lstStyle/>
          <a:p>
            <a:pPr algn="ctr"/>
            <a:r>
              <a:rPr lang="en-US" sz="3200" b="1" dirty="0">
                <a:solidFill>
                  <a:schemeClr val="bg1">
                    <a:lumMod val="95000"/>
                  </a:schemeClr>
                </a:solidFill>
                <a:latin typeface="Algerian" panose="04020705040A02060702" pitchFamily="82" charset="0"/>
              </a:rPr>
              <a:t>CONCLUSIONS</a:t>
            </a:r>
          </a:p>
        </p:txBody>
      </p:sp>
      <p:pic>
        <p:nvPicPr>
          <p:cNvPr id="11" name="object 7">
            <a:extLst>
              <a:ext uri="{FF2B5EF4-FFF2-40B4-BE49-F238E27FC236}">
                <a16:creationId xmlns:a16="http://schemas.microsoft.com/office/drawing/2014/main" id="{39F19D30-711D-6401-DF80-03096EF52840}"/>
              </a:ext>
            </a:extLst>
          </p:cNvPr>
          <p:cNvPicPr>
            <a:picLocks noGrp="1" noRot="1" noMove="1" noResize="1" noEditPoints="1" noAdjustHandles="1" noChangeArrowheads="1" noChangeShapeType="1" noCrop="1"/>
          </p:cNvPicPr>
          <p:nvPr/>
        </p:nvPicPr>
        <p:blipFill>
          <a:blip r:embed="rId2" cstate="print"/>
          <a:stretch>
            <a:fillRect/>
          </a:stretch>
        </p:blipFill>
        <p:spPr>
          <a:xfrm>
            <a:off x="8135" y="4316"/>
            <a:ext cx="2164078" cy="638555"/>
          </a:xfrm>
          <a:prstGeom prst="rect">
            <a:avLst/>
          </a:prstGeom>
        </p:spPr>
      </p:pic>
      <p:sp>
        <p:nvSpPr>
          <p:cNvPr id="4" name="TextBox 3">
            <a:extLst>
              <a:ext uri="{FF2B5EF4-FFF2-40B4-BE49-F238E27FC236}">
                <a16:creationId xmlns:a16="http://schemas.microsoft.com/office/drawing/2014/main" id="{75F8E26E-DA1B-6FD9-5201-8752D1A73113}"/>
              </a:ext>
            </a:extLst>
          </p:cNvPr>
          <p:cNvSpPr txBox="1"/>
          <p:nvPr/>
        </p:nvSpPr>
        <p:spPr>
          <a:xfrm>
            <a:off x="228600" y="5593412"/>
            <a:ext cx="11734800" cy="1015663"/>
          </a:xfrm>
          <a:prstGeom prst="rect">
            <a:avLst/>
          </a:prstGeom>
          <a:noFill/>
        </p:spPr>
        <p:txBody>
          <a:bodyPr wrap="square" rtlCol="0">
            <a:spAutoFit/>
          </a:bodyPr>
          <a:lstStyle/>
          <a:p>
            <a:pPr algn="ctr"/>
            <a:r>
              <a:rPr lang="en-US" sz="2000" b="1" dirty="0">
                <a:solidFill>
                  <a:schemeClr val="bg1">
                    <a:lumMod val="95000"/>
                  </a:schemeClr>
                </a:solidFill>
                <a:latin typeface="Amasis MT Pro Light" panose="02040304050005020304" pitchFamily="18" charset="0"/>
              </a:rPr>
              <a:t>These conclusions underscore </a:t>
            </a:r>
            <a:r>
              <a:rPr lang="en-US" sz="2000" b="1" dirty="0" err="1">
                <a:solidFill>
                  <a:schemeClr val="bg1">
                    <a:lumMod val="95000"/>
                  </a:schemeClr>
                </a:solidFill>
                <a:latin typeface="Amasis MT Pro Light" panose="02040304050005020304" pitchFamily="18" charset="0"/>
              </a:rPr>
              <a:t>Techtronix’s</a:t>
            </a:r>
            <a:r>
              <a:rPr lang="en-US" sz="2000" b="1" dirty="0">
                <a:solidFill>
                  <a:schemeClr val="bg1">
                    <a:lumMod val="95000"/>
                  </a:schemeClr>
                </a:solidFill>
                <a:latin typeface="Amasis MT Pro Light" panose="02040304050005020304" pitchFamily="18" charset="0"/>
              </a:rPr>
              <a:t> solid market standing but also reveal areas for improvement, particularly in optimizing costs, expanding into new regions, and addressing underperforming product lines. A strategic focus on these elements will further strengthen the company’s market position.</a:t>
            </a:r>
          </a:p>
        </p:txBody>
      </p:sp>
    </p:spTree>
    <p:extLst>
      <p:ext uri="{BB962C8B-B14F-4D97-AF65-F5344CB8AC3E}">
        <p14:creationId xmlns:p14="http://schemas.microsoft.com/office/powerpoint/2010/main" val="3842471750"/>
      </p:ext>
    </p:extLst>
  </p:cSld>
  <p:clrMapOvr>
    <a:masterClrMapping/>
  </p:clrMapOvr>
  <p:transition spd="slow">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87D29B-49DC-EAEE-88DA-06F8EEEF8E0B}"/>
              </a:ext>
            </a:extLst>
          </p:cNvPr>
          <p:cNvSpPr>
            <a:spLocks noGrp="1"/>
          </p:cNvSpPr>
          <p:nvPr>
            <p:ph type="sldNum" sz="quarter" idx="7"/>
          </p:nvPr>
        </p:nvSpPr>
        <p:spPr/>
        <p:txBody>
          <a:bodyPr/>
          <a:lstStyle/>
          <a:p>
            <a:fld id="{B6F15528-21DE-4FAA-801E-634DDDAF4B2B}" type="slidenum">
              <a:rPr lang="en-US" smtClean="0"/>
              <a:t>16</a:t>
            </a:fld>
            <a:endParaRPr lang="en-US"/>
          </a:p>
        </p:txBody>
      </p:sp>
      <p:sp>
        <p:nvSpPr>
          <p:cNvPr id="3" name="Rectangle 2">
            <a:extLst>
              <a:ext uri="{FF2B5EF4-FFF2-40B4-BE49-F238E27FC236}">
                <a16:creationId xmlns:a16="http://schemas.microsoft.com/office/drawing/2014/main" id="{FF9C6F40-6713-AC12-2685-8A8F9B0CD068}"/>
              </a:ext>
            </a:extLst>
          </p:cNvPr>
          <p:cNvSpPr/>
          <p:nvPr/>
        </p:nvSpPr>
        <p:spPr>
          <a:xfrm>
            <a:off x="0" y="0"/>
            <a:ext cx="12192000" cy="68580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object 7">
            <a:extLst>
              <a:ext uri="{FF2B5EF4-FFF2-40B4-BE49-F238E27FC236}">
                <a16:creationId xmlns:a16="http://schemas.microsoft.com/office/drawing/2014/main" id="{39F19D30-711D-6401-DF80-03096EF52840}"/>
              </a:ext>
            </a:extLst>
          </p:cNvPr>
          <p:cNvPicPr>
            <a:picLocks noGrp="1" noRot="1" noMove="1" noResize="1" noEditPoints="1" noAdjustHandles="1" noChangeArrowheads="1" noChangeShapeType="1" noCrop="1"/>
          </p:cNvPicPr>
          <p:nvPr/>
        </p:nvPicPr>
        <p:blipFill>
          <a:blip r:embed="rId2" cstate="print"/>
          <a:stretch>
            <a:fillRect/>
          </a:stretch>
        </p:blipFill>
        <p:spPr>
          <a:xfrm>
            <a:off x="8135" y="4316"/>
            <a:ext cx="2164078" cy="638555"/>
          </a:xfrm>
          <a:prstGeom prst="rect">
            <a:avLst/>
          </a:prstGeom>
        </p:spPr>
      </p:pic>
      <p:grpSp>
        <p:nvGrpSpPr>
          <p:cNvPr id="5" name="object 2">
            <a:extLst>
              <a:ext uri="{FF2B5EF4-FFF2-40B4-BE49-F238E27FC236}">
                <a16:creationId xmlns:a16="http://schemas.microsoft.com/office/drawing/2014/main" id="{B9371656-8CE2-6993-28F1-674171BD1912}"/>
              </a:ext>
            </a:extLst>
          </p:cNvPr>
          <p:cNvGrpSpPr/>
          <p:nvPr/>
        </p:nvGrpSpPr>
        <p:grpSpPr>
          <a:xfrm>
            <a:off x="1883855" y="1801199"/>
            <a:ext cx="7745730" cy="4054263"/>
            <a:chOff x="868394" y="2101723"/>
            <a:chExt cx="11618595" cy="6081395"/>
          </a:xfrm>
        </p:grpSpPr>
        <p:sp>
          <p:nvSpPr>
            <p:cNvPr id="7" name="object 3">
              <a:extLst>
                <a:ext uri="{FF2B5EF4-FFF2-40B4-BE49-F238E27FC236}">
                  <a16:creationId xmlns:a16="http://schemas.microsoft.com/office/drawing/2014/main" id="{AAEA00FA-B4F0-ED72-B0FC-D840C5554838}"/>
                </a:ext>
              </a:extLst>
            </p:cNvPr>
            <p:cNvSpPr/>
            <p:nvPr/>
          </p:nvSpPr>
          <p:spPr>
            <a:xfrm>
              <a:off x="3600094" y="2705989"/>
              <a:ext cx="8886825" cy="4924425"/>
            </a:xfrm>
            <a:custGeom>
              <a:avLst/>
              <a:gdLst/>
              <a:ahLst/>
              <a:cxnLst/>
              <a:rect l="l" t="t" r="r" b="b"/>
              <a:pathLst>
                <a:path w="8886825" h="4924425">
                  <a:moveTo>
                    <a:pt x="8464028" y="0"/>
                  </a:moveTo>
                  <a:lnTo>
                    <a:pt x="428624" y="0"/>
                  </a:lnTo>
                  <a:lnTo>
                    <a:pt x="381920" y="2515"/>
                  </a:lnTo>
                  <a:lnTo>
                    <a:pt x="336673" y="9885"/>
                  </a:lnTo>
                  <a:lnTo>
                    <a:pt x="293144" y="21851"/>
                  </a:lnTo>
                  <a:lnTo>
                    <a:pt x="251595" y="38149"/>
                  </a:lnTo>
                  <a:lnTo>
                    <a:pt x="212287" y="58518"/>
                  </a:lnTo>
                  <a:lnTo>
                    <a:pt x="175482" y="82698"/>
                  </a:lnTo>
                  <a:lnTo>
                    <a:pt x="141441" y="110426"/>
                  </a:lnTo>
                  <a:lnTo>
                    <a:pt x="110426" y="141441"/>
                  </a:lnTo>
                  <a:lnTo>
                    <a:pt x="82698" y="175482"/>
                  </a:lnTo>
                  <a:lnTo>
                    <a:pt x="58518" y="212287"/>
                  </a:lnTo>
                  <a:lnTo>
                    <a:pt x="38149" y="251595"/>
                  </a:lnTo>
                  <a:lnTo>
                    <a:pt x="21851" y="293144"/>
                  </a:lnTo>
                  <a:lnTo>
                    <a:pt x="9885" y="336673"/>
                  </a:lnTo>
                  <a:lnTo>
                    <a:pt x="2515" y="381920"/>
                  </a:lnTo>
                  <a:lnTo>
                    <a:pt x="0" y="428624"/>
                  </a:lnTo>
                  <a:lnTo>
                    <a:pt x="0" y="4495507"/>
                  </a:lnTo>
                  <a:lnTo>
                    <a:pt x="2515" y="4542209"/>
                  </a:lnTo>
                  <a:lnTo>
                    <a:pt x="9885" y="4587455"/>
                  </a:lnTo>
                  <a:lnTo>
                    <a:pt x="21851" y="4630983"/>
                  </a:lnTo>
                  <a:lnTo>
                    <a:pt x="38149" y="4672531"/>
                  </a:lnTo>
                  <a:lnTo>
                    <a:pt x="58518" y="4711839"/>
                  </a:lnTo>
                  <a:lnTo>
                    <a:pt x="82698" y="4748644"/>
                  </a:lnTo>
                  <a:lnTo>
                    <a:pt x="110426" y="4782685"/>
                  </a:lnTo>
                  <a:lnTo>
                    <a:pt x="141441" y="4813701"/>
                  </a:lnTo>
                  <a:lnTo>
                    <a:pt x="175482" y="4841430"/>
                  </a:lnTo>
                  <a:lnTo>
                    <a:pt x="212287" y="4865611"/>
                  </a:lnTo>
                  <a:lnTo>
                    <a:pt x="251595" y="4885981"/>
                  </a:lnTo>
                  <a:lnTo>
                    <a:pt x="293144" y="4902280"/>
                  </a:lnTo>
                  <a:lnTo>
                    <a:pt x="336673" y="4914246"/>
                  </a:lnTo>
                  <a:lnTo>
                    <a:pt x="381920" y="4921617"/>
                  </a:lnTo>
                  <a:lnTo>
                    <a:pt x="428624" y="4924132"/>
                  </a:lnTo>
                  <a:lnTo>
                    <a:pt x="8464028" y="4924132"/>
                  </a:lnTo>
                  <a:lnTo>
                    <a:pt x="8510733" y="4921617"/>
                  </a:lnTo>
                  <a:lnTo>
                    <a:pt x="8555980" y="4914246"/>
                  </a:lnTo>
                  <a:lnTo>
                    <a:pt x="8599509" y="4902280"/>
                  </a:lnTo>
                  <a:lnTo>
                    <a:pt x="8641058" y="4885981"/>
                  </a:lnTo>
                  <a:lnTo>
                    <a:pt x="8680366" y="4865611"/>
                  </a:lnTo>
                  <a:lnTo>
                    <a:pt x="8717171" y="4841430"/>
                  </a:lnTo>
                  <a:lnTo>
                    <a:pt x="8751212" y="4813701"/>
                  </a:lnTo>
                  <a:lnTo>
                    <a:pt x="8782227" y="4782685"/>
                  </a:lnTo>
                  <a:lnTo>
                    <a:pt x="8809955" y="4748644"/>
                  </a:lnTo>
                  <a:lnTo>
                    <a:pt x="8834135" y="4711839"/>
                  </a:lnTo>
                  <a:lnTo>
                    <a:pt x="8854504" y="4672531"/>
                  </a:lnTo>
                  <a:lnTo>
                    <a:pt x="8870802" y="4630983"/>
                  </a:lnTo>
                  <a:lnTo>
                    <a:pt x="8882767" y="4587455"/>
                  </a:lnTo>
                  <a:lnTo>
                    <a:pt x="8886507" y="4564503"/>
                  </a:lnTo>
                  <a:lnTo>
                    <a:pt x="8886507" y="359626"/>
                  </a:lnTo>
                  <a:lnTo>
                    <a:pt x="8870802" y="293144"/>
                  </a:lnTo>
                  <a:lnTo>
                    <a:pt x="8854504" y="251595"/>
                  </a:lnTo>
                  <a:lnTo>
                    <a:pt x="8834135" y="212287"/>
                  </a:lnTo>
                  <a:lnTo>
                    <a:pt x="8809955" y="175482"/>
                  </a:lnTo>
                  <a:lnTo>
                    <a:pt x="8782227" y="141441"/>
                  </a:lnTo>
                  <a:lnTo>
                    <a:pt x="8751212" y="110426"/>
                  </a:lnTo>
                  <a:lnTo>
                    <a:pt x="8717171" y="82698"/>
                  </a:lnTo>
                  <a:lnTo>
                    <a:pt x="8680366" y="58518"/>
                  </a:lnTo>
                  <a:lnTo>
                    <a:pt x="8641058" y="38149"/>
                  </a:lnTo>
                  <a:lnTo>
                    <a:pt x="8599509" y="21851"/>
                  </a:lnTo>
                  <a:lnTo>
                    <a:pt x="8555980" y="9885"/>
                  </a:lnTo>
                  <a:lnTo>
                    <a:pt x="8510733" y="2515"/>
                  </a:lnTo>
                  <a:lnTo>
                    <a:pt x="8464028" y="0"/>
                  </a:lnTo>
                  <a:close/>
                </a:path>
              </a:pathLst>
            </a:custGeom>
            <a:solidFill>
              <a:schemeClr val="accent2">
                <a:lumMod val="75000"/>
              </a:schemeClr>
            </a:solidFill>
          </p:spPr>
          <p:txBody>
            <a:bodyPr wrap="square" lIns="0" tIns="0" rIns="0" bIns="0" rtlCol="0"/>
            <a:lstStyle/>
            <a:p>
              <a:endParaRPr sz="1200"/>
            </a:p>
          </p:txBody>
        </p:sp>
        <p:pic>
          <p:nvPicPr>
            <p:cNvPr id="8" name="object 4">
              <a:extLst>
                <a:ext uri="{FF2B5EF4-FFF2-40B4-BE49-F238E27FC236}">
                  <a16:creationId xmlns:a16="http://schemas.microsoft.com/office/drawing/2014/main" id="{8E3D9E35-9BAE-E2BF-9DFA-9265831331B3}"/>
                </a:ext>
              </a:extLst>
            </p:cNvPr>
            <p:cNvPicPr/>
            <p:nvPr/>
          </p:nvPicPr>
          <p:blipFill>
            <a:blip r:embed="rId3" cstate="print"/>
            <a:stretch>
              <a:fillRect/>
            </a:stretch>
          </p:blipFill>
          <p:spPr>
            <a:xfrm>
              <a:off x="868394" y="2101723"/>
              <a:ext cx="6083223" cy="6081191"/>
            </a:xfrm>
            <a:prstGeom prst="rect">
              <a:avLst/>
            </a:prstGeom>
          </p:spPr>
        </p:pic>
        <p:sp>
          <p:nvSpPr>
            <p:cNvPr id="9" name="object 5">
              <a:extLst>
                <a:ext uri="{FF2B5EF4-FFF2-40B4-BE49-F238E27FC236}">
                  <a16:creationId xmlns:a16="http://schemas.microsoft.com/office/drawing/2014/main" id="{27BF97B2-AB96-512D-C028-678F915BEFE7}"/>
                </a:ext>
              </a:extLst>
            </p:cNvPr>
            <p:cNvSpPr/>
            <p:nvPr/>
          </p:nvSpPr>
          <p:spPr>
            <a:xfrm>
              <a:off x="1257833" y="2494368"/>
              <a:ext cx="5325745" cy="5325745"/>
            </a:xfrm>
            <a:custGeom>
              <a:avLst/>
              <a:gdLst/>
              <a:ahLst/>
              <a:cxnLst/>
              <a:rect l="l" t="t" r="r" b="b"/>
              <a:pathLst>
                <a:path w="5325745" h="5325745">
                  <a:moveTo>
                    <a:pt x="5325605" y="2662809"/>
                  </a:moveTo>
                  <a:lnTo>
                    <a:pt x="5324805" y="2597467"/>
                  </a:lnTo>
                  <a:lnTo>
                    <a:pt x="5322405" y="2532164"/>
                  </a:lnTo>
                  <a:lnTo>
                    <a:pt x="5318391" y="2466924"/>
                  </a:lnTo>
                  <a:lnTo>
                    <a:pt x="5312778" y="2401811"/>
                  </a:lnTo>
                  <a:lnTo>
                    <a:pt x="5305577" y="2336863"/>
                  </a:lnTo>
                  <a:lnTo>
                    <a:pt x="5296789" y="2272093"/>
                  </a:lnTo>
                  <a:lnTo>
                    <a:pt x="5286400" y="2207577"/>
                  </a:lnTo>
                  <a:lnTo>
                    <a:pt x="5274437" y="2143328"/>
                  </a:lnTo>
                  <a:lnTo>
                    <a:pt x="5260899" y="2079396"/>
                  </a:lnTo>
                  <a:lnTo>
                    <a:pt x="5245798" y="2015807"/>
                  </a:lnTo>
                  <a:lnTo>
                    <a:pt x="5229149" y="1952612"/>
                  </a:lnTo>
                  <a:lnTo>
                    <a:pt x="5210949" y="1889836"/>
                  </a:lnTo>
                  <a:lnTo>
                    <a:pt x="5191214" y="1827542"/>
                  </a:lnTo>
                  <a:lnTo>
                    <a:pt x="5169954" y="1765731"/>
                  </a:lnTo>
                  <a:lnTo>
                    <a:pt x="5147170" y="1704479"/>
                  </a:lnTo>
                  <a:lnTo>
                    <a:pt x="5122913" y="1643799"/>
                  </a:lnTo>
                  <a:lnTo>
                    <a:pt x="5097157" y="1583740"/>
                  </a:lnTo>
                  <a:lnTo>
                    <a:pt x="5069941" y="1524317"/>
                  </a:lnTo>
                  <a:lnTo>
                    <a:pt x="5041277" y="1465592"/>
                  </a:lnTo>
                  <a:lnTo>
                    <a:pt x="5011166" y="1407579"/>
                  </a:lnTo>
                  <a:lnTo>
                    <a:pt x="4979670" y="1350327"/>
                  </a:lnTo>
                  <a:lnTo>
                    <a:pt x="4946764" y="1293863"/>
                  </a:lnTo>
                  <a:lnTo>
                    <a:pt x="4912474" y="1238224"/>
                  </a:lnTo>
                  <a:lnTo>
                    <a:pt x="4876838" y="1183436"/>
                  </a:lnTo>
                  <a:lnTo>
                    <a:pt x="4839868" y="1129550"/>
                  </a:lnTo>
                  <a:lnTo>
                    <a:pt x="4801590" y="1076579"/>
                  </a:lnTo>
                  <a:lnTo>
                    <a:pt x="4762004" y="1024572"/>
                  </a:lnTo>
                  <a:lnTo>
                    <a:pt x="4721174" y="973543"/>
                  </a:lnTo>
                  <a:lnTo>
                    <a:pt x="4679099" y="923544"/>
                  </a:lnTo>
                  <a:lnTo>
                    <a:pt x="4635805" y="874572"/>
                  </a:lnTo>
                  <a:lnTo>
                    <a:pt x="4591329" y="826706"/>
                  </a:lnTo>
                  <a:lnTo>
                    <a:pt x="4545685" y="779919"/>
                  </a:lnTo>
                  <a:lnTo>
                    <a:pt x="4498911" y="734288"/>
                  </a:lnTo>
                  <a:lnTo>
                    <a:pt x="4451032" y="689800"/>
                  </a:lnTo>
                  <a:lnTo>
                    <a:pt x="4402074" y="646518"/>
                  </a:lnTo>
                  <a:lnTo>
                    <a:pt x="4352074" y="604431"/>
                  </a:lnTo>
                  <a:lnTo>
                    <a:pt x="4301045" y="563600"/>
                  </a:lnTo>
                  <a:lnTo>
                    <a:pt x="4249039" y="524027"/>
                  </a:lnTo>
                  <a:lnTo>
                    <a:pt x="4196067" y="485749"/>
                  </a:lnTo>
                  <a:lnTo>
                    <a:pt x="4142168" y="448767"/>
                  </a:lnTo>
                  <a:lnTo>
                    <a:pt x="4087393" y="413143"/>
                  </a:lnTo>
                  <a:lnTo>
                    <a:pt x="4031767" y="378841"/>
                  </a:lnTo>
                  <a:lnTo>
                    <a:pt x="3975290" y="345948"/>
                  </a:lnTo>
                  <a:lnTo>
                    <a:pt x="3918039" y="314426"/>
                  </a:lnTo>
                  <a:lnTo>
                    <a:pt x="3860025" y="284340"/>
                  </a:lnTo>
                  <a:lnTo>
                    <a:pt x="3801300" y="255663"/>
                  </a:lnTo>
                  <a:lnTo>
                    <a:pt x="3741877" y="228460"/>
                  </a:lnTo>
                  <a:lnTo>
                    <a:pt x="3681819" y="202704"/>
                  </a:lnTo>
                  <a:lnTo>
                    <a:pt x="3621125" y="178447"/>
                  </a:lnTo>
                  <a:lnTo>
                    <a:pt x="3559873" y="155663"/>
                  </a:lnTo>
                  <a:lnTo>
                    <a:pt x="3498062" y="134404"/>
                  </a:lnTo>
                  <a:lnTo>
                    <a:pt x="3435769" y="114668"/>
                  </a:lnTo>
                  <a:lnTo>
                    <a:pt x="3373005" y="96469"/>
                  </a:lnTo>
                  <a:lnTo>
                    <a:pt x="3309810" y="79806"/>
                  </a:lnTo>
                  <a:lnTo>
                    <a:pt x="3246221" y="64706"/>
                  </a:lnTo>
                  <a:lnTo>
                    <a:pt x="3182289" y="51168"/>
                  </a:lnTo>
                  <a:lnTo>
                    <a:pt x="3118040" y="39217"/>
                  </a:lnTo>
                  <a:lnTo>
                    <a:pt x="3053524" y="28829"/>
                  </a:lnTo>
                  <a:lnTo>
                    <a:pt x="2988754" y="20040"/>
                  </a:lnTo>
                  <a:lnTo>
                    <a:pt x="2923794" y="12827"/>
                  </a:lnTo>
                  <a:lnTo>
                    <a:pt x="2858693" y="7226"/>
                  </a:lnTo>
                  <a:lnTo>
                    <a:pt x="2793466" y="3213"/>
                  </a:lnTo>
                  <a:lnTo>
                    <a:pt x="2728150" y="812"/>
                  </a:lnTo>
                  <a:lnTo>
                    <a:pt x="2662809" y="0"/>
                  </a:lnTo>
                  <a:lnTo>
                    <a:pt x="2630119" y="203"/>
                  </a:lnTo>
                  <a:lnTo>
                    <a:pt x="2564790" y="1816"/>
                  </a:lnTo>
                  <a:lnTo>
                    <a:pt x="2499512" y="5029"/>
                  </a:lnTo>
                  <a:lnTo>
                    <a:pt x="2434336" y="9829"/>
                  </a:lnTo>
                  <a:lnTo>
                    <a:pt x="2369299" y="16243"/>
                  </a:lnTo>
                  <a:lnTo>
                    <a:pt x="2304440" y="24231"/>
                  </a:lnTo>
                  <a:lnTo>
                    <a:pt x="2239797" y="33820"/>
                  </a:lnTo>
                  <a:lnTo>
                    <a:pt x="2175408" y="44996"/>
                  </a:lnTo>
                  <a:lnTo>
                    <a:pt x="2111298" y="57746"/>
                  </a:lnTo>
                  <a:lnTo>
                    <a:pt x="2047544" y="72072"/>
                  </a:lnTo>
                  <a:lnTo>
                    <a:pt x="1984146" y="87947"/>
                  </a:lnTo>
                  <a:lnTo>
                    <a:pt x="1921167" y="105384"/>
                  </a:lnTo>
                  <a:lnTo>
                    <a:pt x="1858619" y="124345"/>
                  </a:lnTo>
                  <a:lnTo>
                    <a:pt x="1796567" y="144843"/>
                  </a:lnTo>
                  <a:lnTo>
                    <a:pt x="1735023" y="166865"/>
                  </a:lnTo>
                  <a:lnTo>
                    <a:pt x="1674063" y="190385"/>
                  </a:lnTo>
                  <a:lnTo>
                    <a:pt x="1613674" y="215404"/>
                  </a:lnTo>
                  <a:lnTo>
                    <a:pt x="1553933" y="241884"/>
                  </a:lnTo>
                  <a:lnTo>
                    <a:pt x="1494840" y="269824"/>
                  </a:lnTo>
                  <a:lnTo>
                    <a:pt x="1436471" y="299212"/>
                  </a:lnTo>
                  <a:lnTo>
                    <a:pt x="1378839" y="330022"/>
                  </a:lnTo>
                  <a:lnTo>
                    <a:pt x="1321981" y="362216"/>
                  </a:lnTo>
                  <a:lnTo>
                    <a:pt x="1265923" y="395820"/>
                  </a:lnTo>
                  <a:lnTo>
                    <a:pt x="1210716" y="430784"/>
                  </a:lnTo>
                  <a:lnTo>
                    <a:pt x="1156373" y="467106"/>
                  </a:lnTo>
                  <a:lnTo>
                    <a:pt x="1102944" y="504723"/>
                  </a:lnTo>
                  <a:lnTo>
                    <a:pt x="1050442" y="543661"/>
                  </a:lnTo>
                  <a:lnTo>
                    <a:pt x="998918" y="583857"/>
                  </a:lnTo>
                  <a:lnTo>
                    <a:pt x="948397" y="625322"/>
                  </a:lnTo>
                  <a:lnTo>
                    <a:pt x="898918" y="668007"/>
                  </a:lnTo>
                  <a:lnTo>
                    <a:pt x="850493" y="711911"/>
                  </a:lnTo>
                  <a:lnTo>
                    <a:pt x="803160" y="756958"/>
                  </a:lnTo>
                  <a:lnTo>
                    <a:pt x="756945" y="803173"/>
                  </a:lnTo>
                  <a:lnTo>
                    <a:pt x="711885" y="850506"/>
                  </a:lnTo>
                  <a:lnTo>
                    <a:pt x="667994" y="898931"/>
                  </a:lnTo>
                  <a:lnTo>
                    <a:pt x="625309" y="948423"/>
                  </a:lnTo>
                  <a:lnTo>
                    <a:pt x="583844" y="998943"/>
                  </a:lnTo>
                  <a:lnTo>
                    <a:pt x="543648" y="1050455"/>
                  </a:lnTo>
                  <a:lnTo>
                    <a:pt x="504710" y="1102956"/>
                  </a:lnTo>
                  <a:lnTo>
                    <a:pt x="467080" y="1156385"/>
                  </a:lnTo>
                  <a:lnTo>
                    <a:pt x="430771" y="1210729"/>
                  </a:lnTo>
                  <a:lnTo>
                    <a:pt x="395808" y="1265936"/>
                  </a:lnTo>
                  <a:lnTo>
                    <a:pt x="362204" y="1321993"/>
                  </a:lnTo>
                  <a:lnTo>
                    <a:pt x="329996" y="1378851"/>
                  </a:lnTo>
                  <a:lnTo>
                    <a:pt x="299186" y="1436497"/>
                  </a:lnTo>
                  <a:lnTo>
                    <a:pt x="269811" y="1494866"/>
                  </a:lnTo>
                  <a:lnTo>
                    <a:pt x="241871" y="1553946"/>
                  </a:lnTo>
                  <a:lnTo>
                    <a:pt x="215379" y="1613687"/>
                  </a:lnTo>
                  <a:lnTo>
                    <a:pt x="190373" y="1674075"/>
                  </a:lnTo>
                  <a:lnTo>
                    <a:pt x="166852" y="1735035"/>
                  </a:lnTo>
                  <a:lnTo>
                    <a:pt x="144843" y="1796580"/>
                  </a:lnTo>
                  <a:lnTo>
                    <a:pt x="124345" y="1858632"/>
                  </a:lnTo>
                  <a:lnTo>
                    <a:pt x="105371" y="1921179"/>
                  </a:lnTo>
                  <a:lnTo>
                    <a:pt x="87934" y="1984159"/>
                  </a:lnTo>
                  <a:lnTo>
                    <a:pt x="72059" y="2047557"/>
                  </a:lnTo>
                  <a:lnTo>
                    <a:pt x="57734" y="2111324"/>
                  </a:lnTo>
                  <a:lnTo>
                    <a:pt x="44983" y="2175421"/>
                  </a:lnTo>
                  <a:lnTo>
                    <a:pt x="33807" y="2239810"/>
                  </a:lnTo>
                  <a:lnTo>
                    <a:pt x="24218" y="2304453"/>
                  </a:lnTo>
                  <a:lnTo>
                    <a:pt x="16217" y="2369312"/>
                  </a:lnTo>
                  <a:lnTo>
                    <a:pt x="9817" y="2434361"/>
                  </a:lnTo>
                  <a:lnTo>
                    <a:pt x="5003" y="2499525"/>
                  </a:lnTo>
                  <a:lnTo>
                    <a:pt x="1803" y="2564803"/>
                  </a:lnTo>
                  <a:lnTo>
                    <a:pt x="203" y="2630132"/>
                  </a:lnTo>
                  <a:lnTo>
                    <a:pt x="0" y="2662809"/>
                  </a:lnTo>
                  <a:lnTo>
                    <a:pt x="203" y="2695498"/>
                  </a:lnTo>
                  <a:lnTo>
                    <a:pt x="1803" y="2760827"/>
                  </a:lnTo>
                  <a:lnTo>
                    <a:pt x="5003" y="2826105"/>
                  </a:lnTo>
                  <a:lnTo>
                    <a:pt x="9817" y="2891269"/>
                  </a:lnTo>
                  <a:lnTo>
                    <a:pt x="16217" y="2956318"/>
                  </a:lnTo>
                  <a:lnTo>
                    <a:pt x="24218" y="3021177"/>
                  </a:lnTo>
                  <a:lnTo>
                    <a:pt x="33807" y="3085820"/>
                  </a:lnTo>
                  <a:lnTo>
                    <a:pt x="44983" y="3150209"/>
                  </a:lnTo>
                  <a:lnTo>
                    <a:pt x="57734" y="3214319"/>
                  </a:lnTo>
                  <a:lnTo>
                    <a:pt x="72059" y="3278073"/>
                  </a:lnTo>
                  <a:lnTo>
                    <a:pt x="87934" y="3341471"/>
                  </a:lnTo>
                  <a:lnTo>
                    <a:pt x="105371" y="3404451"/>
                  </a:lnTo>
                  <a:lnTo>
                    <a:pt x="124345" y="3466998"/>
                  </a:lnTo>
                  <a:lnTo>
                    <a:pt x="144843" y="3529050"/>
                  </a:lnTo>
                  <a:lnTo>
                    <a:pt x="166852" y="3590582"/>
                  </a:lnTo>
                  <a:lnTo>
                    <a:pt x="190373" y="3651554"/>
                  </a:lnTo>
                  <a:lnTo>
                    <a:pt x="215379" y="3711943"/>
                  </a:lnTo>
                  <a:lnTo>
                    <a:pt x="241871" y="3771684"/>
                  </a:lnTo>
                  <a:lnTo>
                    <a:pt x="269811" y="3830764"/>
                  </a:lnTo>
                  <a:lnTo>
                    <a:pt x="299186" y="3889133"/>
                  </a:lnTo>
                  <a:lnTo>
                    <a:pt x="329996" y="3946779"/>
                  </a:lnTo>
                  <a:lnTo>
                    <a:pt x="362204" y="4003637"/>
                  </a:lnTo>
                  <a:lnTo>
                    <a:pt x="395808" y="4059694"/>
                  </a:lnTo>
                  <a:lnTo>
                    <a:pt x="430771" y="4114901"/>
                  </a:lnTo>
                  <a:lnTo>
                    <a:pt x="467080" y="4169245"/>
                  </a:lnTo>
                  <a:lnTo>
                    <a:pt x="504710" y="4222674"/>
                  </a:lnTo>
                  <a:lnTo>
                    <a:pt x="543648" y="4275175"/>
                  </a:lnTo>
                  <a:lnTo>
                    <a:pt x="583844" y="4326687"/>
                  </a:lnTo>
                  <a:lnTo>
                    <a:pt x="625309" y="4377207"/>
                  </a:lnTo>
                  <a:lnTo>
                    <a:pt x="667994" y="4426699"/>
                  </a:lnTo>
                  <a:lnTo>
                    <a:pt x="711885" y="4475124"/>
                  </a:lnTo>
                  <a:lnTo>
                    <a:pt x="756945" y="4522457"/>
                  </a:lnTo>
                  <a:lnTo>
                    <a:pt x="803160" y="4568672"/>
                  </a:lnTo>
                  <a:lnTo>
                    <a:pt x="850493" y="4613719"/>
                  </a:lnTo>
                  <a:lnTo>
                    <a:pt x="898918" y="4657623"/>
                  </a:lnTo>
                  <a:lnTo>
                    <a:pt x="948397" y="4700308"/>
                  </a:lnTo>
                  <a:lnTo>
                    <a:pt x="998918" y="4741761"/>
                  </a:lnTo>
                  <a:lnTo>
                    <a:pt x="1050442" y="4781969"/>
                  </a:lnTo>
                  <a:lnTo>
                    <a:pt x="1102944" y="4820907"/>
                  </a:lnTo>
                  <a:lnTo>
                    <a:pt x="1156373" y="4858524"/>
                  </a:lnTo>
                  <a:lnTo>
                    <a:pt x="1210716" y="4894846"/>
                  </a:lnTo>
                  <a:lnTo>
                    <a:pt x="1265923" y="4929797"/>
                  </a:lnTo>
                  <a:lnTo>
                    <a:pt x="1321981" y="4963401"/>
                  </a:lnTo>
                  <a:lnTo>
                    <a:pt x="1378839" y="4995608"/>
                  </a:lnTo>
                  <a:lnTo>
                    <a:pt x="1436471" y="5026418"/>
                  </a:lnTo>
                  <a:lnTo>
                    <a:pt x="1494840" y="5055806"/>
                  </a:lnTo>
                  <a:lnTo>
                    <a:pt x="1553933" y="5083746"/>
                  </a:lnTo>
                  <a:lnTo>
                    <a:pt x="1613674" y="5110226"/>
                  </a:lnTo>
                  <a:lnTo>
                    <a:pt x="1674063" y="5135245"/>
                  </a:lnTo>
                  <a:lnTo>
                    <a:pt x="1735023" y="5158765"/>
                  </a:lnTo>
                  <a:lnTo>
                    <a:pt x="1796567" y="5180774"/>
                  </a:lnTo>
                  <a:lnTo>
                    <a:pt x="1858619" y="5201285"/>
                  </a:lnTo>
                  <a:lnTo>
                    <a:pt x="1921167" y="5220246"/>
                  </a:lnTo>
                  <a:lnTo>
                    <a:pt x="1984146" y="5237683"/>
                  </a:lnTo>
                  <a:lnTo>
                    <a:pt x="2047544" y="5253558"/>
                  </a:lnTo>
                  <a:lnTo>
                    <a:pt x="2111298" y="5267884"/>
                  </a:lnTo>
                  <a:lnTo>
                    <a:pt x="2175408" y="5280634"/>
                  </a:lnTo>
                  <a:lnTo>
                    <a:pt x="2239797" y="5291798"/>
                  </a:lnTo>
                  <a:lnTo>
                    <a:pt x="2304440" y="5301386"/>
                  </a:lnTo>
                  <a:lnTo>
                    <a:pt x="2369299" y="5309387"/>
                  </a:lnTo>
                  <a:lnTo>
                    <a:pt x="2434336" y="5315801"/>
                  </a:lnTo>
                  <a:lnTo>
                    <a:pt x="2499512" y="5320601"/>
                  </a:lnTo>
                  <a:lnTo>
                    <a:pt x="2564790" y="5323814"/>
                  </a:lnTo>
                  <a:lnTo>
                    <a:pt x="2630119" y="5325415"/>
                  </a:lnTo>
                  <a:lnTo>
                    <a:pt x="2662809" y="5325605"/>
                  </a:lnTo>
                  <a:lnTo>
                    <a:pt x="2695473" y="5325415"/>
                  </a:lnTo>
                  <a:lnTo>
                    <a:pt x="2760802" y="5323814"/>
                  </a:lnTo>
                  <a:lnTo>
                    <a:pt x="2826093" y="5320601"/>
                  </a:lnTo>
                  <a:lnTo>
                    <a:pt x="2891256" y="5315801"/>
                  </a:lnTo>
                  <a:lnTo>
                    <a:pt x="2956306" y="5309387"/>
                  </a:lnTo>
                  <a:lnTo>
                    <a:pt x="3021165" y="5301386"/>
                  </a:lnTo>
                  <a:lnTo>
                    <a:pt x="3085808" y="5291798"/>
                  </a:lnTo>
                  <a:lnTo>
                    <a:pt x="3150197" y="5280634"/>
                  </a:lnTo>
                  <a:lnTo>
                    <a:pt x="3214293" y="5267884"/>
                  </a:lnTo>
                  <a:lnTo>
                    <a:pt x="3278060" y="5253558"/>
                  </a:lnTo>
                  <a:lnTo>
                    <a:pt x="3341459" y="5237683"/>
                  </a:lnTo>
                  <a:lnTo>
                    <a:pt x="3404438" y="5220246"/>
                  </a:lnTo>
                  <a:lnTo>
                    <a:pt x="3466973" y="5201285"/>
                  </a:lnTo>
                  <a:lnTo>
                    <a:pt x="3529025" y="5180774"/>
                  </a:lnTo>
                  <a:lnTo>
                    <a:pt x="3590569" y="5158765"/>
                  </a:lnTo>
                  <a:lnTo>
                    <a:pt x="3651542" y="5135245"/>
                  </a:lnTo>
                  <a:lnTo>
                    <a:pt x="3711930" y="5110226"/>
                  </a:lnTo>
                  <a:lnTo>
                    <a:pt x="3771671" y="5083746"/>
                  </a:lnTo>
                  <a:lnTo>
                    <a:pt x="3830751" y="5055806"/>
                  </a:lnTo>
                  <a:lnTo>
                    <a:pt x="3889121" y="5026418"/>
                  </a:lnTo>
                  <a:lnTo>
                    <a:pt x="3946753" y="4995608"/>
                  </a:lnTo>
                  <a:lnTo>
                    <a:pt x="4003624" y="4963401"/>
                  </a:lnTo>
                  <a:lnTo>
                    <a:pt x="4059682" y="4929797"/>
                  </a:lnTo>
                  <a:lnTo>
                    <a:pt x="4114889" y="4894846"/>
                  </a:lnTo>
                  <a:lnTo>
                    <a:pt x="4169232" y="4858524"/>
                  </a:lnTo>
                  <a:lnTo>
                    <a:pt x="4222661" y="4820907"/>
                  </a:lnTo>
                  <a:lnTo>
                    <a:pt x="4275163" y="4781969"/>
                  </a:lnTo>
                  <a:lnTo>
                    <a:pt x="4326674" y="4741761"/>
                  </a:lnTo>
                  <a:lnTo>
                    <a:pt x="4377194" y="4700308"/>
                  </a:lnTo>
                  <a:lnTo>
                    <a:pt x="4426686" y="4657623"/>
                  </a:lnTo>
                  <a:lnTo>
                    <a:pt x="4475111" y="4613719"/>
                  </a:lnTo>
                  <a:lnTo>
                    <a:pt x="4522432" y="4568672"/>
                  </a:lnTo>
                  <a:lnTo>
                    <a:pt x="4568647" y="4522457"/>
                  </a:lnTo>
                  <a:lnTo>
                    <a:pt x="4613707" y="4475124"/>
                  </a:lnTo>
                  <a:lnTo>
                    <a:pt x="4657598" y="4426699"/>
                  </a:lnTo>
                  <a:lnTo>
                    <a:pt x="4700282" y="4377207"/>
                  </a:lnTo>
                  <a:lnTo>
                    <a:pt x="4741748" y="4326687"/>
                  </a:lnTo>
                  <a:lnTo>
                    <a:pt x="4781956" y="4275175"/>
                  </a:lnTo>
                  <a:lnTo>
                    <a:pt x="4820894" y="4222674"/>
                  </a:lnTo>
                  <a:lnTo>
                    <a:pt x="4858512" y="4169245"/>
                  </a:lnTo>
                  <a:lnTo>
                    <a:pt x="4894821" y="4114901"/>
                  </a:lnTo>
                  <a:lnTo>
                    <a:pt x="4929784" y="4059694"/>
                  </a:lnTo>
                  <a:lnTo>
                    <a:pt x="4963388" y="4003637"/>
                  </a:lnTo>
                  <a:lnTo>
                    <a:pt x="4995596" y="3946779"/>
                  </a:lnTo>
                  <a:lnTo>
                    <a:pt x="5026406" y="3889133"/>
                  </a:lnTo>
                  <a:lnTo>
                    <a:pt x="5055794" y="3830764"/>
                  </a:lnTo>
                  <a:lnTo>
                    <a:pt x="5083734" y="3771684"/>
                  </a:lnTo>
                  <a:lnTo>
                    <a:pt x="5110213" y="3711943"/>
                  </a:lnTo>
                  <a:lnTo>
                    <a:pt x="5135232" y="3651554"/>
                  </a:lnTo>
                  <a:lnTo>
                    <a:pt x="5158752" y="3590582"/>
                  </a:lnTo>
                  <a:lnTo>
                    <a:pt x="5180762" y="3529050"/>
                  </a:lnTo>
                  <a:lnTo>
                    <a:pt x="5201272" y="3466998"/>
                  </a:lnTo>
                  <a:lnTo>
                    <a:pt x="5220233" y="3404451"/>
                  </a:lnTo>
                  <a:lnTo>
                    <a:pt x="5237670" y="3341471"/>
                  </a:lnTo>
                  <a:lnTo>
                    <a:pt x="5253545" y="3278073"/>
                  </a:lnTo>
                  <a:lnTo>
                    <a:pt x="5267858" y="3214319"/>
                  </a:lnTo>
                  <a:lnTo>
                    <a:pt x="5280609" y="3150209"/>
                  </a:lnTo>
                  <a:lnTo>
                    <a:pt x="5291785" y="3085820"/>
                  </a:lnTo>
                  <a:lnTo>
                    <a:pt x="5301373" y="3021177"/>
                  </a:lnTo>
                  <a:lnTo>
                    <a:pt x="5309374" y="2956318"/>
                  </a:lnTo>
                  <a:lnTo>
                    <a:pt x="5315775" y="2891269"/>
                  </a:lnTo>
                  <a:lnTo>
                    <a:pt x="5320589" y="2826105"/>
                  </a:lnTo>
                  <a:lnTo>
                    <a:pt x="5323802" y="2760827"/>
                  </a:lnTo>
                  <a:lnTo>
                    <a:pt x="5325402" y="2695498"/>
                  </a:lnTo>
                  <a:lnTo>
                    <a:pt x="5325605" y="2662809"/>
                  </a:lnTo>
                  <a:close/>
                </a:path>
              </a:pathLst>
            </a:custGeom>
            <a:solidFill>
              <a:srgbClr val="FDFBFB"/>
            </a:solidFill>
          </p:spPr>
          <p:txBody>
            <a:bodyPr wrap="square" lIns="0" tIns="0" rIns="0" bIns="0" rtlCol="0"/>
            <a:lstStyle/>
            <a:p>
              <a:endParaRPr sz="1200"/>
            </a:p>
          </p:txBody>
        </p:sp>
        <p:pic>
          <p:nvPicPr>
            <p:cNvPr id="12" name="object 6">
              <a:extLst>
                <a:ext uri="{FF2B5EF4-FFF2-40B4-BE49-F238E27FC236}">
                  <a16:creationId xmlns:a16="http://schemas.microsoft.com/office/drawing/2014/main" id="{1687CE24-4E32-5E23-287F-467CE9F03DB2}"/>
                </a:ext>
              </a:extLst>
            </p:cNvPr>
            <p:cNvPicPr/>
            <p:nvPr/>
          </p:nvPicPr>
          <p:blipFill>
            <a:blip r:embed="rId4" cstate="print"/>
            <a:stretch>
              <a:fillRect/>
            </a:stretch>
          </p:blipFill>
          <p:spPr>
            <a:xfrm>
              <a:off x="1434846" y="2677045"/>
              <a:ext cx="4950155" cy="4940287"/>
            </a:xfrm>
            <a:prstGeom prst="rect">
              <a:avLst/>
            </a:prstGeom>
          </p:spPr>
        </p:pic>
      </p:grpSp>
      <p:sp>
        <p:nvSpPr>
          <p:cNvPr id="14" name="TextBox 13">
            <a:extLst>
              <a:ext uri="{FF2B5EF4-FFF2-40B4-BE49-F238E27FC236}">
                <a16:creationId xmlns:a16="http://schemas.microsoft.com/office/drawing/2014/main" id="{0A2188FD-B3D9-5EB5-F6A2-2A179F9044BA}"/>
              </a:ext>
            </a:extLst>
          </p:cNvPr>
          <p:cNvSpPr txBox="1"/>
          <p:nvPr/>
        </p:nvSpPr>
        <p:spPr>
          <a:xfrm>
            <a:off x="5693978" y="2696646"/>
            <a:ext cx="2944463" cy="1323439"/>
          </a:xfrm>
          <a:prstGeom prst="rect">
            <a:avLst/>
          </a:prstGeom>
          <a:noFill/>
        </p:spPr>
        <p:txBody>
          <a:bodyPr wrap="square">
            <a:spAutoFit/>
          </a:bodyPr>
          <a:lstStyle/>
          <a:p>
            <a:pPr algn="ctr"/>
            <a:r>
              <a:rPr lang="en-US" sz="4000" b="1" spc="460" dirty="0">
                <a:solidFill>
                  <a:srgbClr val="FFFFFF"/>
                </a:solidFill>
                <a:latin typeface="Algerian" panose="04020705040A02060702" pitchFamily="82" charset="0"/>
                <a:cs typeface="Century Gothic"/>
              </a:rPr>
              <a:t>THANK</a:t>
            </a:r>
          </a:p>
          <a:p>
            <a:pPr algn="ctr"/>
            <a:r>
              <a:rPr lang="en-US" sz="4000" b="1" spc="353" dirty="0">
                <a:solidFill>
                  <a:srgbClr val="FFFFFF"/>
                </a:solidFill>
                <a:latin typeface="Algerian" panose="04020705040A02060702" pitchFamily="82" charset="0"/>
                <a:cs typeface="Century Gothic"/>
              </a:rPr>
              <a:t>YOU!</a:t>
            </a:r>
            <a:endParaRPr lang="en-US" sz="4000" dirty="0">
              <a:latin typeface="Algerian" panose="04020705040A02060702" pitchFamily="82" charset="0"/>
            </a:endParaRPr>
          </a:p>
        </p:txBody>
      </p:sp>
      <p:sp>
        <p:nvSpPr>
          <p:cNvPr id="16" name="TextBox 15">
            <a:extLst>
              <a:ext uri="{FF2B5EF4-FFF2-40B4-BE49-F238E27FC236}">
                <a16:creationId xmlns:a16="http://schemas.microsoft.com/office/drawing/2014/main" id="{9D84A8F6-66FB-841A-27D8-A6F3B88970B7}"/>
              </a:ext>
            </a:extLst>
          </p:cNvPr>
          <p:cNvSpPr txBox="1"/>
          <p:nvPr/>
        </p:nvSpPr>
        <p:spPr>
          <a:xfrm>
            <a:off x="5693978" y="4660005"/>
            <a:ext cx="3935559" cy="758413"/>
          </a:xfrm>
          <a:prstGeom prst="rect">
            <a:avLst/>
          </a:prstGeom>
          <a:noFill/>
        </p:spPr>
        <p:txBody>
          <a:bodyPr wrap="square">
            <a:spAutoFit/>
          </a:bodyPr>
          <a:lstStyle/>
          <a:p>
            <a:pPr marL="8467" algn="ctr">
              <a:spcBef>
                <a:spcPts val="690"/>
              </a:spcBef>
            </a:pPr>
            <a:r>
              <a:rPr lang="en-US" sz="2400" b="1" spc="-7" dirty="0">
                <a:solidFill>
                  <a:srgbClr val="FFFFFF"/>
                </a:solidFill>
                <a:latin typeface="Algerian" panose="04020705040A02060702" pitchFamily="82" charset="0"/>
                <a:cs typeface="Century Gothic"/>
              </a:rPr>
              <a:t>Contact</a:t>
            </a:r>
            <a:r>
              <a:rPr lang="en-US" sz="2400" b="1" dirty="0">
                <a:latin typeface="Algerian" panose="04020705040A02060702" pitchFamily="82" charset="0"/>
                <a:cs typeface="Century Gothic"/>
              </a:rPr>
              <a:t>: </a:t>
            </a:r>
            <a:r>
              <a:rPr lang="en-US" sz="1800" u="heavy" spc="-210" dirty="0">
                <a:solidFill>
                  <a:srgbClr val="FFFFFF"/>
                </a:solidFill>
                <a:uFill>
                  <a:solidFill>
                    <a:srgbClr val="FFFFFF"/>
                  </a:solidFill>
                </a:uFill>
                <a:latin typeface="Algerian" panose="04020705040A02060702" pitchFamily="82" charset="0"/>
                <a:cs typeface="Verdana"/>
              </a:rPr>
              <a:t>https://www.10alytics.io/</a:t>
            </a:r>
            <a:endParaRPr lang="en-US" sz="1800" dirty="0">
              <a:latin typeface="Algerian" panose="04020705040A02060702" pitchFamily="82" charset="0"/>
              <a:cs typeface="Verdana"/>
            </a:endParaRPr>
          </a:p>
        </p:txBody>
      </p:sp>
    </p:spTree>
    <p:extLst>
      <p:ext uri="{BB962C8B-B14F-4D97-AF65-F5344CB8AC3E}">
        <p14:creationId xmlns:p14="http://schemas.microsoft.com/office/powerpoint/2010/main" val="1341035491"/>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678829" y="-20153"/>
            <a:ext cx="6343650" cy="937223"/>
          </a:xfrm>
        </p:spPr>
        <p:txBody>
          <a:bodyPr>
            <a:normAutofit/>
          </a:bodyPr>
          <a:lstStyle/>
          <a:p>
            <a:r>
              <a:rPr lang="en-ZA" sz="4000" dirty="0">
                <a:solidFill>
                  <a:schemeClr val="bg1"/>
                </a:solidFill>
                <a:latin typeface="Algerian" panose="04020705040A02060702" pitchFamily="82" charset="0"/>
              </a:rPr>
              <a:t>Table of content </a:t>
            </a:r>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3969085" y="1097987"/>
            <a:ext cx="6338887" cy="5258363"/>
          </a:xfrm>
        </p:spPr>
        <p:txBody>
          <a:bodyPr>
            <a:noAutofit/>
          </a:bodyPr>
          <a:lstStyle/>
          <a:p>
            <a:pPr marL="342900" indent="-342900">
              <a:buFont typeface="Arial" panose="020B0604020202020204" pitchFamily="34" charset="0"/>
              <a:buChar char="•"/>
            </a:pPr>
            <a:r>
              <a:rPr lang="en-US" sz="3200" dirty="0">
                <a:solidFill>
                  <a:schemeClr val="bg1"/>
                </a:solidFill>
                <a:latin typeface="Algerian" panose="04020705040A02060702" pitchFamily="82" charset="0"/>
              </a:rPr>
              <a:t>INTRODUCTION</a:t>
            </a:r>
          </a:p>
          <a:p>
            <a:pPr marL="342900" indent="-342900">
              <a:buFont typeface="Arial" panose="020B0604020202020204" pitchFamily="34" charset="0"/>
              <a:buChar char="•"/>
            </a:pPr>
            <a:r>
              <a:rPr lang="en-US" sz="3200" dirty="0">
                <a:solidFill>
                  <a:schemeClr val="bg1"/>
                </a:solidFill>
                <a:latin typeface="Algerian" panose="04020705040A02060702" pitchFamily="82" charset="0"/>
              </a:rPr>
              <a:t>DATASET OVERVIEW</a:t>
            </a:r>
          </a:p>
          <a:p>
            <a:pPr marL="342900" indent="-342900">
              <a:buFont typeface="Arial" panose="020B0604020202020204" pitchFamily="34" charset="0"/>
              <a:buChar char="•"/>
            </a:pPr>
            <a:r>
              <a:rPr lang="en-US" sz="3200" dirty="0">
                <a:solidFill>
                  <a:schemeClr val="bg1"/>
                </a:solidFill>
                <a:latin typeface="Algerian" panose="04020705040A02060702" pitchFamily="82" charset="0"/>
              </a:rPr>
              <a:t>METHODOLOGY</a:t>
            </a:r>
          </a:p>
          <a:p>
            <a:pPr marL="342900" indent="-342900">
              <a:buFont typeface="Arial" panose="020B0604020202020204" pitchFamily="34" charset="0"/>
              <a:buChar char="•"/>
            </a:pPr>
            <a:r>
              <a:rPr lang="en-US" sz="3200" dirty="0">
                <a:solidFill>
                  <a:schemeClr val="bg1"/>
                </a:solidFill>
                <a:latin typeface="Algerian" panose="04020705040A02060702" pitchFamily="82" charset="0"/>
              </a:rPr>
              <a:t>DATA VISUALIZATION</a:t>
            </a:r>
          </a:p>
          <a:p>
            <a:pPr marL="342900" indent="-342900">
              <a:buFont typeface="Arial" panose="020B0604020202020204" pitchFamily="34" charset="0"/>
              <a:buChar char="•"/>
            </a:pPr>
            <a:r>
              <a:rPr lang="en-US" sz="3200" dirty="0">
                <a:solidFill>
                  <a:schemeClr val="bg1"/>
                </a:solidFill>
                <a:latin typeface="Algerian" panose="04020705040A02060702" pitchFamily="82" charset="0"/>
              </a:rPr>
              <a:t>ANALYSIS FINDINGS/INSIGHT</a:t>
            </a:r>
          </a:p>
          <a:p>
            <a:pPr marL="342900" indent="-342900">
              <a:buFont typeface="Arial" panose="020B0604020202020204" pitchFamily="34" charset="0"/>
              <a:buChar char="•"/>
            </a:pPr>
            <a:r>
              <a:rPr lang="en-US" sz="3200" dirty="0">
                <a:solidFill>
                  <a:schemeClr val="bg1"/>
                </a:solidFill>
                <a:latin typeface="Algerian" panose="04020705040A02060702" pitchFamily="82" charset="0"/>
              </a:rPr>
              <a:t>RECOMMENDATION</a:t>
            </a:r>
          </a:p>
          <a:p>
            <a:pPr marL="342900" indent="-342900">
              <a:buFont typeface="Arial" panose="020B0604020202020204" pitchFamily="34" charset="0"/>
              <a:buChar char="•"/>
            </a:pPr>
            <a:r>
              <a:rPr lang="en-US" sz="3200" dirty="0">
                <a:solidFill>
                  <a:schemeClr val="bg1"/>
                </a:solidFill>
                <a:latin typeface="Algerian" panose="04020705040A02060702" pitchFamily="82" charset="0"/>
              </a:rPr>
              <a:t>CONCLUSION</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pic>
        <p:nvPicPr>
          <p:cNvPr id="4" name="object 7">
            <a:extLst>
              <a:ext uri="{FF2B5EF4-FFF2-40B4-BE49-F238E27FC236}">
                <a16:creationId xmlns:a16="http://schemas.microsoft.com/office/drawing/2014/main" id="{21A6C61E-7C96-8125-C1D8-666FA387166A}"/>
              </a:ext>
            </a:extLst>
          </p:cNvPr>
          <p:cNvPicPr>
            <a:picLocks noGrp="1" noRot="1" noMove="1" noResize="1" noEditPoints="1" noAdjustHandles="1" noChangeArrowheads="1" noChangeShapeType="1" noCrop="1"/>
          </p:cNvPicPr>
          <p:nvPr/>
        </p:nvPicPr>
        <p:blipFill>
          <a:blip r:embed="rId3" cstate="print"/>
          <a:stretch>
            <a:fillRect/>
          </a:stretch>
        </p:blipFill>
        <p:spPr>
          <a:xfrm>
            <a:off x="10022479" y="59772"/>
            <a:ext cx="2164078" cy="638555"/>
          </a:xfrm>
          <a:prstGeom prst="rect">
            <a:avLst/>
          </a:prstGeom>
        </p:spPr>
      </p:pic>
    </p:spTree>
    <p:extLst>
      <p:ext uri="{BB962C8B-B14F-4D97-AF65-F5344CB8AC3E}">
        <p14:creationId xmlns:p14="http://schemas.microsoft.com/office/powerpoint/2010/main" val="2243494996"/>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87D29B-49DC-EAEE-88DA-06F8EEEF8E0B}"/>
              </a:ext>
            </a:extLst>
          </p:cNvPr>
          <p:cNvSpPr>
            <a:spLocks noGrp="1"/>
          </p:cNvSpPr>
          <p:nvPr>
            <p:ph type="sldNum" sz="quarter" idx="7"/>
          </p:nvPr>
        </p:nvSpPr>
        <p:spPr/>
        <p:txBody>
          <a:bodyPr/>
          <a:lstStyle/>
          <a:p>
            <a:fld id="{B6F15528-21DE-4FAA-801E-634DDDAF4B2B}" type="slidenum">
              <a:rPr lang="en-US" smtClean="0"/>
              <a:t>3</a:t>
            </a:fld>
            <a:endParaRPr lang="en-US"/>
          </a:p>
        </p:txBody>
      </p:sp>
      <p:sp>
        <p:nvSpPr>
          <p:cNvPr id="3" name="Rectangle 2">
            <a:extLst>
              <a:ext uri="{FF2B5EF4-FFF2-40B4-BE49-F238E27FC236}">
                <a16:creationId xmlns:a16="http://schemas.microsoft.com/office/drawing/2014/main" id="{FF9C6F40-6713-AC12-2685-8A8F9B0CD068}"/>
              </a:ext>
            </a:extLst>
          </p:cNvPr>
          <p:cNvSpPr/>
          <p:nvPr/>
        </p:nvSpPr>
        <p:spPr>
          <a:xfrm>
            <a:off x="0" y="0"/>
            <a:ext cx="12192000" cy="68580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bg1">
                  <a:lumMod val="95000"/>
                </a:schemeClr>
              </a:solidFill>
            </a:endParaRPr>
          </a:p>
        </p:txBody>
      </p:sp>
      <p:sp>
        <p:nvSpPr>
          <p:cNvPr id="13" name="Title 1">
            <a:extLst>
              <a:ext uri="{FF2B5EF4-FFF2-40B4-BE49-F238E27FC236}">
                <a16:creationId xmlns:a16="http://schemas.microsoft.com/office/drawing/2014/main" id="{A3987626-D8CD-4D75-B379-44ED31D95AD4}"/>
              </a:ext>
            </a:extLst>
          </p:cNvPr>
          <p:cNvSpPr txBox="1">
            <a:spLocks/>
          </p:cNvSpPr>
          <p:nvPr/>
        </p:nvSpPr>
        <p:spPr>
          <a:xfrm>
            <a:off x="285751" y="1031132"/>
            <a:ext cx="11699772" cy="5445868"/>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US" sz="2000" b="0" dirty="0">
                <a:ln w="0"/>
                <a:solidFill>
                  <a:schemeClr val="accent3">
                    <a:lumMod val="50000"/>
                  </a:schemeClr>
                </a:solidFill>
                <a:effectLst>
                  <a:outerShdw blurRad="38100" dist="19050" dir="2700000" algn="tl" rotWithShape="0">
                    <a:schemeClr val="dk1">
                      <a:alpha val="40000"/>
                    </a:schemeClr>
                  </a:outerShdw>
                </a:effectLst>
                <a:latin typeface="Calisto MT" panose="02040603050505030304" pitchFamily="18" charset="0"/>
                <a:cs typeface="Calibri" panose="020F0502020204030204" pitchFamily="34" charset="0"/>
              </a:rPr>
              <a:t>TECHTRONIX INNOVATIONS, A FOREFRONT PLAYER IN THE MICROCHIP AND ROBOTICS INDUSTRY, IS ENCOUNTERING CHALLENGES IN STREAMLINING ITS SALES STRATEGIES, OPTIMIZING PRODUCTION PLANNING, AND PURSUING MARKET EXPANSION. THE COMPANY BOASTS AN EXTENSIVE PORTFOLIO THAT CATERS TO AUTOMOTIVE, CONSUMER ELECTRONICS, AND INDUSTRIAL SECTORS. HOWEVER, IT GRAPPLES  WITH  DEMAND  UNPREDICTABILITY,  INVENTORY  MANAGEMENT  INEFFICIENCIES,  AND  THE  IDENTIFICATION  OF PROFITABLE MARKET OPPORTUNITIES.</a:t>
            </a:r>
            <a:br>
              <a:rPr lang="en-US" sz="2000" b="0" dirty="0">
                <a:ln w="0"/>
                <a:solidFill>
                  <a:schemeClr val="accent3">
                    <a:lumMod val="50000"/>
                  </a:schemeClr>
                </a:solidFill>
                <a:effectLst>
                  <a:outerShdw blurRad="38100" dist="19050" dir="2700000" algn="tl" rotWithShape="0">
                    <a:schemeClr val="dk1">
                      <a:alpha val="40000"/>
                    </a:schemeClr>
                  </a:outerShdw>
                </a:effectLst>
                <a:latin typeface="Calisto MT" panose="02040603050505030304" pitchFamily="18" charset="0"/>
                <a:cs typeface="Calibri" panose="020F0502020204030204" pitchFamily="34" charset="0"/>
              </a:rPr>
            </a:br>
            <a:br>
              <a:rPr lang="en-US" sz="2000" b="0" dirty="0">
                <a:ln w="0"/>
                <a:solidFill>
                  <a:schemeClr val="accent3">
                    <a:lumMod val="50000"/>
                  </a:schemeClr>
                </a:solidFill>
                <a:effectLst>
                  <a:outerShdw blurRad="38100" dist="19050" dir="2700000" algn="tl" rotWithShape="0">
                    <a:schemeClr val="dk1">
                      <a:alpha val="40000"/>
                    </a:schemeClr>
                  </a:outerShdw>
                </a:effectLst>
                <a:latin typeface="Calisto MT" panose="02040603050505030304" pitchFamily="18" charset="0"/>
                <a:cs typeface="Calibri" panose="020F0502020204030204" pitchFamily="34" charset="0"/>
              </a:rPr>
            </a:br>
            <a:r>
              <a:rPr lang="en-US" sz="2000" b="0" dirty="0">
                <a:ln w="0"/>
                <a:solidFill>
                  <a:schemeClr val="accent3">
                    <a:lumMod val="50000"/>
                  </a:schemeClr>
                </a:solidFill>
                <a:effectLst>
                  <a:outerShdw blurRad="38100" dist="19050" dir="2700000" algn="tl" rotWithShape="0">
                    <a:schemeClr val="dk1">
                      <a:alpha val="40000"/>
                    </a:schemeClr>
                  </a:outerShdw>
                </a:effectLst>
                <a:latin typeface="Calisto MT" panose="02040603050505030304" pitchFamily="18" charset="0"/>
                <a:cs typeface="Calibri" panose="020F0502020204030204" pitchFamily="34" charset="0"/>
              </a:rPr>
              <a:t>OVER  THE  PREVIOUS  YEAR,  TECHTRONIX  INNOVATIONS  HAS  METICULOUSLY  COMPILED  A  DATASET  ENCOMPASSING  EACH TRANSACTION,  ENCOMPASSING  SALES  DATA,  CUSTOMER  INTERACTIONS,  PRODUCT  SPECIFICS,  AND  FINANCIAL  METRICS. </a:t>
            </a:r>
            <a:br>
              <a:rPr lang="en-US" sz="2000" b="0" dirty="0">
                <a:ln w="0"/>
                <a:solidFill>
                  <a:schemeClr val="accent3">
                    <a:lumMod val="50000"/>
                  </a:schemeClr>
                </a:solidFill>
                <a:effectLst>
                  <a:outerShdw blurRad="38100" dist="19050" dir="2700000" algn="tl" rotWithShape="0">
                    <a:schemeClr val="dk1">
                      <a:alpha val="40000"/>
                    </a:schemeClr>
                  </a:outerShdw>
                </a:effectLst>
                <a:latin typeface="Calisto MT" panose="02040603050505030304" pitchFamily="18" charset="0"/>
                <a:cs typeface="Calibri" panose="020F0502020204030204" pitchFamily="34" charset="0"/>
              </a:rPr>
            </a:br>
            <a:br>
              <a:rPr lang="en-US" sz="2000" b="0" dirty="0">
                <a:ln w="0"/>
                <a:solidFill>
                  <a:schemeClr val="accent3">
                    <a:lumMod val="50000"/>
                  </a:schemeClr>
                </a:solidFill>
                <a:effectLst>
                  <a:outerShdw blurRad="38100" dist="19050" dir="2700000" algn="tl" rotWithShape="0">
                    <a:schemeClr val="dk1">
                      <a:alpha val="40000"/>
                    </a:schemeClr>
                  </a:outerShdw>
                </a:effectLst>
                <a:latin typeface="Calisto MT" panose="02040603050505030304" pitchFamily="18" charset="0"/>
                <a:cs typeface="Calibri" panose="020F0502020204030204" pitchFamily="34" charset="0"/>
              </a:rPr>
            </a:br>
            <a:r>
              <a:rPr lang="en-US" sz="2000" b="0" dirty="0">
                <a:ln w="0"/>
                <a:solidFill>
                  <a:schemeClr val="accent3">
                    <a:lumMod val="50000"/>
                  </a:schemeClr>
                </a:solidFill>
                <a:effectLst>
                  <a:outerShdw blurRad="38100" dist="19050" dir="2700000" algn="tl" rotWithShape="0">
                    <a:schemeClr val="dk1">
                      <a:alpha val="40000"/>
                    </a:schemeClr>
                  </a:outerShdw>
                </a:effectLst>
                <a:latin typeface="Calisto MT" panose="02040603050505030304" pitchFamily="18" charset="0"/>
                <a:cs typeface="Calibri" panose="020F0502020204030204" pitchFamily="34" charset="0"/>
              </a:rPr>
              <a:t>THIS DATASET PRESENTS AN INVALUABLE OPPORTUNITY FOR IN-DEPTH BUSINESS PERFORMANCE ANALYSIS, TREND IDENTIFICATION, AND INSIGHT EXTRACTION TO INFORM STRATEGIC DECISIONS.</a:t>
            </a:r>
            <a:br>
              <a:rPr lang="en-US" sz="2000" b="0" dirty="0">
                <a:ln w="0"/>
                <a:solidFill>
                  <a:schemeClr val="accent3">
                    <a:lumMod val="50000"/>
                  </a:schemeClr>
                </a:solidFill>
                <a:effectLst>
                  <a:outerShdw blurRad="38100" dist="19050" dir="2700000" algn="tl" rotWithShape="0">
                    <a:schemeClr val="dk1">
                      <a:alpha val="40000"/>
                    </a:schemeClr>
                  </a:outerShdw>
                </a:effectLst>
                <a:latin typeface="Calisto MT" panose="02040603050505030304" pitchFamily="18" charset="0"/>
                <a:cs typeface="Calibri" panose="020F0502020204030204" pitchFamily="34" charset="0"/>
              </a:rPr>
            </a:br>
            <a:endParaRPr lang="en-US" sz="2000" b="0" dirty="0">
              <a:ln w="0"/>
              <a:solidFill>
                <a:schemeClr val="accent3">
                  <a:lumMod val="50000"/>
                </a:schemeClr>
              </a:solidFill>
              <a:effectLst>
                <a:outerShdw blurRad="38100" dist="19050" dir="2700000" algn="tl" rotWithShape="0">
                  <a:schemeClr val="dk1">
                    <a:alpha val="40000"/>
                  </a:schemeClr>
                </a:outerShdw>
              </a:effectLst>
              <a:latin typeface="Calisto MT" panose="02040603050505030304" pitchFamily="18" charset="0"/>
              <a:cs typeface="Calibri" panose="020F0502020204030204" pitchFamily="34" charset="0"/>
            </a:endParaRPr>
          </a:p>
        </p:txBody>
      </p:sp>
      <p:pic>
        <p:nvPicPr>
          <p:cNvPr id="14" name="object 7">
            <a:extLst>
              <a:ext uri="{FF2B5EF4-FFF2-40B4-BE49-F238E27FC236}">
                <a16:creationId xmlns:a16="http://schemas.microsoft.com/office/drawing/2014/main" id="{85A68A2A-CD7F-F816-C2FD-6657B46BEF31}"/>
              </a:ext>
            </a:extLst>
          </p:cNvPr>
          <p:cNvPicPr>
            <a:picLocks noGrp="1" noRot="1" noMove="1" noResize="1" noEditPoints="1" noAdjustHandles="1" noChangeArrowheads="1" noChangeShapeType="1" noCrop="1"/>
          </p:cNvPicPr>
          <p:nvPr/>
        </p:nvPicPr>
        <p:blipFill>
          <a:blip r:embed="rId2" cstate="print"/>
          <a:stretch>
            <a:fillRect/>
          </a:stretch>
        </p:blipFill>
        <p:spPr>
          <a:xfrm>
            <a:off x="10022479" y="59772"/>
            <a:ext cx="2164078" cy="638555"/>
          </a:xfrm>
          <a:prstGeom prst="rect">
            <a:avLst/>
          </a:prstGeom>
        </p:spPr>
      </p:pic>
      <p:sp>
        <p:nvSpPr>
          <p:cNvPr id="15" name="TextBox 14">
            <a:extLst>
              <a:ext uri="{FF2B5EF4-FFF2-40B4-BE49-F238E27FC236}">
                <a16:creationId xmlns:a16="http://schemas.microsoft.com/office/drawing/2014/main" id="{B0255415-730E-4A0B-EA1F-C630C9B36675}"/>
              </a:ext>
            </a:extLst>
          </p:cNvPr>
          <p:cNvSpPr txBox="1"/>
          <p:nvPr/>
        </p:nvSpPr>
        <p:spPr>
          <a:xfrm>
            <a:off x="2928026" y="53901"/>
            <a:ext cx="5943600" cy="923330"/>
          </a:xfrm>
          <a:prstGeom prst="rect">
            <a:avLst/>
          </a:prstGeom>
          <a:noFill/>
        </p:spPr>
        <p:txBody>
          <a:bodyPr wrap="square" rtlCol="0">
            <a:spAutoFit/>
          </a:bodyPr>
          <a:lstStyle/>
          <a:p>
            <a:pPr algn="ctr"/>
            <a:r>
              <a:rPr lang="en-US" sz="5400" dirty="0">
                <a:ln>
                  <a:solidFill>
                    <a:schemeClr val="tx2"/>
                  </a:solidFill>
                </a:ln>
                <a:solidFill>
                  <a:schemeClr val="bg1"/>
                </a:solidFill>
                <a:latin typeface="Algerian" panose="04020705040A02060702" pitchFamily="82" charset="0"/>
              </a:rPr>
              <a:t>INTRODUCTION</a:t>
            </a:r>
          </a:p>
        </p:txBody>
      </p:sp>
    </p:spTree>
    <p:extLst>
      <p:ext uri="{BB962C8B-B14F-4D97-AF65-F5344CB8AC3E}">
        <p14:creationId xmlns:p14="http://schemas.microsoft.com/office/powerpoint/2010/main" val="323396003"/>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87D29B-49DC-EAEE-88DA-06F8EEEF8E0B}"/>
              </a:ext>
            </a:extLst>
          </p:cNvPr>
          <p:cNvSpPr>
            <a:spLocks noGrp="1"/>
          </p:cNvSpPr>
          <p:nvPr>
            <p:ph type="sldNum" sz="quarter" idx="7"/>
          </p:nvPr>
        </p:nvSpPr>
        <p:spPr/>
        <p:txBody>
          <a:bodyPr/>
          <a:lstStyle/>
          <a:p>
            <a:fld id="{B6F15528-21DE-4FAA-801E-634DDDAF4B2B}" type="slidenum">
              <a:rPr lang="en-US" smtClean="0"/>
              <a:t>4</a:t>
            </a:fld>
            <a:endParaRPr lang="en-US"/>
          </a:p>
        </p:txBody>
      </p:sp>
      <p:sp>
        <p:nvSpPr>
          <p:cNvPr id="3" name="Rectangle 2">
            <a:extLst>
              <a:ext uri="{FF2B5EF4-FFF2-40B4-BE49-F238E27FC236}">
                <a16:creationId xmlns:a16="http://schemas.microsoft.com/office/drawing/2014/main" id="{FF9C6F40-6713-AC12-2685-8A8F9B0CD068}"/>
              </a:ext>
            </a:extLst>
          </p:cNvPr>
          <p:cNvSpPr/>
          <p:nvPr/>
        </p:nvSpPr>
        <p:spPr>
          <a:xfrm>
            <a:off x="0" y="0"/>
            <a:ext cx="12192000" cy="68580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bg1">
                  <a:lumMod val="95000"/>
                </a:schemeClr>
              </a:solidFill>
            </a:endParaRPr>
          </a:p>
        </p:txBody>
      </p:sp>
      <p:pic>
        <p:nvPicPr>
          <p:cNvPr id="14" name="object 7">
            <a:extLst>
              <a:ext uri="{FF2B5EF4-FFF2-40B4-BE49-F238E27FC236}">
                <a16:creationId xmlns:a16="http://schemas.microsoft.com/office/drawing/2014/main" id="{85A68A2A-CD7F-F816-C2FD-6657B46BEF31}"/>
              </a:ext>
            </a:extLst>
          </p:cNvPr>
          <p:cNvPicPr>
            <a:picLocks noGrp="1" noRot="1" noMove="1" noResize="1" noEditPoints="1" noAdjustHandles="1" noChangeArrowheads="1" noChangeShapeType="1" noCrop="1"/>
          </p:cNvPicPr>
          <p:nvPr/>
        </p:nvPicPr>
        <p:blipFill>
          <a:blip r:embed="rId2" cstate="print"/>
          <a:stretch>
            <a:fillRect/>
          </a:stretch>
        </p:blipFill>
        <p:spPr>
          <a:xfrm>
            <a:off x="10022479" y="59772"/>
            <a:ext cx="2164078" cy="638555"/>
          </a:xfrm>
          <a:prstGeom prst="rect">
            <a:avLst/>
          </a:prstGeom>
        </p:spPr>
      </p:pic>
      <p:sp>
        <p:nvSpPr>
          <p:cNvPr id="13" name="Title 1">
            <a:extLst>
              <a:ext uri="{FF2B5EF4-FFF2-40B4-BE49-F238E27FC236}">
                <a16:creationId xmlns:a16="http://schemas.microsoft.com/office/drawing/2014/main" id="{A3987626-D8CD-4D75-B379-44ED31D95AD4}"/>
              </a:ext>
            </a:extLst>
          </p:cNvPr>
          <p:cNvSpPr txBox="1">
            <a:spLocks/>
          </p:cNvSpPr>
          <p:nvPr/>
        </p:nvSpPr>
        <p:spPr>
          <a:xfrm>
            <a:off x="619125" y="835474"/>
            <a:ext cx="11172825" cy="5812975"/>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endParaRPr lang="en-US" sz="2000" b="0" dirty="0">
              <a:ln w="0"/>
              <a:solidFill>
                <a:schemeClr val="accent3">
                  <a:lumMod val="50000"/>
                </a:schemeClr>
              </a:solidFill>
              <a:effectLst>
                <a:outerShdw blurRad="38100" dist="19050" dir="2700000" algn="tl" rotWithShape="0">
                  <a:schemeClr val="dk1">
                    <a:alpha val="40000"/>
                  </a:schemeClr>
                </a:outerShdw>
              </a:effectLst>
              <a:latin typeface="Calisto MT" panose="02040603050505030304" pitchFamily="18" charset="0"/>
              <a:cs typeface="Calibri" panose="020F0502020204030204" pitchFamily="34" charset="0"/>
            </a:endParaRPr>
          </a:p>
        </p:txBody>
      </p:sp>
      <p:sp>
        <p:nvSpPr>
          <p:cNvPr id="15" name="TextBox 14">
            <a:extLst>
              <a:ext uri="{FF2B5EF4-FFF2-40B4-BE49-F238E27FC236}">
                <a16:creationId xmlns:a16="http://schemas.microsoft.com/office/drawing/2014/main" id="{B0255415-730E-4A0B-EA1F-C630C9B36675}"/>
              </a:ext>
            </a:extLst>
          </p:cNvPr>
          <p:cNvSpPr txBox="1"/>
          <p:nvPr/>
        </p:nvSpPr>
        <p:spPr>
          <a:xfrm>
            <a:off x="2151800" y="-82616"/>
            <a:ext cx="7888400" cy="707886"/>
          </a:xfrm>
          <a:prstGeom prst="rect">
            <a:avLst/>
          </a:prstGeom>
          <a:noFill/>
        </p:spPr>
        <p:txBody>
          <a:bodyPr wrap="square" rtlCol="0">
            <a:spAutoFit/>
          </a:bodyPr>
          <a:lstStyle/>
          <a:p>
            <a:pPr algn="ctr"/>
            <a:r>
              <a:rPr lang="en-US" sz="4000" dirty="0">
                <a:solidFill>
                  <a:schemeClr val="bg1">
                    <a:lumMod val="95000"/>
                  </a:schemeClr>
                </a:solidFill>
                <a:latin typeface="Algerian" panose="04020705040A02060702" pitchFamily="82" charset="0"/>
              </a:rPr>
              <a:t>Primary objectives</a:t>
            </a:r>
            <a:endParaRPr lang="en-US" sz="4000" dirty="0">
              <a:ln>
                <a:solidFill>
                  <a:schemeClr val="tx2"/>
                </a:solidFill>
              </a:ln>
              <a:solidFill>
                <a:schemeClr val="bg1">
                  <a:lumMod val="95000"/>
                </a:schemeClr>
              </a:solidFill>
              <a:latin typeface="Algerian" panose="04020705040A02060702" pitchFamily="82" charset="0"/>
            </a:endParaRPr>
          </a:p>
        </p:txBody>
      </p:sp>
      <p:sp>
        <p:nvSpPr>
          <p:cNvPr id="5" name="Subtitle 2">
            <a:extLst>
              <a:ext uri="{FF2B5EF4-FFF2-40B4-BE49-F238E27FC236}">
                <a16:creationId xmlns:a16="http://schemas.microsoft.com/office/drawing/2014/main" id="{26C5EB57-A001-EAEE-63E9-0050243F8AA7}"/>
              </a:ext>
            </a:extLst>
          </p:cNvPr>
          <p:cNvSpPr txBox="1">
            <a:spLocks/>
          </p:cNvSpPr>
          <p:nvPr/>
        </p:nvSpPr>
        <p:spPr>
          <a:xfrm>
            <a:off x="857250" y="980810"/>
            <a:ext cx="10027035" cy="5093055"/>
          </a:xfrm>
          <a:prstGeom prst="rect">
            <a:avLst/>
          </a:prstGeom>
        </p:spPr>
        <p:txBody>
          <a:bodyPr>
            <a:noAutofit/>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0" fontAlgn="base" hangingPunct="0">
              <a:spcBef>
                <a:spcPct val="0"/>
              </a:spcBef>
              <a:spcAft>
                <a:spcPct val="0"/>
              </a:spcAft>
            </a:pPr>
            <a:r>
              <a:rPr lang="en-US" altLang="en-US" sz="1500" b="1" dirty="0">
                <a:solidFill>
                  <a:schemeClr val="accent3">
                    <a:lumMod val="50000"/>
                  </a:schemeClr>
                </a:solidFill>
                <a:latin typeface="Calisto MT" panose="02040603050505030304" pitchFamily="18" charset="0"/>
                <a:cs typeface="Calibri" panose="020F0502020204030204" pitchFamily="34" charset="0"/>
              </a:rPr>
              <a:t>Streamlining Sales Strategies</a:t>
            </a:r>
            <a:r>
              <a:rPr lang="en-US" altLang="en-US" sz="1500" dirty="0">
                <a:solidFill>
                  <a:schemeClr val="accent3">
                    <a:lumMod val="50000"/>
                  </a:schemeClr>
                </a:solidFill>
                <a:latin typeface="Calisto MT" panose="02040603050505030304" pitchFamily="18" charset="0"/>
                <a:cs typeface="Calibri" panose="020F0502020204030204" pitchFamily="34" charset="0"/>
              </a:rPr>
              <a:t>:</a:t>
            </a:r>
          </a:p>
          <a:p>
            <a:pPr marL="800100" lvl="1" indent="-342900" eaLnBrk="0" fontAlgn="base" hangingPunct="0">
              <a:spcBef>
                <a:spcPct val="0"/>
              </a:spcBef>
              <a:spcAft>
                <a:spcPct val="0"/>
              </a:spcAft>
            </a:pPr>
            <a:r>
              <a:rPr lang="en-US" altLang="en-US" sz="1500" dirty="0" err="1">
                <a:solidFill>
                  <a:schemeClr val="accent3">
                    <a:lumMod val="50000"/>
                  </a:schemeClr>
                </a:solidFill>
                <a:latin typeface="Calisto MT" panose="02040603050505030304" pitchFamily="18" charset="0"/>
                <a:cs typeface="Calibri" panose="020F0502020204030204" pitchFamily="34" charset="0"/>
              </a:rPr>
              <a:t>Techtronix</a:t>
            </a:r>
            <a:r>
              <a:rPr lang="en-US" altLang="en-US" sz="1500" dirty="0">
                <a:solidFill>
                  <a:schemeClr val="accent3">
                    <a:lumMod val="50000"/>
                  </a:schemeClr>
                </a:solidFill>
                <a:latin typeface="Calisto MT" panose="02040603050505030304" pitchFamily="18" charset="0"/>
                <a:cs typeface="Calibri" panose="020F0502020204030204" pitchFamily="34" charset="0"/>
              </a:rPr>
              <a:t> aims to overcome challenges in refining its approach to sales, likely through data-driven insights.</a:t>
            </a:r>
          </a:p>
          <a:p>
            <a:pPr lvl="1" eaLnBrk="0" fontAlgn="base" hangingPunct="0">
              <a:spcBef>
                <a:spcPct val="0"/>
              </a:spcBef>
              <a:spcAft>
                <a:spcPct val="0"/>
              </a:spcAft>
            </a:pPr>
            <a:endParaRPr lang="en-US" altLang="en-US" sz="1500" dirty="0">
              <a:solidFill>
                <a:schemeClr val="accent3">
                  <a:lumMod val="50000"/>
                </a:schemeClr>
              </a:solidFill>
              <a:latin typeface="Calisto MT" panose="02040603050505030304" pitchFamily="18" charset="0"/>
              <a:cs typeface="Calibri" panose="020F0502020204030204" pitchFamily="34" charset="0"/>
            </a:endParaRPr>
          </a:p>
          <a:p>
            <a:pPr marL="342900" indent="-342900" eaLnBrk="0" fontAlgn="base" hangingPunct="0">
              <a:spcBef>
                <a:spcPct val="0"/>
              </a:spcBef>
              <a:spcAft>
                <a:spcPct val="0"/>
              </a:spcAft>
            </a:pPr>
            <a:r>
              <a:rPr lang="en-US" altLang="en-US" sz="1500" b="1" dirty="0">
                <a:solidFill>
                  <a:schemeClr val="accent3">
                    <a:lumMod val="50000"/>
                  </a:schemeClr>
                </a:solidFill>
                <a:latin typeface="Calisto MT" panose="02040603050505030304" pitchFamily="18" charset="0"/>
                <a:cs typeface="Calibri" panose="020F0502020204030204" pitchFamily="34" charset="0"/>
              </a:rPr>
              <a:t>Optimizing Production Planning</a:t>
            </a:r>
            <a:r>
              <a:rPr lang="en-US" altLang="en-US" sz="1500" dirty="0">
                <a:solidFill>
                  <a:schemeClr val="accent3">
                    <a:lumMod val="50000"/>
                  </a:schemeClr>
                </a:solidFill>
                <a:latin typeface="Calisto MT" panose="02040603050505030304" pitchFamily="18" charset="0"/>
                <a:cs typeface="Calibri" panose="020F0502020204030204" pitchFamily="34" charset="0"/>
              </a:rPr>
              <a:t>:</a:t>
            </a:r>
          </a:p>
          <a:p>
            <a:pPr marL="800100" lvl="1" indent="-342900" eaLnBrk="0" fontAlgn="base" hangingPunct="0">
              <a:spcBef>
                <a:spcPct val="0"/>
              </a:spcBef>
              <a:spcAft>
                <a:spcPct val="0"/>
              </a:spcAft>
            </a:pPr>
            <a:r>
              <a:rPr lang="en-US" altLang="en-US" sz="1500" dirty="0">
                <a:solidFill>
                  <a:schemeClr val="accent3">
                    <a:lumMod val="50000"/>
                  </a:schemeClr>
                </a:solidFill>
                <a:latin typeface="Calisto MT" panose="02040603050505030304" pitchFamily="18" charset="0"/>
                <a:cs typeface="Calibri" panose="020F0502020204030204" pitchFamily="34" charset="0"/>
              </a:rPr>
              <a:t>The company faces issues with production planning and seeks to improve the efficiency of this process.</a:t>
            </a:r>
          </a:p>
          <a:p>
            <a:pPr lvl="1" eaLnBrk="0" fontAlgn="base" hangingPunct="0">
              <a:spcBef>
                <a:spcPct val="0"/>
              </a:spcBef>
              <a:spcAft>
                <a:spcPct val="0"/>
              </a:spcAft>
            </a:pPr>
            <a:endParaRPr lang="en-US" altLang="en-US" sz="1500" dirty="0">
              <a:solidFill>
                <a:schemeClr val="accent3">
                  <a:lumMod val="50000"/>
                </a:schemeClr>
              </a:solidFill>
              <a:latin typeface="Calisto MT" panose="02040603050505030304" pitchFamily="18" charset="0"/>
              <a:cs typeface="Calibri" panose="020F0502020204030204" pitchFamily="34" charset="0"/>
            </a:endParaRPr>
          </a:p>
          <a:p>
            <a:pPr marL="342900" indent="-342900" eaLnBrk="0" fontAlgn="base" hangingPunct="0">
              <a:spcBef>
                <a:spcPct val="0"/>
              </a:spcBef>
              <a:spcAft>
                <a:spcPct val="0"/>
              </a:spcAft>
            </a:pPr>
            <a:r>
              <a:rPr lang="en-US" altLang="en-US" sz="1500" b="1" dirty="0">
                <a:solidFill>
                  <a:schemeClr val="accent3">
                    <a:lumMod val="50000"/>
                  </a:schemeClr>
                </a:solidFill>
                <a:latin typeface="Calisto MT" panose="02040603050505030304" pitchFamily="18" charset="0"/>
                <a:cs typeface="Calibri" panose="020F0502020204030204" pitchFamily="34" charset="0"/>
              </a:rPr>
              <a:t>Addressing Demand Unpredictability</a:t>
            </a:r>
            <a:r>
              <a:rPr lang="en-US" altLang="en-US" sz="1500" dirty="0">
                <a:solidFill>
                  <a:schemeClr val="accent3">
                    <a:lumMod val="50000"/>
                  </a:schemeClr>
                </a:solidFill>
                <a:latin typeface="Calisto MT" panose="02040603050505030304" pitchFamily="18" charset="0"/>
                <a:cs typeface="Calibri" panose="020F0502020204030204" pitchFamily="34" charset="0"/>
              </a:rPr>
              <a:t>:</a:t>
            </a:r>
          </a:p>
          <a:p>
            <a:pPr lvl="1" eaLnBrk="0" fontAlgn="base" hangingPunct="0">
              <a:spcBef>
                <a:spcPct val="0"/>
              </a:spcBef>
              <a:spcAft>
                <a:spcPct val="0"/>
              </a:spcAft>
              <a:buFontTx/>
              <a:buChar char="•"/>
            </a:pPr>
            <a:r>
              <a:rPr lang="en-US" altLang="en-US" sz="1500" dirty="0" err="1">
                <a:solidFill>
                  <a:schemeClr val="accent3">
                    <a:lumMod val="50000"/>
                  </a:schemeClr>
                </a:solidFill>
                <a:latin typeface="Calisto MT" panose="02040603050505030304" pitchFamily="18" charset="0"/>
                <a:cs typeface="Calibri" panose="020F0502020204030204" pitchFamily="34" charset="0"/>
              </a:rPr>
              <a:t>Techtronix</a:t>
            </a:r>
            <a:r>
              <a:rPr lang="en-US" altLang="en-US" sz="1500" dirty="0">
                <a:solidFill>
                  <a:schemeClr val="accent3">
                    <a:lumMod val="50000"/>
                  </a:schemeClr>
                </a:solidFill>
                <a:latin typeface="Calisto MT" panose="02040603050505030304" pitchFamily="18" charset="0"/>
                <a:cs typeface="Calibri" panose="020F0502020204030204" pitchFamily="34" charset="0"/>
              </a:rPr>
              <a:t> struggles with forecasting demand accurately and wants to reduce unpredictability.</a:t>
            </a:r>
          </a:p>
          <a:p>
            <a:pPr lvl="1" eaLnBrk="0" fontAlgn="base" hangingPunct="0">
              <a:spcBef>
                <a:spcPct val="0"/>
              </a:spcBef>
              <a:spcAft>
                <a:spcPct val="0"/>
              </a:spcAft>
              <a:buFontTx/>
              <a:buChar char="•"/>
            </a:pPr>
            <a:endParaRPr lang="en-US" altLang="en-US" sz="1500" dirty="0">
              <a:solidFill>
                <a:schemeClr val="accent3">
                  <a:lumMod val="50000"/>
                </a:schemeClr>
              </a:solidFill>
              <a:latin typeface="Calisto MT" panose="02040603050505030304" pitchFamily="18" charset="0"/>
              <a:cs typeface="Calibri" panose="020F0502020204030204" pitchFamily="34" charset="0"/>
            </a:endParaRPr>
          </a:p>
          <a:p>
            <a:pPr marL="342900" indent="-342900" eaLnBrk="0" fontAlgn="base" hangingPunct="0">
              <a:spcBef>
                <a:spcPct val="0"/>
              </a:spcBef>
              <a:spcAft>
                <a:spcPct val="0"/>
              </a:spcAft>
            </a:pPr>
            <a:r>
              <a:rPr lang="en-US" altLang="en-US" sz="1500" b="1" dirty="0">
                <a:solidFill>
                  <a:schemeClr val="accent3">
                    <a:lumMod val="50000"/>
                  </a:schemeClr>
                </a:solidFill>
                <a:latin typeface="Calisto MT" panose="02040603050505030304" pitchFamily="18" charset="0"/>
                <a:cs typeface="Calibri" panose="020F0502020204030204" pitchFamily="34" charset="0"/>
              </a:rPr>
              <a:t>Improving Inventory Management</a:t>
            </a:r>
            <a:r>
              <a:rPr lang="en-US" altLang="en-US" sz="1500" dirty="0">
                <a:solidFill>
                  <a:schemeClr val="accent3">
                    <a:lumMod val="50000"/>
                  </a:schemeClr>
                </a:solidFill>
                <a:latin typeface="Calisto MT" panose="02040603050505030304" pitchFamily="18" charset="0"/>
                <a:cs typeface="Calibri" panose="020F0502020204030204" pitchFamily="34" charset="0"/>
              </a:rPr>
              <a:t>:</a:t>
            </a:r>
          </a:p>
          <a:p>
            <a:pPr lvl="1" eaLnBrk="0" fontAlgn="base" hangingPunct="0">
              <a:spcBef>
                <a:spcPct val="0"/>
              </a:spcBef>
              <a:spcAft>
                <a:spcPct val="0"/>
              </a:spcAft>
              <a:buFontTx/>
              <a:buChar char="•"/>
            </a:pPr>
            <a:r>
              <a:rPr lang="en-US" altLang="en-US" sz="1500" dirty="0">
                <a:solidFill>
                  <a:schemeClr val="accent3">
                    <a:lumMod val="50000"/>
                  </a:schemeClr>
                </a:solidFill>
                <a:latin typeface="Calisto MT" panose="02040603050505030304" pitchFamily="18" charset="0"/>
                <a:cs typeface="Calibri" panose="020F0502020204030204" pitchFamily="34" charset="0"/>
              </a:rPr>
              <a:t>There are inefficiencies in managing inventory, and the company needs to address these issues to better align supply with demand.</a:t>
            </a:r>
          </a:p>
          <a:p>
            <a:pPr marL="342900" indent="-342900"/>
            <a:r>
              <a:rPr lang="en-US" sz="1500" b="1" dirty="0">
                <a:solidFill>
                  <a:schemeClr val="accent3">
                    <a:lumMod val="50000"/>
                  </a:schemeClr>
                </a:solidFill>
                <a:latin typeface="Calisto MT" panose="02040603050505030304" pitchFamily="18" charset="0"/>
                <a:cs typeface="Calibri" panose="020F0502020204030204" pitchFamily="34" charset="0"/>
              </a:rPr>
              <a:t>Identifying Profitable Market Opportunities</a:t>
            </a:r>
            <a:r>
              <a:rPr lang="en-US" sz="1500" dirty="0">
                <a:solidFill>
                  <a:schemeClr val="accent3">
                    <a:lumMod val="50000"/>
                  </a:schemeClr>
                </a:solidFill>
                <a:latin typeface="Calisto MT" panose="02040603050505030304" pitchFamily="18" charset="0"/>
                <a:cs typeface="Calibri" panose="020F0502020204030204" pitchFamily="34" charset="0"/>
              </a:rPr>
              <a:t>:</a:t>
            </a:r>
          </a:p>
          <a:p>
            <a:pPr marL="800100" lvl="1" indent="-342900"/>
            <a:r>
              <a:rPr lang="en-US" sz="1500" dirty="0" err="1">
                <a:solidFill>
                  <a:schemeClr val="accent3">
                    <a:lumMod val="50000"/>
                  </a:schemeClr>
                </a:solidFill>
                <a:latin typeface="Calisto MT" panose="02040603050505030304" pitchFamily="18" charset="0"/>
                <a:cs typeface="Calibri" panose="020F0502020204030204" pitchFamily="34" charset="0"/>
              </a:rPr>
              <a:t>Techtronix</a:t>
            </a:r>
            <a:r>
              <a:rPr lang="en-US" sz="1500" dirty="0">
                <a:solidFill>
                  <a:schemeClr val="accent3">
                    <a:lumMod val="50000"/>
                  </a:schemeClr>
                </a:solidFill>
                <a:latin typeface="Calisto MT" panose="02040603050505030304" pitchFamily="18" charset="0"/>
                <a:cs typeface="Calibri" panose="020F0502020204030204" pitchFamily="34" charset="0"/>
              </a:rPr>
              <a:t> is looking to explore and identify new markets that provide higher profitability to fuel their growth.</a:t>
            </a:r>
          </a:p>
          <a:p>
            <a:pPr marL="342900" indent="-342900"/>
            <a:r>
              <a:rPr lang="en-US" sz="1500" b="1" dirty="0">
                <a:solidFill>
                  <a:schemeClr val="accent3">
                    <a:lumMod val="50000"/>
                  </a:schemeClr>
                </a:solidFill>
                <a:latin typeface="Calisto MT" panose="02040603050505030304" pitchFamily="18" charset="0"/>
                <a:cs typeface="Calibri" panose="020F0502020204030204" pitchFamily="34" charset="0"/>
              </a:rPr>
              <a:t>Leveraging Data for Strategic Decisions</a:t>
            </a:r>
            <a:r>
              <a:rPr lang="en-US" sz="1500" dirty="0">
                <a:solidFill>
                  <a:schemeClr val="accent3">
                    <a:lumMod val="50000"/>
                  </a:schemeClr>
                </a:solidFill>
                <a:latin typeface="Calisto MT" panose="02040603050505030304" pitchFamily="18" charset="0"/>
                <a:cs typeface="Calibri" panose="020F0502020204030204" pitchFamily="34" charset="0"/>
              </a:rPr>
              <a:t>:</a:t>
            </a:r>
          </a:p>
          <a:p>
            <a:pPr marL="800100" lvl="1" indent="-342900"/>
            <a:r>
              <a:rPr lang="en-US" sz="1500" dirty="0">
                <a:solidFill>
                  <a:schemeClr val="accent3">
                    <a:lumMod val="50000"/>
                  </a:schemeClr>
                </a:solidFill>
                <a:latin typeface="Calisto MT" panose="02040603050505030304" pitchFamily="18" charset="0"/>
                <a:cs typeface="Calibri" panose="020F0502020204030204" pitchFamily="34" charset="0"/>
              </a:rPr>
              <a:t>The dataset compiled from transactions, customer interactions, product details, and financial metrics provides an opportunity for comprehensive analysis, including:</a:t>
            </a:r>
          </a:p>
          <a:p>
            <a:pPr marL="1257300" lvl="2" indent="-342900"/>
            <a:r>
              <a:rPr lang="en-US" sz="1500" dirty="0">
                <a:solidFill>
                  <a:schemeClr val="accent3">
                    <a:lumMod val="50000"/>
                  </a:schemeClr>
                </a:solidFill>
                <a:latin typeface="Calisto MT" panose="02040603050505030304" pitchFamily="18" charset="0"/>
                <a:cs typeface="Calibri" panose="020F0502020204030204" pitchFamily="34" charset="0"/>
              </a:rPr>
              <a:t>Performance analysis</a:t>
            </a:r>
          </a:p>
          <a:p>
            <a:pPr marL="1257300" lvl="2" indent="-342900"/>
            <a:r>
              <a:rPr lang="en-US" sz="1500" dirty="0">
                <a:solidFill>
                  <a:schemeClr val="accent3">
                    <a:lumMod val="50000"/>
                  </a:schemeClr>
                </a:solidFill>
                <a:latin typeface="Calisto MT" panose="02040603050505030304" pitchFamily="18" charset="0"/>
                <a:cs typeface="Calibri" panose="020F0502020204030204" pitchFamily="34" charset="0"/>
              </a:rPr>
              <a:t>Trend identification</a:t>
            </a:r>
          </a:p>
          <a:p>
            <a:pPr marL="1257300" lvl="2" indent="-342900"/>
            <a:r>
              <a:rPr lang="en-US" sz="1500" dirty="0">
                <a:solidFill>
                  <a:schemeClr val="accent3">
                    <a:lumMod val="50000"/>
                  </a:schemeClr>
                </a:solidFill>
                <a:latin typeface="Calisto MT" panose="02040603050505030304" pitchFamily="18" charset="0"/>
                <a:cs typeface="Calibri" panose="020F0502020204030204" pitchFamily="34" charset="0"/>
              </a:rPr>
              <a:t>Insights to inform strategic decisions for future growth</a:t>
            </a:r>
          </a:p>
        </p:txBody>
      </p:sp>
    </p:spTree>
    <p:extLst>
      <p:ext uri="{BB962C8B-B14F-4D97-AF65-F5344CB8AC3E}">
        <p14:creationId xmlns:p14="http://schemas.microsoft.com/office/powerpoint/2010/main" val="1142281107"/>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66600" cy="6858000"/>
          </a:xfrm>
          <a:custGeom>
            <a:avLst/>
            <a:gdLst/>
            <a:ahLst/>
            <a:cxnLst/>
            <a:rect l="l" t="t" r="r" b="b"/>
            <a:pathLst>
              <a:path w="18249900" h="10287000">
                <a:moveTo>
                  <a:pt x="0" y="10286999"/>
                </a:moveTo>
                <a:lnTo>
                  <a:pt x="18249308" y="10286999"/>
                </a:lnTo>
                <a:lnTo>
                  <a:pt x="18249308" y="0"/>
                </a:lnTo>
                <a:lnTo>
                  <a:pt x="0" y="0"/>
                </a:lnTo>
                <a:lnTo>
                  <a:pt x="0" y="10286999"/>
                </a:lnTo>
                <a:close/>
              </a:path>
            </a:pathLst>
          </a:custGeom>
          <a:solidFill>
            <a:srgbClr val="D3E8E8"/>
          </a:solidFill>
        </p:spPr>
        <p:txBody>
          <a:bodyPr wrap="square" lIns="0" tIns="0" rIns="0" bIns="0" rtlCol="0"/>
          <a:lstStyle/>
          <a:p>
            <a:endParaRPr sz="1200"/>
          </a:p>
        </p:txBody>
      </p:sp>
      <p:pic>
        <p:nvPicPr>
          <p:cNvPr id="31" name="Picture 30">
            <a:extLst>
              <a:ext uri="{FF2B5EF4-FFF2-40B4-BE49-F238E27FC236}">
                <a16:creationId xmlns:a16="http://schemas.microsoft.com/office/drawing/2014/main" id="{EA309A14-3C2B-08EF-9BE2-4C091B4E7C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0" y="0"/>
            <a:ext cx="12166600" cy="6858000"/>
          </a:xfrm>
          <a:prstGeom prst="rect">
            <a:avLst/>
          </a:prstGeom>
        </p:spPr>
      </p:pic>
      <p:grpSp>
        <p:nvGrpSpPr>
          <p:cNvPr id="3" name="object 3"/>
          <p:cNvGrpSpPr/>
          <p:nvPr/>
        </p:nvGrpSpPr>
        <p:grpSpPr>
          <a:xfrm>
            <a:off x="0" y="0"/>
            <a:ext cx="6719147" cy="3714750"/>
            <a:chOff x="0" y="0"/>
            <a:chExt cx="10078720" cy="5572125"/>
          </a:xfrm>
        </p:grpSpPr>
        <p:pic>
          <p:nvPicPr>
            <p:cNvPr id="4" name="object 4"/>
            <p:cNvPicPr/>
            <p:nvPr/>
          </p:nvPicPr>
          <p:blipFill>
            <a:blip r:embed="rId3" cstate="print"/>
            <a:stretch>
              <a:fillRect/>
            </a:stretch>
          </p:blipFill>
          <p:spPr>
            <a:xfrm>
              <a:off x="0" y="0"/>
              <a:ext cx="9551720" cy="5372849"/>
            </a:xfrm>
            <a:prstGeom prst="rect">
              <a:avLst/>
            </a:prstGeom>
          </p:spPr>
        </p:pic>
        <p:sp>
          <p:nvSpPr>
            <p:cNvPr id="5" name="object 5"/>
            <p:cNvSpPr/>
            <p:nvPr/>
          </p:nvSpPr>
          <p:spPr>
            <a:xfrm>
              <a:off x="0" y="12"/>
              <a:ext cx="10078720" cy="5572125"/>
            </a:xfrm>
            <a:custGeom>
              <a:avLst/>
              <a:gdLst/>
              <a:ahLst/>
              <a:cxnLst/>
              <a:rect l="l" t="t" r="r" b="b"/>
              <a:pathLst>
                <a:path w="10078720" h="5572125">
                  <a:moveTo>
                    <a:pt x="3668814" y="3647668"/>
                  </a:moveTo>
                  <a:lnTo>
                    <a:pt x="3480828" y="3289236"/>
                  </a:lnTo>
                  <a:lnTo>
                    <a:pt x="0" y="5114747"/>
                  </a:lnTo>
                  <a:lnTo>
                    <a:pt x="0" y="5571782"/>
                  </a:lnTo>
                  <a:lnTo>
                    <a:pt x="3668814" y="3647668"/>
                  </a:lnTo>
                  <a:close/>
                </a:path>
                <a:path w="10078720" h="5572125">
                  <a:moveTo>
                    <a:pt x="10078517" y="0"/>
                  </a:moveTo>
                  <a:lnTo>
                    <a:pt x="9850069" y="0"/>
                  </a:lnTo>
                  <a:lnTo>
                    <a:pt x="4418393" y="3025965"/>
                  </a:lnTo>
                  <a:lnTo>
                    <a:pt x="4472508" y="3123082"/>
                  </a:lnTo>
                  <a:lnTo>
                    <a:pt x="10078517" y="0"/>
                  </a:lnTo>
                  <a:close/>
                </a:path>
              </a:pathLst>
            </a:custGeom>
            <a:solidFill>
              <a:srgbClr val="007F7F"/>
            </a:solidFill>
          </p:spPr>
          <p:txBody>
            <a:bodyPr wrap="square" lIns="0" tIns="0" rIns="0" bIns="0" rtlCol="0"/>
            <a:lstStyle/>
            <a:p>
              <a:endParaRPr sz="1200"/>
            </a:p>
          </p:txBody>
        </p:sp>
      </p:grpSp>
      <p:grpSp>
        <p:nvGrpSpPr>
          <p:cNvPr id="6" name="object 6"/>
          <p:cNvGrpSpPr/>
          <p:nvPr/>
        </p:nvGrpSpPr>
        <p:grpSpPr>
          <a:xfrm>
            <a:off x="7758726" y="1008525"/>
            <a:ext cx="3691043" cy="1509183"/>
            <a:chOff x="11638088" y="1512786"/>
            <a:chExt cx="5536565" cy="2263775"/>
          </a:xfrm>
        </p:grpSpPr>
        <p:sp>
          <p:nvSpPr>
            <p:cNvPr id="7" name="object 7"/>
            <p:cNvSpPr/>
            <p:nvPr/>
          </p:nvSpPr>
          <p:spPr>
            <a:xfrm>
              <a:off x="12691274" y="2179739"/>
              <a:ext cx="4483735" cy="1594485"/>
            </a:xfrm>
            <a:custGeom>
              <a:avLst/>
              <a:gdLst/>
              <a:ahLst/>
              <a:cxnLst/>
              <a:rect l="l" t="t" r="r" b="b"/>
              <a:pathLst>
                <a:path w="4483734" h="1594485">
                  <a:moveTo>
                    <a:pt x="3689057" y="0"/>
                  </a:moveTo>
                  <a:lnTo>
                    <a:pt x="0" y="0"/>
                  </a:lnTo>
                  <a:lnTo>
                    <a:pt x="0" y="1594015"/>
                  </a:lnTo>
                  <a:lnTo>
                    <a:pt x="3689057" y="1594015"/>
                  </a:lnTo>
                  <a:lnTo>
                    <a:pt x="3737506" y="1592555"/>
                  </a:lnTo>
                  <a:lnTo>
                    <a:pt x="3785203" y="1588234"/>
                  </a:lnTo>
                  <a:lnTo>
                    <a:pt x="3832065" y="1581136"/>
                  </a:lnTo>
                  <a:lnTo>
                    <a:pt x="3878006" y="1571344"/>
                  </a:lnTo>
                  <a:lnTo>
                    <a:pt x="3922942" y="1558944"/>
                  </a:lnTo>
                  <a:lnTo>
                    <a:pt x="3966790" y="1544019"/>
                  </a:lnTo>
                  <a:lnTo>
                    <a:pt x="4009463" y="1526655"/>
                  </a:lnTo>
                  <a:lnTo>
                    <a:pt x="4050878" y="1506935"/>
                  </a:lnTo>
                  <a:lnTo>
                    <a:pt x="4090951" y="1484943"/>
                  </a:lnTo>
                  <a:lnTo>
                    <a:pt x="4129597" y="1460765"/>
                  </a:lnTo>
                  <a:lnTo>
                    <a:pt x="4166730" y="1434485"/>
                  </a:lnTo>
                  <a:lnTo>
                    <a:pt x="4202268" y="1406186"/>
                  </a:lnTo>
                  <a:lnTo>
                    <a:pt x="4236125" y="1375954"/>
                  </a:lnTo>
                  <a:lnTo>
                    <a:pt x="4268218" y="1343873"/>
                  </a:lnTo>
                  <a:lnTo>
                    <a:pt x="4298460" y="1310027"/>
                  </a:lnTo>
                  <a:lnTo>
                    <a:pt x="4326769" y="1274500"/>
                  </a:lnTo>
                  <a:lnTo>
                    <a:pt x="4353059" y="1237378"/>
                  </a:lnTo>
                  <a:lnTo>
                    <a:pt x="4377247" y="1198744"/>
                  </a:lnTo>
                  <a:lnTo>
                    <a:pt x="4399247" y="1158682"/>
                  </a:lnTo>
                  <a:lnTo>
                    <a:pt x="4418975" y="1117278"/>
                  </a:lnTo>
                  <a:lnTo>
                    <a:pt x="4436346" y="1074615"/>
                  </a:lnTo>
                  <a:lnTo>
                    <a:pt x="4451277" y="1030778"/>
                  </a:lnTo>
                  <a:lnTo>
                    <a:pt x="4463683" y="985852"/>
                  </a:lnTo>
                  <a:lnTo>
                    <a:pt x="4473479" y="939920"/>
                  </a:lnTo>
                  <a:lnTo>
                    <a:pt x="4480580" y="893068"/>
                  </a:lnTo>
                  <a:lnTo>
                    <a:pt x="4483264" y="863460"/>
                  </a:lnTo>
                  <a:lnTo>
                    <a:pt x="4483264" y="730416"/>
                  </a:lnTo>
                  <a:lnTo>
                    <a:pt x="4473479" y="653959"/>
                  </a:lnTo>
                  <a:lnTo>
                    <a:pt x="4463683" y="608031"/>
                  </a:lnTo>
                  <a:lnTo>
                    <a:pt x="4451277" y="563109"/>
                  </a:lnTo>
                  <a:lnTo>
                    <a:pt x="4436346" y="519277"/>
                  </a:lnTo>
                  <a:lnTo>
                    <a:pt x="4418975" y="476620"/>
                  </a:lnTo>
                  <a:lnTo>
                    <a:pt x="4399247" y="435222"/>
                  </a:lnTo>
                  <a:lnTo>
                    <a:pt x="4377247" y="395167"/>
                  </a:lnTo>
                  <a:lnTo>
                    <a:pt x="4353059" y="356540"/>
                  </a:lnTo>
                  <a:lnTo>
                    <a:pt x="4326769" y="319425"/>
                  </a:lnTo>
                  <a:lnTo>
                    <a:pt x="4298460" y="283906"/>
                  </a:lnTo>
                  <a:lnTo>
                    <a:pt x="4268218" y="250068"/>
                  </a:lnTo>
                  <a:lnTo>
                    <a:pt x="4236125" y="217994"/>
                  </a:lnTo>
                  <a:lnTo>
                    <a:pt x="4202268" y="187770"/>
                  </a:lnTo>
                  <a:lnTo>
                    <a:pt x="4166730" y="159479"/>
                  </a:lnTo>
                  <a:lnTo>
                    <a:pt x="4129597" y="133206"/>
                  </a:lnTo>
                  <a:lnTo>
                    <a:pt x="4090951" y="109035"/>
                  </a:lnTo>
                  <a:lnTo>
                    <a:pt x="4050878" y="87050"/>
                  </a:lnTo>
                  <a:lnTo>
                    <a:pt x="4009463" y="67336"/>
                  </a:lnTo>
                  <a:lnTo>
                    <a:pt x="3966790" y="49977"/>
                  </a:lnTo>
                  <a:lnTo>
                    <a:pt x="3922942" y="35057"/>
                  </a:lnTo>
                  <a:lnTo>
                    <a:pt x="3878006" y="22661"/>
                  </a:lnTo>
                  <a:lnTo>
                    <a:pt x="3832065" y="12873"/>
                  </a:lnTo>
                  <a:lnTo>
                    <a:pt x="3785203" y="5777"/>
                  </a:lnTo>
                  <a:lnTo>
                    <a:pt x="3737506" y="1458"/>
                  </a:lnTo>
                  <a:lnTo>
                    <a:pt x="3689057" y="0"/>
                  </a:lnTo>
                  <a:close/>
                </a:path>
              </a:pathLst>
            </a:custGeom>
            <a:solidFill>
              <a:srgbClr val="FFFFFF"/>
            </a:solidFill>
          </p:spPr>
          <p:txBody>
            <a:bodyPr wrap="square" lIns="0" tIns="0" rIns="0" bIns="0" rtlCol="0"/>
            <a:lstStyle/>
            <a:p>
              <a:endParaRPr sz="1200">
                <a:solidFill>
                  <a:schemeClr val="accent3">
                    <a:lumMod val="60000"/>
                    <a:lumOff val="40000"/>
                  </a:schemeClr>
                </a:solidFill>
              </a:endParaRPr>
            </a:p>
          </p:txBody>
        </p:sp>
        <p:sp>
          <p:nvSpPr>
            <p:cNvPr id="8" name="object 8"/>
            <p:cNvSpPr/>
            <p:nvPr/>
          </p:nvSpPr>
          <p:spPr>
            <a:xfrm>
              <a:off x="11638088" y="1512786"/>
              <a:ext cx="2263775" cy="2263775"/>
            </a:xfrm>
            <a:custGeom>
              <a:avLst/>
              <a:gdLst/>
              <a:ahLst/>
              <a:cxnLst/>
              <a:rect l="l" t="t" r="r" b="b"/>
              <a:pathLst>
                <a:path w="2263775" h="2263775">
                  <a:moveTo>
                    <a:pt x="1132522" y="0"/>
                  </a:moveTo>
                  <a:lnTo>
                    <a:pt x="1084652" y="992"/>
                  </a:lnTo>
                  <a:lnTo>
                    <a:pt x="1037289" y="3944"/>
                  </a:lnTo>
                  <a:lnTo>
                    <a:pt x="990471" y="8817"/>
                  </a:lnTo>
                  <a:lnTo>
                    <a:pt x="944237" y="15570"/>
                  </a:lnTo>
                  <a:lnTo>
                    <a:pt x="898628" y="24165"/>
                  </a:lnTo>
                  <a:lnTo>
                    <a:pt x="853682" y="34562"/>
                  </a:lnTo>
                  <a:lnTo>
                    <a:pt x="809439" y="46722"/>
                  </a:lnTo>
                  <a:lnTo>
                    <a:pt x="765938" y="60606"/>
                  </a:lnTo>
                  <a:lnTo>
                    <a:pt x="723218" y="76174"/>
                  </a:lnTo>
                  <a:lnTo>
                    <a:pt x="681319" y="93387"/>
                  </a:lnTo>
                  <a:lnTo>
                    <a:pt x="640280" y="112207"/>
                  </a:lnTo>
                  <a:lnTo>
                    <a:pt x="600140" y="132593"/>
                  </a:lnTo>
                  <a:lnTo>
                    <a:pt x="560939" y="154506"/>
                  </a:lnTo>
                  <a:lnTo>
                    <a:pt x="522716" y="177908"/>
                  </a:lnTo>
                  <a:lnTo>
                    <a:pt x="485510" y="202758"/>
                  </a:lnTo>
                  <a:lnTo>
                    <a:pt x="449360" y="229018"/>
                  </a:lnTo>
                  <a:lnTo>
                    <a:pt x="414307" y="256648"/>
                  </a:lnTo>
                  <a:lnTo>
                    <a:pt x="380389" y="285609"/>
                  </a:lnTo>
                  <a:lnTo>
                    <a:pt x="347646" y="315862"/>
                  </a:lnTo>
                  <a:lnTo>
                    <a:pt x="316116" y="347367"/>
                  </a:lnTo>
                  <a:lnTo>
                    <a:pt x="285840" y="380085"/>
                  </a:lnTo>
                  <a:lnTo>
                    <a:pt x="256856" y="413977"/>
                  </a:lnTo>
                  <a:lnTo>
                    <a:pt x="229204" y="449004"/>
                  </a:lnTo>
                  <a:lnTo>
                    <a:pt x="202924" y="485126"/>
                  </a:lnTo>
                  <a:lnTo>
                    <a:pt x="178054" y="522304"/>
                  </a:lnTo>
                  <a:lnTo>
                    <a:pt x="154633" y="560498"/>
                  </a:lnTo>
                  <a:lnTo>
                    <a:pt x="132702" y="599671"/>
                  </a:lnTo>
                  <a:lnTo>
                    <a:pt x="112300" y="639781"/>
                  </a:lnTo>
                  <a:lnTo>
                    <a:pt x="93465" y="680791"/>
                  </a:lnTo>
                  <a:lnTo>
                    <a:pt x="76237" y="722660"/>
                  </a:lnTo>
                  <a:lnTo>
                    <a:pt x="60656" y="765349"/>
                  </a:lnTo>
                  <a:lnTo>
                    <a:pt x="46761" y="808819"/>
                  </a:lnTo>
                  <a:lnTo>
                    <a:pt x="34591" y="853032"/>
                  </a:lnTo>
                  <a:lnTo>
                    <a:pt x="24185" y="897946"/>
                  </a:lnTo>
                  <a:lnTo>
                    <a:pt x="15583" y="943524"/>
                  </a:lnTo>
                  <a:lnTo>
                    <a:pt x="8824" y="989727"/>
                  </a:lnTo>
                  <a:lnTo>
                    <a:pt x="3948" y="1036513"/>
                  </a:lnTo>
                  <a:lnTo>
                    <a:pt x="993" y="1083845"/>
                  </a:lnTo>
                  <a:lnTo>
                    <a:pt x="0" y="1131684"/>
                  </a:lnTo>
                  <a:lnTo>
                    <a:pt x="993" y="1179521"/>
                  </a:lnTo>
                  <a:lnTo>
                    <a:pt x="3948" y="1226852"/>
                  </a:lnTo>
                  <a:lnTo>
                    <a:pt x="8824" y="1273638"/>
                  </a:lnTo>
                  <a:lnTo>
                    <a:pt x="15583" y="1319840"/>
                  </a:lnTo>
                  <a:lnTo>
                    <a:pt x="24185" y="1365417"/>
                  </a:lnTo>
                  <a:lnTo>
                    <a:pt x="34591" y="1410332"/>
                  </a:lnTo>
                  <a:lnTo>
                    <a:pt x="46761" y="1454544"/>
                  </a:lnTo>
                  <a:lnTo>
                    <a:pt x="60656" y="1498014"/>
                  </a:lnTo>
                  <a:lnTo>
                    <a:pt x="76237" y="1540703"/>
                  </a:lnTo>
                  <a:lnTo>
                    <a:pt x="93465" y="1582572"/>
                  </a:lnTo>
                  <a:lnTo>
                    <a:pt x="112300" y="1623581"/>
                  </a:lnTo>
                  <a:lnTo>
                    <a:pt x="132702" y="1663691"/>
                  </a:lnTo>
                  <a:lnTo>
                    <a:pt x="154633" y="1702863"/>
                  </a:lnTo>
                  <a:lnTo>
                    <a:pt x="178054" y="1741058"/>
                  </a:lnTo>
                  <a:lnTo>
                    <a:pt x="202924" y="1778236"/>
                  </a:lnTo>
                  <a:lnTo>
                    <a:pt x="229204" y="1814358"/>
                  </a:lnTo>
                  <a:lnTo>
                    <a:pt x="256856" y="1849385"/>
                  </a:lnTo>
                  <a:lnTo>
                    <a:pt x="285840" y="1883278"/>
                  </a:lnTo>
                  <a:lnTo>
                    <a:pt x="316116" y="1915996"/>
                  </a:lnTo>
                  <a:lnTo>
                    <a:pt x="347646" y="1947501"/>
                  </a:lnTo>
                  <a:lnTo>
                    <a:pt x="380389" y="1977754"/>
                  </a:lnTo>
                  <a:lnTo>
                    <a:pt x="414307" y="2006716"/>
                  </a:lnTo>
                  <a:lnTo>
                    <a:pt x="449360" y="2034346"/>
                  </a:lnTo>
                  <a:lnTo>
                    <a:pt x="485510" y="2060606"/>
                  </a:lnTo>
                  <a:lnTo>
                    <a:pt x="522716" y="2085457"/>
                  </a:lnTo>
                  <a:lnTo>
                    <a:pt x="560939" y="2108858"/>
                  </a:lnTo>
                  <a:lnTo>
                    <a:pt x="600140" y="2130772"/>
                  </a:lnTo>
                  <a:lnTo>
                    <a:pt x="640280" y="2151158"/>
                  </a:lnTo>
                  <a:lnTo>
                    <a:pt x="681319" y="2169978"/>
                  </a:lnTo>
                  <a:lnTo>
                    <a:pt x="723218" y="2187192"/>
                  </a:lnTo>
                  <a:lnTo>
                    <a:pt x="765938" y="2202760"/>
                  </a:lnTo>
                  <a:lnTo>
                    <a:pt x="809439" y="2216645"/>
                  </a:lnTo>
                  <a:lnTo>
                    <a:pt x="853682" y="2228805"/>
                  </a:lnTo>
                  <a:lnTo>
                    <a:pt x="898628" y="2239202"/>
                  </a:lnTo>
                  <a:lnTo>
                    <a:pt x="944237" y="2247797"/>
                  </a:lnTo>
                  <a:lnTo>
                    <a:pt x="990471" y="2254550"/>
                  </a:lnTo>
                  <a:lnTo>
                    <a:pt x="1037289" y="2259423"/>
                  </a:lnTo>
                  <a:lnTo>
                    <a:pt x="1084652" y="2262375"/>
                  </a:lnTo>
                  <a:lnTo>
                    <a:pt x="1132522" y="2263368"/>
                  </a:lnTo>
                  <a:lnTo>
                    <a:pt x="1180395" y="2262375"/>
                  </a:lnTo>
                  <a:lnTo>
                    <a:pt x="1227763" y="2259423"/>
                  </a:lnTo>
                  <a:lnTo>
                    <a:pt x="1274584" y="2254550"/>
                  </a:lnTo>
                  <a:lnTo>
                    <a:pt x="1320821" y="2247797"/>
                  </a:lnTo>
                  <a:lnTo>
                    <a:pt x="1366434" y="2239202"/>
                  </a:lnTo>
                  <a:lnTo>
                    <a:pt x="1411383" y="2228805"/>
                  </a:lnTo>
                  <a:lnTo>
                    <a:pt x="1455629" y="2216645"/>
                  </a:lnTo>
                  <a:lnTo>
                    <a:pt x="1499133" y="2202760"/>
                  </a:lnTo>
                  <a:lnTo>
                    <a:pt x="1541855" y="2187192"/>
                  </a:lnTo>
                  <a:lnTo>
                    <a:pt x="1583757" y="2169978"/>
                  </a:lnTo>
                  <a:lnTo>
                    <a:pt x="1624799" y="2151158"/>
                  </a:lnTo>
                  <a:lnTo>
                    <a:pt x="1664941" y="2130772"/>
                  </a:lnTo>
                  <a:lnTo>
                    <a:pt x="1704144" y="2108858"/>
                  </a:lnTo>
                  <a:lnTo>
                    <a:pt x="1742369" y="2085457"/>
                  </a:lnTo>
                  <a:lnTo>
                    <a:pt x="1779577" y="2060606"/>
                  </a:lnTo>
                  <a:lnTo>
                    <a:pt x="1815729" y="2034346"/>
                  </a:lnTo>
                  <a:lnTo>
                    <a:pt x="1850784" y="2006716"/>
                  </a:lnTo>
                  <a:lnTo>
                    <a:pt x="1884703" y="1977754"/>
                  </a:lnTo>
                  <a:lnTo>
                    <a:pt x="1917448" y="1947501"/>
                  </a:lnTo>
                  <a:lnTo>
                    <a:pt x="1948979" y="1915996"/>
                  </a:lnTo>
                  <a:lnTo>
                    <a:pt x="1979257" y="1883278"/>
                  </a:lnTo>
                  <a:lnTo>
                    <a:pt x="2008242" y="1849385"/>
                  </a:lnTo>
                  <a:lnTo>
                    <a:pt x="2035895" y="1814358"/>
                  </a:lnTo>
                  <a:lnTo>
                    <a:pt x="2062177" y="1778236"/>
                  </a:lnTo>
                  <a:lnTo>
                    <a:pt x="2087048" y="1741058"/>
                  </a:lnTo>
                  <a:lnTo>
                    <a:pt x="2110469" y="1702863"/>
                  </a:lnTo>
                  <a:lnTo>
                    <a:pt x="2132401" y="1663691"/>
                  </a:lnTo>
                  <a:lnTo>
                    <a:pt x="2152804" y="1623581"/>
                  </a:lnTo>
                  <a:lnTo>
                    <a:pt x="2171639" y="1582572"/>
                  </a:lnTo>
                  <a:lnTo>
                    <a:pt x="2188868" y="1540703"/>
                  </a:lnTo>
                  <a:lnTo>
                    <a:pt x="2204449" y="1498014"/>
                  </a:lnTo>
                  <a:lnTo>
                    <a:pt x="2218345" y="1454544"/>
                  </a:lnTo>
                  <a:lnTo>
                    <a:pt x="2230516" y="1410332"/>
                  </a:lnTo>
                  <a:lnTo>
                    <a:pt x="2240922" y="1365417"/>
                  </a:lnTo>
                  <a:lnTo>
                    <a:pt x="2249524" y="1319840"/>
                  </a:lnTo>
                  <a:lnTo>
                    <a:pt x="2256283" y="1273638"/>
                  </a:lnTo>
                  <a:lnTo>
                    <a:pt x="2261159" y="1226852"/>
                  </a:lnTo>
                  <a:lnTo>
                    <a:pt x="2263393" y="1191068"/>
                  </a:lnTo>
                  <a:lnTo>
                    <a:pt x="2263393" y="1072299"/>
                  </a:lnTo>
                  <a:lnTo>
                    <a:pt x="2256283" y="989727"/>
                  </a:lnTo>
                  <a:lnTo>
                    <a:pt x="2249524" y="943524"/>
                  </a:lnTo>
                  <a:lnTo>
                    <a:pt x="2240922" y="897946"/>
                  </a:lnTo>
                  <a:lnTo>
                    <a:pt x="2230516" y="853032"/>
                  </a:lnTo>
                  <a:lnTo>
                    <a:pt x="2218345" y="808819"/>
                  </a:lnTo>
                  <a:lnTo>
                    <a:pt x="2204449" y="765349"/>
                  </a:lnTo>
                  <a:lnTo>
                    <a:pt x="2188868" y="722660"/>
                  </a:lnTo>
                  <a:lnTo>
                    <a:pt x="2171639" y="680791"/>
                  </a:lnTo>
                  <a:lnTo>
                    <a:pt x="2152804" y="639781"/>
                  </a:lnTo>
                  <a:lnTo>
                    <a:pt x="2132401" y="599671"/>
                  </a:lnTo>
                  <a:lnTo>
                    <a:pt x="2110469" y="560498"/>
                  </a:lnTo>
                  <a:lnTo>
                    <a:pt x="2087048" y="522304"/>
                  </a:lnTo>
                  <a:lnTo>
                    <a:pt x="2062177" y="485126"/>
                  </a:lnTo>
                  <a:lnTo>
                    <a:pt x="2035895" y="449004"/>
                  </a:lnTo>
                  <a:lnTo>
                    <a:pt x="2008242" y="413977"/>
                  </a:lnTo>
                  <a:lnTo>
                    <a:pt x="1979257" y="380085"/>
                  </a:lnTo>
                  <a:lnTo>
                    <a:pt x="1948979" y="347367"/>
                  </a:lnTo>
                  <a:lnTo>
                    <a:pt x="1917448" y="315862"/>
                  </a:lnTo>
                  <a:lnTo>
                    <a:pt x="1884703" y="285609"/>
                  </a:lnTo>
                  <a:lnTo>
                    <a:pt x="1850784" y="256648"/>
                  </a:lnTo>
                  <a:lnTo>
                    <a:pt x="1815729" y="229018"/>
                  </a:lnTo>
                  <a:lnTo>
                    <a:pt x="1779577" y="202758"/>
                  </a:lnTo>
                  <a:lnTo>
                    <a:pt x="1742369" y="177908"/>
                  </a:lnTo>
                  <a:lnTo>
                    <a:pt x="1704144" y="154506"/>
                  </a:lnTo>
                  <a:lnTo>
                    <a:pt x="1664941" y="132593"/>
                  </a:lnTo>
                  <a:lnTo>
                    <a:pt x="1624799" y="112207"/>
                  </a:lnTo>
                  <a:lnTo>
                    <a:pt x="1583757" y="93387"/>
                  </a:lnTo>
                  <a:lnTo>
                    <a:pt x="1541855" y="76174"/>
                  </a:lnTo>
                  <a:lnTo>
                    <a:pt x="1499133" y="60606"/>
                  </a:lnTo>
                  <a:lnTo>
                    <a:pt x="1455629" y="46722"/>
                  </a:lnTo>
                  <a:lnTo>
                    <a:pt x="1411383" y="34562"/>
                  </a:lnTo>
                  <a:lnTo>
                    <a:pt x="1366434" y="24165"/>
                  </a:lnTo>
                  <a:lnTo>
                    <a:pt x="1320821" y="15570"/>
                  </a:lnTo>
                  <a:lnTo>
                    <a:pt x="1274584" y="8817"/>
                  </a:lnTo>
                  <a:lnTo>
                    <a:pt x="1227763" y="3944"/>
                  </a:lnTo>
                  <a:lnTo>
                    <a:pt x="1180395" y="992"/>
                  </a:lnTo>
                  <a:lnTo>
                    <a:pt x="1132522" y="0"/>
                  </a:lnTo>
                  <a:close/>
                </a:path>
              </a:pathLst>
            </a:custGeom>
            <a:solidFill>
              <a:srgbClr val="007F7F"/>
            </a:solidFill>
          </p:spPr>
          <p:txBody>
            <a:bodyPr wrap="square" lIns="0" tIns="0" rIns="0" bIns="0" rtlCol="0"/>
            <a:lstStyle/>
            <a:p>
              <a:endParaRPr sz="1200">
                <a:solidFill>
                  <a:schemeClr val="accent3">
                    <a:lumMod val="60000"/>
                    <a:lumOff val="40000"/>
                  </a:schemeClr>
                </a:solidFill>
              </a:endParaRPr>
            </a:p>
          </p:txBody>
        </p:sp>
      </p:grpSp>
      <p:grpSp>
        <p:nvGrpSpPr>
          <p:cNvPr id="9" name="object 9"/>
          <p:cNvGrpSpPr/>
          <p:nvPr/>
        </p:nvGrpSpPr>
        <p:grpSpPr>
          <a:xfrm>
            <a:off x="6581301" y="2242524"/>
            <a:ext cx="3505623" cy="1637877"/>
            <a:chOff x="9871950" y="3363785"/>
            <a:chExt cx="5258435" cy="2456815"/>
          </a:xfrm>
        </p:grpSpPr>
        <p:sp>
          <p:nvSpPr>
            <p:cNvPr id="10" name="object 10"/>
            <p:cNvSpPr/>
            <p:nvPr/>
          </p:nvSpPr>
          <p:spPr>
            <a:xfrm>
              <a:off x="10640148" y="4223702"/>
              <a:ext cx="4490085" cy="1596390"/>
            </a:xfrm>
            <a:custGeom>
              <a:avLst/>
              <a:gdLst/>
              <a:ahLst/>
              <a:cxnLst/>
              <a:rect l="l" t="t" r="r" b="b"/>
              <a:pathLst>
                <a:path w="4490084" h="1596389">
                  <a:moveTo>
                    <a:pt x="3692308" y="0"/>
                  </a:moveTo>
                  <a:lnTo>
                    <a:pt x="0" y="0"/>
                  </a:lnTo>
                  <a:lnTo>
                    <a:pt x="0" y="1596389"/>
                  </a:lnTo>
                  <a:lnTo>
                    <a:pt x="3692308" y="1596389"/>
                  </a:lnTo>
                  <a:lnTo>
                    <a:pt x="3740799" y="1594928"/>
                  </a:lnTo>
                  <a:lnTo>
                    <a:pt x="3788537" y="1590601"/>
                  </a:lnTo>
                  <a:lnTo>
                    <a:pt x="3835438" y="1583491"/>
                  </a:lnTo>
                  <a:lnTo>
                    <a:pt x="3881418" y="1573685"/>
                  </a:lnTo>
                  <a:lnTo>
                    <a:pt x="3926391" y="1561266"/>
                  </a:lnTo>
                  <a:lnTo>
                    <a:pt x="3970275" y="1546319"/>
                  </a:lnTo>
                  <a:lnTo>
                    <a:pt x="4012983" y="1528929"/>
                  </a:lnTo>
                  <a:lnTo>
                    <a:pt x="4054432" y="1509179"/>
                  </a:lnTo>
                  <a:lnTo>
                    <a:pt x="4094536" y="1487155"/>
                  </a:lnTo>
                  <a:lnTo>
                    <a:pt x="4133212" y="1462942"/>
                  </a:lnTo>
                  <a:lnTo>
                    <a:pt x="4170375" y="1436623"/>
                  </a:lnTo>
                  <a:lnTo>
                    <a:pt x="4205941" y="1408283"/>
                  </a:lnTo>
                  <a:lnTo>
                    <a:pt x="4239824" y="1378007"/>
                  </a:lnTo>
                  <a:lnTo>
                    <a:pt x="4271941" y="1345880"/>
                  </a:lnTo>
                  <a:lnTo>
                    <a:pt x="4302207" y="1311985"/>
                  </a:lnTo>
                  <a:lnTo>
                    <a:pt x="4330537" y="1276408"/>
                  </a:lnTo>
                  <a:lnTo>
                    <a:pt x="4356847" y="1239233"/>
                  </a:lnTo>
                  <a:lnTo>
                    <a:pt x="4381053" y="1200545"/>
                  </a:lnTo>
                  <a:lnTo>
                    <a:pt x="4403069" y="1160427"/>
                  </a:lnTo>
                  <a:lnTo>
                    <a:pt x="4422812" y="1118965"/>
                  </a:lnTo>
                  <a:lnTo>
                    <a:pt x="4440196" y="1076244"/>
                  </a:lnTo>
                  <a:lnTo>
                    <a:pt x="4455138" y="1032347"/>
                  </a:lnTo>
                  <a:lnTo>
                    <a:pt x="4467553" y="987360"/>
                  </a:lnTo>
                  <a:lnTo>
                    <a:pt x="4477356" y="941366"/>
                  </a:lnTo>
                  <a:lnTo>
                    <a:pt x="4484463" y="894451"/>
                  </a:lnTo>
                  <a:lnTo>
                    <a:pt x="4488789" y="846699"/>
                  </a:lnTo>
                  <a:lnTo>
                    <a:pt x="4489957" y="807893"/>
                  </a:lnTo>
                  <a:lnTo>
                    <a:pt x="4489957" y="788496"/>
                  </a:lnTo>
                  <a:lnTo>
                    <a:pt x="4488789" y="749691"/>
                  </a:lnTo>
                  <a:lnTo>
                    <a:pt x="4484463" y="701940"/>
                  </a:lnTo>
                  <a:lnTo>
                    <a:pt x="4477356" y="655026"/>
                  </a:lnTo>
                  <a:lnTo>
                    <a:pt x="4467553" y="609033"/>
                  </a:lnTo>
                  <a:lnTo>
                    <a:pt x="4455138" y="564046"/>
                  </a:lnTo>
                  <a:lnTo>
                    <a:pt x="4440196" y="520150"/>
                  </a:lnTo>
                  <a:lnTo>
                    <a:pt x="4422812" y="477429"/>
                  </a:lnTo>
                  <a:lnTo>
                    <a:pt x="4403069" y="435967"/>
                  </a:lnTo>
                  <a:lnTo>
                    <a:pt x="4381053" y="395850"/>
                  </a:lnTo>
                  <a:lnTo>
                    <a:pt x="4356847" y="357161"/>
                  </a:lnTo>
                  <a:lnTo>
                    <a:pt x="4330537" y="319986"/>
                  </a:lnTo>
                  <a:lnTo>
                    <a:pt x="4302207" y="284409"/>
                  </a:lnTo>
                  <a:lnTo>
                    <a:pt x="4271941" y="250514"/>
                  </a:lnTo>
                  <a:lnTo>
                    <a:pt x="4239824" y="218386"/>
                  </a:lnTo>
                  <a:lnTo>
                    <a:pt x="4205941" y="188110"/>
                  </a:lnTo>
                  <a:lnTo>
                    <a:pt x="4170375" y="159770"/>
                  </a:lnTo>
                  <a:lnTo>
                    <a:pt x="4133212" y="133451"/>
                  </a:lnTo>
                  <a:lnTo>
                    <a:pt x="4094536" y="109236"/>
                  </a:lnTo>
                  <a:lnTo>
                    <a:pt x="4054432" y="87212"/>
                  </a:lnTo>
                  <a:lnTo>
                    <a:pt x="4012983" y="67462"/>
                  </a:lnTo>
                  <a:lnTo>
                    <a:pt x="3970275" y="50071"/>
                  </a:lnTo>
                  <a:lnTo>
                    <a:pt x="3926391" y="35124"/>
                  </a:lnTo>
                  <a:lnTo>
                    <a:pt x="3881418" y="22705"/>
                  </a:lnTo>
                  <a:lnTo>
                    <a:pt x="3835438" y="12898"/>
                  </a:lnTo>
                  <a:lnTo>
                    <a:pt x="3788537" y="5789"/>
                  </a:lnTo>
                  <a:lnTo>
                    <a:pt x="3740799" y="1461"/>
                  </a:lnTo>
                  <a:lnTo>
                    <a:pt x="3692308" y="0"/>
                  </a:lnTo>
                  <a:close/>
                </a:path>
              </a:pathLst>
            </a:custGeom>
            <a:solidFill>
              <a:srgbClr val="F2F2F2"/>
            </a:solidFill>
          </p:spPr>
          <p:txBody>
            <a:bodyPr wrap="square" lIns="0" tIns="0" rIns="0" bIns="0" rtlCol="0"/>
            <a:lstStyle/>
            <a:p>
              <a:endParaRPr sz="1200"/>
            </a:p>
          </p:txBody>
        </p:sp>
        <p:sp>
          <p:nvSpPr>
            <p:cNvPr id="11" name="object 11"/>
            <p:cNvSpPr/>
            <p:nvPr/>
          </p:nvSpPr>
          <p:spPr>
            <a:xfrm>
              <a:off x="9871950" y="3363785"/>
              <a:ext cx="2266315" cy="2266315"/>
            </a:xfrm>
            <a:custGeom>
              <a:avLst/>
              <a:gdLst/>
              <a:ahLst/>
              <a:cxnLst/>
              <a:rect l="l" t="t" r="r" b="b"/>
              <a:pathLst>
                <a:path w="2266315" h="2266315">
                  <a:moveTo>
                    <a:pt x="1133640" y="0"/>
                  </a:moveTo>
                  <a:lnTo>
                    <a:pt x="1085716" y="993"/>
                  </a:lnTo>
                  <a:lnTo>
                    <a:pt x="1038299" y="3949"/>
                  </a:lnTo>
                  <a:lnTo>
                    <a:pt x="991430" y="8827"/>
                  </a:lnTo>
                  <a:lnTo>
                    <a:pt x="945146" y="15587"/>
                  </a:lnTo>
                  <a:lnTo>
                    <a:pt x="899487" y="24191"/>
                  </a:lnTo>
                  <a:lnTo>
                    <a:pt x="854493" y="34600"/>
                  </a:lnTo>
                  <a:lnTo>
                    <a:pt x="810204" y="46773"/>
                  </a:lnTo>
                  <a:lnTo>
                    <a:pt x="766657" y="60673"/>
                  </a:lnTo>
                  <a:lnTo>
                    <a:pt x="723893" y="76258"/>
                  </a:lnTo>
                  <a:lnTo>
                    <a:pt x="681951" y="93491"/>
                  </a:lnTo>
                  <a:lnTo>
                    <a:pt x="640871" y="112331"/>
                  </a:lnTo>
                  <a:lnTo>
                    <a:pt x="600691" y="132739"/>
                  </a:lnTo>
                  <a:lnTo>
                    <a:pt x="561450" y="154677"/>
                  </a:lnTo>
                  <a:lnTo>
                    <a:pt x="523190" y="178104"/>
                  </a:lnTo>
                  <a:lnTo>
                    <a:pt x="485948" y="202982"/>
                  </a:lnTo>
                  <a:lnTo>
                    <a:pt x="449764" y="229271"/>
                  </a:lnTo>
                  <a:lnTo>
                    <a:pt x="414677" y="256932"/>
                  </a:lnTo>
                  <a:lnTo>
                    <a:pt x="380727" y="285925"/>
                  </a:lnTo>
                  <a:lnTo>
                    <a:pt x="347953" y="316211"/>
                  </a:lnTo>
                  <a:lnTo>
                    <a:pt x="316394" y="347751"/>
                  </a:lnTo>
                  <a:lnTo>
                    <a:pt x="286090" y="380505"/>
                  </a:lnTo>
                  <a:lnTo>
                    <a:pt x="257079" y="414435"/>
                  </a:lnTo>
                  <a:lnTo>
                    <a:pt x="229402" y="449501"/>
                  </a:lnTo>
                  <a:lnTo>
                    <a:pt x="203098" y="485663"/>
                  </a:lnTo>
                  <a:lnTo>
                    <a:pt x="178206" y="522882"/>
                  </a:lnTo>
                  <a:lnTo>
                    <a:pt x="154765" y="561119"/>
                  </a:lnTo>
                  <a:lnTo>
                    <a:pt x="132815" y="600335"/>
                  </a:lnTo>
                  <a:lnTo>
                    <a:pt x="112394" y="640490"/>
                  </a:lnTo>
                  <a:lnTo>
                    <a:pt x="93543" y="681545"/>
                  </a:lnTo>
                  <a:lnTo>
                    <a:pt x="76301" y="723461"/>
                  </a:lnTo>
                  <a:lnTo>
                    <a:pt x="60707" y="766198"/>
                  </a:lnTo>
                  <a:lnTo>
                    <a:pt x="46800" y="809716"/>
                  </a:lnTo>
                  <a:lnTo>
                    <a:pt x="34619" y="853978"/>
                  </a:lnTo>
                  <a:lnTo>
                    <a:pt x="24205" y="898943"/>
                  </a:lnTo>
                  <a:lnTo>
                    <a:pt x="15596" y="944572"/>
                  </a:lnTo>
                  <a:lnTo>
                    <a:pt x="8831" y="990825"/>
                  </a:lnTo>
                  <a:lnTo>
                    <a:pt x="3951" y="1037664"/>
                  </a:lnTo>
                  <a:lnTo>
                    <a:pt x="994" y="1085049"/>
                  </a:lnTo>
                  <a:lnTo>
                    <a:pt x="0" y="1132941"/>
                  </a:lnTo>
                  <a:lnTo>
                    <a:pt x="995" y="1180833"/>
                  </a:lnTo>
                  <a:lnTo>
                    <a:pt x="3953" y="1228218"/>
                  </a:lnTo>
                  <a:lnTo>
                    <a:pt x="8836" y="1275057"/>
                  </a:lnTo>
                  <a:lnTo>
                    <a:pt x="15603" y="1321310"/>
                  </a:lnTo>
                  <a:lnTo>
                    <a:pt x="24215" y="1366939"/>
                  </a:lnTo>
                  <a:lnTo>
                    <a:pt x="34633" y="1411904"/>
                  </a:lnTo>
                  <a:lnTo>
                    <a:pt x="46817" y="1456166"/>
                  </a:lnTo>
                  <a:lnTo>
                    <a:pt x="60728" y="1499684"/>
                  </a:lnTo>
                  <a:lnTo>
                    <a:pt x="76327" y="1542421"/>
                  </a:lnTo>
                  <a:lnTo>
                    <a:pt x="93573" y="1584337"/>
                  </a:lnTo>
                  <a:lnTo>
                    <a:pt x="112428" y="1625392"/>
                  </a:lnTo>
                  <a:lnTo>
                    <a:pt x="132852" y="1665547"/>
                  </a:lnTo>
                  <a:lnTo>
                    <a:pt x="154807" y="1704763"/>
                  </a:lnTo>
                  <a:lnTo>
                    <a:pt x="178251" y="1743000"/>
                  </a:lnTo>
                  <a:lnTo>
                    <a:pt x="203147" y="1780219"/>
                  </a:lnTo>
                  <a:lnTo>
                    <a:pt x="229454" y="1816381"/>
                  </a:lnTo>
                  <a:lnTo>
                    <a:pt x="257134" y="1851447"/>
                  </a:lnTo>
                  <a:lnTo>
                    <a:pt x="286146" y="1885377"/>
                  </a:lnTo>
                  <a:lnTo>
                    <a:pt x="316452" y="1918131"/>
                  </a:lnTo>
                  <a:lnTo>
                    <a:pt x="348013" y="1949671"/>
                  </a:lnTo>
                  <a:lnTo>
                    <a:pt x="380788" y="1979957"/>
                  </a:lnTo>
                  <a:lnTo>
                    <a:pt x="414739" y="2008950"/>
                  </a:lnTo>
                  <a:lnTo>
                    <a:pt x="449826" y="2036611"/>
                  </a:lnTo>
                  <a:lnTo>
                    <a:pt x="486010" y="2062900"/>
                  </a:lnTo>
                  <a:lnTo>
                    <a:pt x="523251" y="2087778"/>
                  </a:lnTo>
                  <a:lnTo>
                    <a:pt x="561511" y="2111205"/>
                  </a:lnTo>
                  <a:lnTo>
                    <a:pt x="600749" y="2133143"/>
                  </a:lnTo>
                  <a:lnTo>
                    <a:pt x="640927" y="2153551"/>
                  </a:lnTo>
                  <a:lnTo>
                    <a:pt x="682006" y="2172391"/>
                  </a:lnTo>
                  <a:lnTo>
                    <a:pt x="723944" y="2189624"/>
                  </a:lnTo>
                  <a:lnTo>
                    <a:pt x="766705" y="2205209"/>
                  </a:lnTo>
                  <a:lnTo>
                    <a:pt x="810248" y="2219109"/>
                  </a:lnTo>
                  <a:lnTo>
                    <a:pt x="854533" y="2231282"/>
                  </a:lnTo>
                  <a:lnTo>
                    <a:pt x="899522" y="2241691"/>
                  </a:lnTo>
                  <a:lnTo>
                    <a:pt x="945175" y="2250295"/>
                  </a:lnTo>
                  <a:lnTo>
                    <a:pt x="991454" y="2257056"/>
                  </a:lnTo>
                  <a:lnTo>
                    <a:pt x="1038318" y="2261933"/>
                  </a:lnTo>
                  <a:lnTo>
                    <a:pt x="1085730" y="2264889"/>
                  </a:lnTo>
                  <a:lnTo>
                    <a:pt x="1128130" y="2265768"/>
                  </a:lnTo>
                  <a:lnTo>
                    <a:pt x="1139150" y="2265768"/>
                  </a:lnTo>
                  <a:lnTo>
                    <a:pt x="1181568" y="2264888"/>
                  </a:lnTo>
                  <a:lnTo>
                    <a:pt x="1228991" y="2261932"/>
                  </a:lnTo>
                  <a:lnTo>
                    <a:pt x="1275867" y="2257053"/>
                  </a:lnTo>
                  <a:lnTo>
                    <a:pt x="1322156" y="2250291"/>
                  </a:lnTo>
                  <a:lnTo>
                    <a:pt x="1367820" y="2241684"/>
                  </a:lnTo>
                  <a:lnTo>
                    <a:pt x="1412819" y="2231273"/>
                  </a:lnTo>
                  <a:lnTo>
                    <a:pt x="1457113" y="2219097"/>
                  </a:lnTo>
                  <a:lnTo>
                    <a:pt x="1500664" y="2205194"/>
                  </a:lnTo>
                  <a:lnTo>
                    <a:pt x="1543432" y="2189605"/>
                  </a:lnTo>
                  <a:lnTo>
                    <a:pt x="1585377" y="2172369"/>
                  </a:lnTo>
                  <a:lnTo>
                    <a:pt x="1626460" y="2153525"/>
                  </a:lnTo>
                  <a:lnTo>
                    <a:pt x="1666642" y="2133113"/>
                  </a:lnTo>
                  <a:lnTo>
                    <a:pt x="1705884" y="2111171"/>
                  </a:lnTo>
                  <a:lnTo>
                    <a:pt x="1744146" y="2087740"/>
                  </a:lnTo>
                  <a:lnTo>
                    <a:pt x="1781389" y="2062858"/>
                  </a:lnTo>
                  <a:lnTo>
                    <a:pt x="1817573" y="2036566"/>
                  </a:lnTo>
                  <a:lnTo>
                    <a:pt x="1852660" y="2008901"/>
                  </a:lnTo>
                  <a:lnTo>
                    <a:pt x="1886609" y="1979905"/>
                  </a:lnTo>
                  <a:lnTo>
                    <a:pt x="1919382" y="1949616"/>
                  </a:lnTo>
                  <a:lnTo>
                    <a:pt x="1950940" y="1918073"/>
                  </a:lnTo>
                  <a:lnTo>
                    <a:pt x="1981242" y="1885315"/>
                  </a:lnTo>
                  <a:lnTo>
                    <a:pt x="2010250" y="1851383"/>
                  </a:lnTo>
                  <a:lnTo>
                    <a:pt x="2037924" y="1816316"/>
                  </a:lnTo>
                  <a:lnTo>
                    <a:pt x="2064225" y="1780153"/>
                  </a:lnTo>
                  <a:lnTo>
                    <a:pt x="2089115" y="1742933"/>
                  </a:lnTo>
                  <a:lnTo>
                    <a:pt x="2112552" y="1704695"/>
                  </a:lnTo>
                  <a:lnTo>
                    <a:pt x="2134499" y="1665480"/>
                  </a:lnTo>
                  <a:lnTo>
                    <a:pt x="2154915" y="1625325"/>
                  </a:lnTo>
                  <a:lnTo>
                    <a:pt x="2173762" y="1584272"/>
                  </a:lnTo>
                  <a:lnTo>
                    <a:pt x="2191001" y="1542359"/>
                  </a:lnTo>
                  <a:lnTo>
                    <a:pt x="2206591" y="1499625"/>
                  </a:lnTo>
                  <a:lnTo>
                    <a:pt x="2220495" y="1456110"/>
                  </a:lnTo>
                  <a:lnTo>
                    <a:pt x="2232671" y="1411854"/>
                  </a:lnTo>
                  <a:lnTo>
                    <a:pt x="2243083" y="1366895"/>
                  </a:lnTo>
                  <a:lnTo>
                    <a:pt x="2251689" y="1321273"/>
                  </a:lnTo>
                  <a:lnTo>
                    <a:pt x="2258451" y="1275027"/>
                  </a:lnTo>
                  <a:lnTo>
                    <a:pt x="2263329" y="1228197"/>
                  </a:lnTo>
                  <a:lnTo>
                    <a:pt x="2265768" y="1189109"/>
                  </a:lnTo>
                  <a:lnTo>
                    <a:pt x="2265768" y="1076767"/>
                  </a:lnTo>
                  <a:lnTo>
                    <a:pt x="2263328" y="1037664"/>
                  </a:lnTo>
                  <a:lnTo>
                    <a:pt x="2258448" y="990825"/>
                  </a:lnTo>
                  <a:lnTo>
                    <a:pt x="2251683" y="944572"/>
                  </a:lnTo>
                  <a:lnTo>
                    <a:pt x="2243074" y="898943"/>
                  </a:lnTo>
                  <a:lnTo>
                    <a:pt x="2232660" y="853978"/>
                  </a:lnTo>
                  <a:lnTo>
                    <a:pt x="2220479" y="809716"/>
                  </a:lnTo>
                  <a:lnTo>
                    <a:pt x="2206572" y="766198"/>
                  </a:lnTo>
                  <a:lnTo>
                    <a:pt x="2190978" y="723461"/>
                  </a:lnTo>
                  <a:lnTo>
                    <a:pt x="2173736" y="681545"/>
                  </a:lnTo>
                  <a:lnTo>
                    <a:pt x="2154885" y="640490"/>
                  </a:lnTo>
                  <a:lnTo>
                    <a:pt x="2134464" y="600335"/>
                  </a:lnTo>
                  <a:lnTo>
                    <a:pt x="2112514" y="561119"/>
                  </a:lnTo>
                  <a:lnTo>
                    <a:pt x="2089073" y="522882"/>
                  </a:lnTo>
                  <a:lnTo>
                    <a:pt x="2064181" y="485663"/>
                  </a:lnTo>
                  <a:lnTo>
                    <a:pt x="2037877" y="449501"/>
                  </a:lnTo>
                  <a:lnTo>
                    <a:pt x="2010200" y="414435"/>
                  </a:lnTo>
                  <a:lnTo>
                    <a:pt x="1981190" y="380505"/>
                  </a:lnTo>
                  <a:lnTo>
                    <a:pt x="1950885" y="347751"/>
                  </a:lnTo>
                  <a:lnTo>
                    <a:pt x="1919327" y="316211"/>
                  </a:lnTo>
                  <a:lnTo>
                    <a:pt x="1886552" y="285925"/>
                  </a:lnTo>
                  <a:lnTo>
                    <a:pt x="1852602" y="256932"/>
                  </a:lnTo>
                  <a:lnTo>
                    <a:pt x="1817515" y="229271"/>
                  </a:lnTo>
                  <a:lnTo>
                    <a:pt x="1781331" y="202982"/>
                  </a:lnTo>
                  <a:lnTo>
                    <a:pt x="1744089" y="178104"/>
                  </a:lnTo>
                  <a:lnTo>
                    <a:pt x="1705829" y="154677"/>
                  </a:lnTo>
                  <a:lnTo>
                    <a:pt x="1666589" y="132739"/>
                  </a:lnTo>
                  <a:lnTo>
                    <a:pt x="1626409" y="112331"/>
                  </a:lnTo>
                  <a:lnTo>
                    <a:pt x="1585328" y="93491"/>
                  </a:lnTo>
                  <a:lnTo>
                    <a:pt x="1543386" y="76258"/>
                  </a:lnTo>
                  <a:lnTo>
                    <a:pt x="1500622" y="60673"/>
                  </a:lnTo>
                  <a:lnTo>
                    <a:pt x="1457075" y="46773"/>
                  </a:lnTo>
                  <a:lnTo>
                    <a:pt x="1412786" y="34600"/>
                  </a:lnTo>
                  <a:lnTo>
                    <a:pt x="1367792" y="24191"/>
                  </a:lnTo>
                  <a:lnTo>
                    <a:pt x="1322133" y="15587"/>
                  </a:lnTo>
                  <a:lnTo>
                    <a:pt x="1275849" y="8827"/>
                  </a:lnTo>
                  <a:lnTo>
                    <a:pt x="1228980" y="3949"/>
                  </a:lnTo>
                  <a:lnTo>
                    <a:pt x="1181563" y="993"/>
                  </a:lnTo>
                  <a:lnTo>
                    <a:pt x="1133640" y="0"/>
                  </a:lnTo>
                  <a:close/>
                </a:path>
              </a:pathLst>
            </a:custGeom>
            <a:solidFill>
              <a:srgbClr val="007F7F"/>
            </a:solidFill>
          </p:spPr>
          <p:txBody>
            <a:bodyPr wrap="square" lIns="0" tIns="0" rIns="0" bIns="0" rtlCol="0"/>
            <a:lstStyle/>
            <a:p>
              <a:endParaRPr sz="1200"/>
            </a:p>
          </p:txBody>
        </p:sp>
      </p:grpSp>
      <p:grpSp>
        <p:nvGrpSpPr>
          <p:cNvPr id="12" name="object 12"/>
          <p:cNvGrpSpPr/>
          <p:nvPr/>
        </p:nvGrpSpPr>
        <p:grpSpPr>
          <a:xfrm>
            <a:off x="5334101" y="3478107"/>
            <a:ext cx="3786293" cy="1511300"/>
            <a:chOff x="8001151" y="5217160"/>
            <a:chExt cx="5679440" cy="2266950"/>
          </a:xfrm>
        </p:grpSpPr>
        <p:sp>
          <p:nvSpPr>
            <p:cNvPr id="13" name="object 13"/>
            <p:cNvSpPr/>
            <p:nvPr/>
          </p:nvSpPr>
          <p:spPr>
            <a:xfrm>
              <a:off x="9190710" y="5888888"/>
              <a:ext cx="4489450" cy="1595120"/>
            </a:xfrm>
            <a:custGeom>
              <a:avLst/>
              <a:gdLst/>
              <a:ahLst/>
              <a:cxnLst/>
              <a:rect l="l" t="t" r="r" b="b"/>
              <a:pathLst>
                <a:path w="4489450" h="1595120">
                  <a:moveTo>
                    <a:pt x="3692082" y="0"/>
                  </a:moveTo>
                  <a:lnTo>
                    <a:pt x="0" y="0"/>
                  </a:lnTo>
                  <a:lnTo>
                    <a:pt x="0" y="1594840"/>
                  </a:lnTo>
                  <a:lnTo>
                    <a:pt x="3691661" y="1594840"/>
                  </a:lnTo>
                  <a:lnTo>
                    <a:pt x="3740137" y="1593380"/>
                  </a:lnTo>
                  <a:lnTo>
                    <a:pt x="3787861" y="1589058"/>
                  </a:lnTo>
                  <a:lnTo>
                    <a:pt x="3834748" y="1581957"/>
                  </a:lnTo>
                  <a:lnTo>
                    <a:pt x="3880714" y="1572162"/>
                  </a:lnTo>
                  <a:lnTo>
                    <a:pt x="3925674" y="1559757"/>
                  </a:lnTo>
                  <a:lnTo>
                    <a:pt x="3969544" y="1544827"/>
                  </a:lnTo>
                  <a:lnTo>
                    <a:pt x="4012239" y="1527456"/>
                  </a:lnTo>
                  <a:lnTo>
                    <a:pt x="4053674" y="1507729"/>
                  </a:lnTo>
                  <a:lnTo>
                    <a:pt x="4093766" y="1485730"/>
                  </a:lnTo>
                  <a:lnTo>
                    <a:pt x="4132430" y="1461543"/>
                  </a:lnTo>
                  <a:lnTo>
                    <a:pt x="4169581" y="1435254"/>
                  </a:lnTo>
                  <a:lnTo>
                    <a:pt x="4205135" y="1406945"/>
                  </a:lnTo>
                  <a:lnTo>
                    <a:pt x="4239007" y="1376703"/>
                  </a:lnTo>
                  <a:lnTo>
                    <a:pt x="4271114" y="1344610"/>
                  </a:lnTo>
                  <a:lnTo>
                    <a:pt x="4301370" y="1310752"/>
                  </a:lnTo>
                  <a:lnTo>
                    <a:pt x="4329690" y="1275213"/>
                  </a:lnTo>
                  <a:lnTo>
                    <a:pt x="4355992" y="1238077"/>
                  </a:lnTo>
                  <a:lnTo>
                    <a:pt x="4380189" y="1199430"/>
                  </a:lnTo>
                  <a:lnTo>
                    <a:pt x="4402198" y="1159354"/>
                  </a:lnTo>
                  <a:lnTo>
                    <a:pt x="4421934" y="1117936"/>
                  </a:lnTo>
                  <a:lnTo>
                    <a:pt x="4439312" y="1075258"/>
                  </a:lnTo>
                  <a:lnTo>
                    <a:pt x="4454249" y="1031406"/>
                  </a:lnTo>
                  <a:lnTo>
                    <a:pt x="4466659" y="986464"/>
                  </a:lnTo>
                  <a:lnTo>
                    <a:pt x="4476459" y="940516"/>
                  </a:lnTo>
                  <a:lnTo>
                    <a:pt x="4483563" y="893647"/>
                  </a:lnTo>
                  <a:lnTo>
                    <a:pt x="4487887" y="845941"/>
                  </a:lnTo>
                  <a:lnTo>
                    <a:pt x="4489348" y="797483"/>
                  </a:lnTo>
                  <a:lnTo>
                    <a:pt x="4487887" y="749026"/>
                  </a:lnTo>
                  <a:lnTo>
                    <a:pt x="4483563" y="701320"/>
                  </a:lnTo>
                  <a:lnTo>
                    <a:pt x="4476459" y="654449"/>
                  </a:lnTo>
                  <a:lnTo>
                    <a:pt x="4466659" y="608499"/>
                  </a:lnTo>
                  <a:lnTo>
                    <a:pt x="4454249" y="563553"/>
                  </a:lnTo>
                  <a:lnTo>
                    <a:pt x="4439312" y="519696"/>
                  </a:lnTo>
                  <a:lnTo>
                    <a:pt x="4421934" y="477013"/>
                  </a:lnTo>
                  <a:lnTo>
                    <a:pt x="4402198" y="435588"/>
                  </a:lnTo>
                  <a:lnTo>
                    <a:pt x="4380189" y="395506"/>
                  </a:lnTo>
                  <a:lnTo>
                    <a:pt x="4355992" y="356851"/>
                  </a:lnTo>
                  <a:lnTo>
                    <a:pt x="4329690" y="319708"/>
                  </a:lnTo>
                  <a:lnTo>
                    <a:pt x="4301370" y="284161"/>
                  </a:lnTo>
                  <a:lnTo>
                    <a:pt x="4271114" y="250295"/>
                  </a:lnTo>
                  <a:lnTo>
                    <a:pt x="4239007" y="218195"/>
                  </a:lnTo>
                  <a:lnTo>
                    <a:pt x="4205135" y="187944"/>
                  </a:lnTo>
                  <a:lnTo>
                    <a:pt x="4169581" y="159628"/>
                  </a:lnTo>
                  <a:lnTo>
                    <a:pt x="4132430" y="133330"/>
                  </a:lnTo>
                  <a:lnTo>
                    <a:pt x="4093766" y="109136"/>
                  </a:lnTo>
                  <a:lnTo>
                    <a:pt x="4053674" y="87130"/>
                  </a:lnTo>
                  <a:lnTo>
                    <a:pt x="4012239" y="67396"/>
                  </a:lnTo>
                  <a:lnTo>
                    <a:pt x="3969544" y="50019"/>
                  </a:lnTo>
                  <a:lnTo>
                    <a:pt x="3925674" y="35083"/>
                  </a:lnTo>
                  <a:lnTo>
                    <a:pt x="3880714" y="22674"/>
                  </a:lnTo>
                  <a:lnTo>
                    <a:pt x="3834748" y="12875"/>
                  </a:lnTo>
                  <a:lnTo>
                    <a:pt x="3787861" y="5771"/>
                  </a:lnTo>
                  <a:lnTo>
                    <a:pt x="3740137" y="1447"/>
                  </a:lnTo>
                  <a:lnTo>
                    <a:pt x="3692082" y="0"/>
                  </a:lnTo>
                  <a:close/>
                </a:path>
              </a:pathLst>
            </a:custGeom>
            <a:solidFill>
              <a:srgbClr val="F2F2F2"/>
            </a:solidFill>
          </p:spPr>
          <p:txBody>
            <a:bodyPr wrap="square" lIns="0" tIns="0" rIns="0" bIns="0" rtlCol="0"/>
            <a:lstStyle/>
            <a:p>
              <a:endParaRPr sz="1200"/>
            </a:p>
          </p:txBody>
        </p:sp>
        <p:sp>
          <p:nvSpPr>
            <p:cNvPr id="14" name="object 14"/>
            <p:cNvSpPr/>
            <p:nvPr/>
          </p:nvSpPr>
          <p:spPr>
            <a:xfrm>
              <a:off x="8001151" y="5217160"/>
              <a:ext cx="2264410" cy="2264410"/>
            </a:xfrm>
            <a:custGeom>
              <a:avLst/>
              <a:gdLst/>
              <a:ahLst/>
              <a:cxnLst/>
              <a:rect l="l" t="t" r="r" b="b"/>
              <a:pathLst>
                <a:path w="2264409" h="2264409">
                  <a:moveTo>
                    <a:pt x="1132077" y="0"/>
                  </a:moveTo>
                  <a:lnTo>
                    <a:pt x="1084218" y="993"/>
                  </a:lnTo>
                  <a:lnTo>
                    <a:pt x="1036865" y="3946"/>
                  </a:lnTo>
                  <a:lnTo>
                    <a:pt x="990058" y="8819"/>
                  </a:lnTo>
                  <a:lnTo>
                    <a:pt x="943837" y="15574"/>
                  </a:lnTo>
                  <a:lnTo>
                    <a:pt x="898240" y="24172"/>
                  </a:lnTo>
                  <a:lnTo>
                    <a:pt x="853306" y="34572"/>
                  </a:lnTo>
                  <a:lnTo>
                    <a:pt x="809076" y="46735"/>
                  </a:lnTo>
                  <a:lnTo>
                    <a:pt x="765588" y="60623"/>
                  </a:lnTo>
                  <a:lnTo>
                    <a:pt x="722882" y="76196"/>
                  </a:lnTo>
                  <a:lnTo>
                    <a:pt x="680997" y="93415"/>
                  </a:lnTo>
                  <a:lnTo>
                    <a:pt x="639972" y="112240"/>
                  </a:lnTo>
                  <a:lnTo>
                    <a:pt x="599846" y="132633"/>
                  </a:lnTo>
                  <a:lnTo>
                    <a:pt x="560659" y="154553"/>
                  </a:lnTo>
                  <a:lnTo>
                    <a:pt x="522450" y="177962"/>
                  </a:lnTo>
                  <a:lnTo>
                    <a:pt x="485259" y="202820"/>
                  </a:lnTo>
                  <a:lnTo>
                    <a:pt x="449124" y="229088"/>
                  </a:lnTo>
                  <a:lnTo>
                    <a:pt x="414085" y="256727"/>
                  </a:lnTo>
                  <a:lnTo>
                    <a:pt x="380181" y="285698"/>
                  </a:lnTo>
                  <a:lnTo>
                    <a:pt x="347451" y="315961"/>
                  </a:lnTo>
                  <a:lnTo>
                    <a:pt x="315936" y="347477"/>
                  </a:lnTo>
                  <a:lnTo>
                    <a:pt x="285673" y="380206"/>
                  </a:lnTo>
                  <a:lnTo>
                    <a:pt x="256702" y="414110"/>
                  </a:lnTo>
                  <a:lnTo>
                    <a:pt x="229063" y="449149"/>
                  </a:lnTo>
                  <a:lnTo>
                    <a:pt x="202795" y="485284"/>
                  </a:lnTo>
                  <a:lnTo>
                    <a:pt x="177936" y="522476"/>
                  </a:lnTo>
                  <a:lnTo>
                    <a:pt x="154527" y="560685"/>
                  </a:lnTo>
                  <a:lnTo>
                    <a:pt x="132607" y="599872"/>
                  </a:lnTo>
                  <a:lnTo>
                    <a:pt x="112215" y="639997"/>
                  </a:lnTo>
                  <a:lnTo>
                    <a:pt x="93390" y="681022"/>
                  </a:lnTo>
                  <a:lnTo>
                    <a:pt x="76171" y="722908"/>
                  </a:lnTo>
                  <a:lnTo>
                    <a:pt x="60598" y="765614"/>
                  </a:lnTo>
                  <a:lnTo>
                    <a:pt x="46710" y="809102"/>
                  </a:lnTo>
                  <a:lnTo>
                    <a:pt x="34546" y="853332"/>
                  </a:lnTo>
                  <a:lnTo>
                    <a:pt x="24146" y="898265"/>
                  </a:lnTo>
                  <a:lnTo>
                    <a:pt x="15549" y="943862"/>
                  </a:lnTo>
                  <a:lnTo>
                    <a:pt x="8794" y="990084"/>
                  </a:lnTo>
                  <a:lnTo>
                    <a:pt x="3920" y="1036890"/>
                  </a:lnTo>
                  <a:lnTo>
                    <a:pt x="967" y="1084243"/>
                  </a:lnTo>
                  <a:lnTo>
                    <a:pt x="0" y="1130879"/>
                  </a:lnTo>
                  <a:lnTo>
                    <a:pt x="0" y="1133327"/>
                  </a:lnTo>
                  <a:lnTo>
                    <a:pt x="967" y="1179962"/>
                  </a:lnTo>
                  <a:lnTo>
                    <a:pt x="3920" y="1227315"/>
                  </a:lnTo>
                  <a:lnTo>
                    <a:pt x="8794" y="1274122"/>
                  </a:lnTo>
                  <a:lnTo>
                    <a:pt x="15549" y="1320344"/>
                  </a:lnTo>
                  <a:lnTo>
                    <a:pt x="24146" y="1365941"/>
                  </a:lnTo>
                  <a:lnTo>
                    <a:pt x="34546" y="1410874"/>
                  </a:lnTo>
                  <a:lnTo>
                    <a:pt x="46710" y="1455104"/>
                  </a:lnTo>
                  <a:lnTo>
                    <a:pt x="60598" y="1498592"/>
                  </a:lnTo>
                  <a:lnTo>
                    <a:pt x="76171" y="1541298"/>
                  </a:lnTo>
                  <a:lnTo>
                    <a:pt x="93390" y="1583183"/>
                  </a:lnTo>
                  <a:lnTo>
                    <a:pt x="112215" y="1624209"/>
                  </a:lnTo>
                  <a:lnTo>
                    <a:pt x="132607" y="1664334"/>
                  </a:lnTo>
                  <a:lnTo>
                    <a:pt x="154527" y="1703521"/>
                  </a:lnTo>
                  <a:lnTo>
                    <a:pt x="177936" y="1741730"/>
                  </a:lnTo>
                  <a:lnTo>
                    <a:pt x="202795" y="1778921"/>
                  </a:lnTo>
                  <a:lnTo>
                    <a:pt x="229063" y="1815056"/>
                  </a:lnTo>
                  <a:lnTo>
                    <a:pt x="256702" y="1850095"/>
                  </a:lnTo>
                  <a:lnTo>
                    <a:pt x="285673" y="1883999"/>
                  </a:lnTo>
                  <a:lnTo>
                    <a:pt x="315936" y="1916729"/>
                  </a:lnTo>
                  <a:lnTo>
                    <a:pt x="347451" y="1948245"/>
                  </a:lnTo>
                  <a:lnTo>
                    <a:pt x="380181" y="1978508"/>
                  </a:lnTo>
                  <a:lnTo>
                    <a:pt x="414085" y="2007478"/>
                  </a:lnTo>
                  <a:lnTo>
                    <a:pt x="449124" y="2035117"/>
                  </a:lnTo>
                  <a:lnTo>
                    <a:pt x="485259" y="2061386"/>
                  </a:lnTo>
                  <a:lnTo>
                    <a:pt x="522450" y="2086244"/>
                  </a:lnTo>
                  <a:lnTo>
                    <a:pt x="560659" y="2109653"/>
                  </a:lnTo>
                  <a:lnTo>
                    <a:pt x="599846" y="2131573"/>
                  </a:lnTo>
                  <a:lnTo>
                    <a:pt x="639972" y="2151965"/>
                  </a:lnTo>
                  <a:lnTo>
                    <a:pt x="680997" y="2170791"/>
                  </a:lnTo>
                  <a:lnTo>
                    <a:pt x="722882" y="2188009"/>
                  </a:lnTo>
                  <a:lnTo>
                    <a:pt x="765588" y="2203582"/>
                  </a:lnTo>
                  <a:lnTo>
                    <a:pt x="809076" y="2217470"/>
                  </a:lnTo>
                  <a:lnTo>
                    <a:pt x="853306" y="2229634"/>
                  </a:lnTo>
                  <a:lnTo>
                    <a:pt x="898240" y="2240034"/>
                  </a:lnTo>
                  <a:lnTo>
                    <a:pt x="943837" y="2248631"/>
                  </a:lnTo>
                  <a:lnTo>
                    <a:pt x="990058" y="2255386"/>
                  </a:lnTo>
                  <a:lnTo>
                    <a:pt x="1036865" y="2260260"/>
                  </a:lnTo>
                  <a:lnTo>
                    <a:pt x="1084218" y="2263213"/>
                  </a:lnTo>
                  <a:lnTo>
                    <a:pt x="1130853" y="2264181"/>
                  </a:lnTo>
                  <a:lnTo>
                    <a:pt x="1133302" y="2264181"/>
                  </a:lnTo>
                  <a:lnTo>
                    <a:pt x="1179937" y="2263213"/>
                  </a:lnTo>
                  <a:lnTo>
                    <a:pt x="1227290" y="2260260"/>
                  </a:lnTo>
                  <a:lnTo>
                    <a:pt x="1274097" y="2255386"/>
                  </a:lnTo>
                  <a:lnTo>
                    <a:pt x="1320318" y="2248631"/>
                  </a:lnTo>
                  <a:lnTo>
                    <a:pt x="1365915" y="2240034"/>
                  </a:lnTo>
                  <a:lnTo>
                    <a:pt x="1410849" y="2229634"/>
                  </a:lnTo>
                  <a:lnTo>
                    <a:pt x="1455079" y="2217470"/>
                  </a:lnTo>
                  <a:lnTo>
                    <a:pt x="1498567" y="2203582"/>
                  </a:lnTo>
                  <a:lnTo>
                    <a:pt x="1541273" y="2188009"/>
                  </a:lnTo>
                  <a:lnTo>
                    <a:pt x="1583158" y="2170791"/>
                  </a:lnTo>
                  <a:lnTo>
                    <a:pt x="1624183" y="2151965"/>
                  </a:lnTo>
                  <a:lnTo>
                    <a:pt x="1664309" y="2131573"/>
                  </a:lnTo>
                  <a:lnTo>
                    <a:pt x="1703496" y="2109653"/>
                  </a:lnTo>
                  <a:lnTo>
                    <a:pt x="1741704" y="2086244"/>
                  </a:lnTo>
                  <a:lnTo>
                    <a:pt x="1778896" y="2061386"/>
                  </a:lnTo>
                  <a:lnTo>
                    <a:pt x="1815031" y="2035117"/>
                  </a:lnTo>
                  <a:lnTo>
                    <a:pt x="1850070" y="2007478"/>
                  </a:lnTo>
                  <a:lnTo>
                    <a:pt x="1883974" y="1978508"/>
                  </a:lnTo>
                  <a:lnTo>
                    <a:pt x="1916703" y="1948245"/>
                  </a:lnTo>
                  <a:lnTo>
                    <a:pt x="1948219" y="1916729"/>
                  </a:lnTo>
                  <a:lnTo>
                    <a:pt x="1978482" y="1883999"/>
                  </a:lnTo>
                  <a:lnTo>
                    <a:pt x="2007453" y="1850095"/>
                  </a:lnTo>
                  <a:lnTo>
                    <a:pt x="2035092" y="1815056"/>
                  </a:lnTo>
                  <a:lnTo>
                    <a:pt x="2061360" y="1778921"/>
                  </a:lnTo>
                  <a:lnTo>
                    <a:pt x="2086219" y="1741730"/>
                  </a:lnTo>
                  <a:lnTo>
                    <a:pt x="2109627" y="1703521"/>
                  </a:lnTo>
                  <a:lnTo>
                    <a:pt x="2131548" y="1664334"/>
                  </a:lnTo>
                  <a:lnTo>
                    <a:pt x="2151940" y="1624209"/>
                  </a:lnTo>
                  <a:lnTo>
                    <a:pt x="2170765" y="1583183"/>
                  </a:lnTo>
                  <a:lnTo>
                    <a:pt x="2187984" y="1541298"/>
                  </a:lnTo>
                  <a:lnTo>
                    <a:pt x="2203557" y="1498592"/>
                  </a:lnTo>
                  <a:lnTo>
                    <a:pt x="2217445" y="1455104"/>
                  </a:lnTo>
                  <a:lnTo>
                    <a:pt x="2229609" y="1410874"/>
                  </a:lnTo>
                  <a:lnTo>
                    <a:pt x="2240009" y="1365941"/>
                  </a:lnTo>
                  <a:lnTo>
                    <a:pt x="2248606" y="1320344"/>
                  </a:lnTo>
                  <a:lnTo>
                    <a:pt x="2255361" y="1274122"/>
                  </a:lnTo>
                  <a:lnTo>
                    <a:pt x="2260235" y="1227315"/>
                  </a:lnTo>
                  <a:lnTo>
                    <a:pt x="2263188" y="1179962"/>
                  </a:lnTo>
                  <a:lnTo>
                    <a:pt x="2264155" y="1133327"/>
                  </a:lnTo>
                  <a:lnTo>
                    <a:pt x="2264155" y="1130879"/>
                  </a:lnTo>
                  <a:lnTo>
                    <a:pt x="2263188" y="1084243"/>
                  </a:lnTo>
                  <a:lnTo>
                    <a:pt x="2260235" y="1036890"/>
                  </a:lnTo>
                  <a:lnTo>
                    <a:pt x="2255361" y="990084"/>
                  </a:lnTo>
                  <a:lnTo>
                    <a:pt x="2248606" y="943862"/>
                  </a:lnTo>
                  <a:lnTo>
                    <a:pt x="2240009" y="898265"/>
                  </a:lnTo>
                  <a:lnTo>
                    <a:pt x="2229609" y="853332"/>
                  </a:lnTo>
                  <a:lnTo>
                    <a:pt x="2217445" y="809102"/>
                  </a:lnTo>
                  <a:lnTo>
                    <a:pt x="2203557" y="765614"/>
                  </a:lnTo>
                  <a:lnTo>
                    <a:pt x="2187984" y="722908"/>
                  </a:lnTo>
                  <a:lnTo>
                    <a:pt x="2170765" y="681022"/>
                  </a:lnTo>
                  <a:lnTo>
                    <a:pt x="2151940" y="639997"/>
                  </a:lnTo>
                  <a:lnTo>
                    <a:pt x="2131548" y="599872"/>
                  </a:lnTo>
                  <a:lnTo>
                    <a:pt x="2109627" y="560685"/>
                  </a:lnTo>
                  <a:lnTo>
                    <a:pt x="2086219" y="522476"/>
                  </a:lnTo>
                  <a:lnTo>
                    <a:pt x="2061360" y="485284"/>
                  </a:lnTo>
                  <a:lnTo>
                    <a:pt x="2035092" y="449149"/>
                  </a:lnTo>
                  <a:lnTo>
                    <a:pt x="2007453" y="414110"/>
                  </a:lnTo>
                  <a:lnTo>
                    <a:pt x="1978482" y="380206"/>
                  </a:lnTo>
                  <a:lnTo>
                    <a:pt x="1948219" y="347477"/>
                  </a:lnTo>
                  <a:lnTo>
                    <a:pt x="1916703" y="315961"/>
                  </a:lnTo>
                  <a:lnTo>
                    <a:pt x="1883974" y="285698"/>
                  </a:lnTo>
                  <a:lnTo>
                    <a:pt x="1850070" y="256727"/>
                  </a:lnTo>
                  <a:lnTo>
                    <a:pt x="1815031" y="229088"/>
                  </a:lnTo>
                  <a:lnTo>
                    <a:pt x="1778896" y="202820"/>
                  </a:lnTo>
                  <a:lnTo>
                    <a:pt x="1741704" y="177962"/>
                  </a:lnTo>
                  <a:lnTo>
                    <a:pt x="1703496" y="154553"/>
                  </a:lnTo>
                  <a:lnTo>
                    <a:pt x="1664309" y="132633"/>
                  </a:lnTo>
                  <a:lnTo>
                    <a:pt x="1624183" y="112240"/>
                  </a:lnTo>
                  <a:lnTo>
                    <a:pt x="1583158" y="93415"/>
                  </a:lnTo>
                  <a:lnTo>
                    <a:pt x="1541273" y="76196"/>
                  </a:lnTo>
                  <a:lnTo>
                    <a:pt x="1498567" y="60623"/>
                  </a:lnTo>
                  <a:lnTo>
                    <a:pt x="1455079" y="46735"/>
                  </a:lnTo>
                  <a:lnTo>
                    <a:pt x="1410849" y="34572"/>
                  </a:lnTo>
                  <a:lnTo>
                    <a:pt x="1365915" y="24172"/>
                  </a:lnTo>
                  <a:lnTo>
                    <a:pt x="1320318" y="15574"/>
                  </a:lnTo>
                  <a:lnTo>
                    <a:pt x="1274097" y="8819"/>
                  </a:lnTo>
                  <a:lnTo>
                    <a:pt x="1227290" y="3946"/>
                  </a:lnTo>
                  <a:lnTo>
                    <a:pt x="1179937" y="993"/>
                  </a:lnTo>
                  <a:lnTo>
                    <a:pt x="1132077" y="0"/>
                  </a:lnTo>
                  <a:close/>
                </a:path>
              </a:pathLst>
            </a:custGeom>
            <a:solidFill>
              <a:srgbClr val="007F7F"/>
            </a:solidFill>
          </p:spPr>
          <p:txBody>
            <a:bodyPr wrap="square" lIns="0" tIns="0" rIns="0" bIns="0" rtlCol="0"/>
            <a:lstStyle/>
            <a:p>
              <a:endParaRPr sz="1200"/>
            </a:p>
          </p:txBody>
        </p:sp>
      </p:grpSp>
      <p:grpSp>
        <p:nvGrpSpPr>
          <p:cNvPr id="15" name="object 15"/>
          <p:cNvGrpSpPr/>
          <p:nvPr/>
        </p:nvGrpSpPr>
        <p:grpSpPr>
          <a:xfrm>
            <a:off x="4158767" y="3789654"/>
            <a:ext cx="3735476" cy="2432728"/>
            <a:chOff x="6238150" y="5684481"/>
            <a:chExt cx="5603215" cy="3649092"/>
          </a:xfrm>
        </p:grpSpPr>
        <p:sp>
          <p:nvSpPr>
            <p:cNvPr id="16" name="object 16"/>
            <p:cNvSpPr/>
            <p:nvPr/>
          </p:nvSpPr>
          <p:spPr>
            <a:xfrm>
              <a:off x="7353185" y="7739088"/>
              <a:ext cx="4488180" cy="1594485"/>
            </a:xfrm>
            <a:custGeom>
              <a:avLst/>
              <a:gdLst/>
              <a:ahLst/>
              <a:cxnLst/>
              <a:rect l="l" t="t" r="r" b="b"/>
              <a:pathLst>
                <a:path w="4488180" h="1594484">
                  <a:moveTo>
                    <a:pt x="3690365" y="0"/>
                  </a:moveTo>
                  <a:lnTo>
                    <a:pt x="0" y="0"/>
                  </a:lnTo>
                  <a:lnTo>
                    <a:pt x="0" y="1594012"/>
                  </a:lnTo>
                  <a:lnTo>
                    <a:pt x="3690365" y="1594012"/>
                  </a:lnTo>
                  <a:lnTo>
                    <a:pt x="3738837" y="1592553"/>
                  </a:lnTo>
                  <a:lnTo>
                    <a:pt x="3786555" y="1588232"/>
                  </a:lnTo>
                  <a:lnTo>
                    <a:pt x="3833436" y="1581133"/>
                  </a:lnTo>
                  <a:lnTo>
                    <a:pt x="3879395" y="1571342"/>
                  </a:lnTo>
                  <a:lnTo>
                    <a:pt x="3924347" y="1558942"/>
                  </a:lnTo>
                  <a:lnTo>
                    <a:pt x="3968209" y="1544017"/>
                  </a:lnTo>
                  <a:lnTo>
                    <a:pt x="4010895" y="1526653"/>
                  </a:lnTo>
                  <a:lnTo>
                    <a:pt x="4052322" y="1506932"/>
                  </a:lnTo>
                  <a:lnTo>
                    <a:pt x="4092404" y="1484941"/>
                  </a:lnTo>
                  <a:lnTo>
                    <a:pt x="4131059" y="1460763"/>
                  </a:lnTo>
                  <a:lnTo>
                    <a:pt x="4168200" y="1434483"/>
                  </a:lnTo>
                  <a:lnTo>
                    <a:pt x="4203745" y="1406185"/>
                  </a:lnTo>
                  <a:lnTo>
                    <a:pt x="4237607" y="1375953"/>
                  </a:lnTo>
                  <a:lnTo>
                    <a:pt x="4269704" y="1343872"/>
                  </a:lnTo>
                  <a:lnTo>
                    <a:pt x="4299950" y="1310026"/>
                  </a:lnTo>
                  <a:lnTo>
                    <a:pt x="4328262" y="1274499"/>
                  </a:lnTo>
                  <a:lnTo>
                    <a:pt x="4354555" y="1237377"/>
                  </a:lnTo>
                  <a:lnTo>
                    <a:pt x="4378744" y="1198743"/>
                  </a:lnTo>
                  <a:lnTo>
                    <a:pt x="4400745" y="1158682"/>
                  </a:lnTo>
                  <a:lnTo>
                    <a:pt x="4420474" y="1117277"/>
                  </a:lnTo>
                  <a:lnTo>
                    <a:pt x="4437846" y="1074615"/>
                  </a:lnTo>
                  <a:lnTo>
                    <a:pt x="4452777" y="1030778"/>
                  </a:lnTo>
                  <a:lnTo>
                    <a:pt x="4465182" y="985852"/>
                  </a:lnTo>
                  <a:lnTo>
                    <a:pt x="4474978" y="939920"/>
                  </a:lnTo>
                  <a:lnTo>
                    <a:pt x="4482079" y="893067"/>
                  </a:lnTo>
                  <a:lnTo>
                    <a:pt x="4486402" y="845378"/>
                  </a:lnTo>
                  <a:lnTo>
                    <a:pt x="4487862" y="796937"/>
                  </a:lnTo>
                  <a:lnTo>
                    <a:pt x="4486402" y="748496"/>
                  </a:lnTo>
                  <a:lnTo>
                    <a:pt x="4482079" y="700809"/>
                  </a:lnTo>
                  <a:lnTo>
                    <a:pt x="4474978" y="653959"/>
                  </a:lnTo>
                  <a:lnTo>
                    <a:pt x="4465182" y="608031"/>
                  </a:lnTo>
                  <a:lnTo>
                    <a:pt x="4452777" y="563109"/>
                  </a:lnTo>
                  <a:lnTo>
                    <a:pt x="4437846" y="519277"/>
                  </a:lnTo>
                  <a:lnTo>
                    <a:pt x="4420474" y="476620"/>
                  </a:lnTo>
                  <a:lnTo>
                    <a:pt x="4400745" y="435222"/>
                  </a:lnTo>
                  <a:lnTo>
                    <a:pt x="4378744" y="395167"/>
                  </a:lnTo>
                  <a:lnTo>
                    <a:pt x="4354555" y="356540"/>
                  </a:lnTo>
                  <a:lnTo>
                    <a:pt x="4328262" y="319425"/>
                  </a:lnTo>
                  <a:lnTo>
                    <a:pt x="4299950" y="283906"/>
                  </a:lnTo>
                  <a:lnTo>
                    <a:pt x="4269704" y="250068"/>
                  </a:lnTo>
                  <a:lnTo>
                    <a:pt x="4237607" y="217994"/>
                  </a:lnTo>
                  <a:lnTo>
                    <a:pt x="4203745" y="187770"/>
                  </a:lnTo>
                  <a:lnTo>
                    <a:pt x="4168200" y="159479"/>
                  </a:lnTo>
                  <a:lnTo>
                    <a:pt x="4131059" y="133206"/>
                  </a:lnTo>
                  <a:lnTo>
                    <a:pt x="4092404" y="109035"/>
                  </a:lnTo>
                  <a:lnTo>
                    <a:pt x="4052322" y="87050"/>
                  </a:lnTo>
                  <a:lnTo>
                    <a:pt x="4010895" y="67336"/>
                  </a:lnTo>
                  <a:lnTo>
                    <a:pt x="3968209" y="49977"/>
                  </a:lnTo>
                  <a:lnTo>
                    <a:pt x="3924347" y="35057"/>
                  </a:lnTo>
                  <a:lnTo>
                    <a:pt x="3879395" y="22661"/>
                  </a:lnTo>
                  <a:lnTo>
                    <a:pt x="3833436" y="12873"/>
                  </a:lnTo>
                  <a:lnTo>
                    <a:pt x="3786555" y="5777"/>
                  </a:lnTo>
                  <a:lnTo>
                    <a:pt x="3738837" y="1458"/>
                  </a:lnTo>
                  <a:lnTo>
                    <a:pt x="3690365" y="0"/>
                  </a:lnTo>
                  <a:close/>
                </a:path>
              </a:pathLst>
            </a:custGeom>
            <a:solidFill>
              <a:srgbClr val="F2F2F2"/>
            </a:solidFill>
          </p:spPr>
          <p:txBody>
            <a:bodyPr wrap="square" lIns="0" tIns="0" rIns="0" bIns="0" rtlCol="0"/>
            <a:lstStyle/>
            <a:p>
              <a:endParaRPr sz="1200"/>
            </a:p>
          </p:txBody>
        </p:sp>
        <p:sp>
          <p:nvSpPr>
            <p:cNvPr id="17" name="object 17"/>
            <p:cNvSpPr/>
            <p:nvPr/>
          </p:nvSpPr>
          <p:spPr>
            <a:xfrm>
              <a:off x="6238150" y="7067372"/>
              <a:ext cx="2263775" cy="2263775"/>
            </a:xfrm>
            <a:custGeom>
              <a:avLst/>
              <a:gdLst/>
              <a:ahLst/>
              <a:cxnLst/>
              <a:rect l="l" t="t" r="r" b="b"/>
              <a:pathLst>
                <a:path w="2263775" h="2263775">
                  <a:moveTo>
                    <a:pt x="1131684" y="0"/>
                  </a:moveTo>
                  <a:lnTo>
                    <a:pt x="1083845" y="993"/>
                  </a:lnTo>
                  <a:lnTo>
                    <a:pt x="1036513" y="3949"/>
                  </a:lnTo>
                  <a:lnTo>
                    <a:pt x="989727" y="8827"/>
                  </a:lnTo>
                  <a:lnTo>
                    <a:pt x="943524" y="15587"/>
                  </a:lnTo>
                  <a:lnTo>
                    <a:pt x="897946" y="24191"/>
                  </a:lnTo>
                  <a:lnTo>
                    <a:pt x="853032" y="34600"/>
                  </a:lnTo>
                  <a:lnTo>
                    <a:pt x="808819" y="46773"/>
                  </a:lnTo>
                  <a:lnTo>
                    <a:pt x="765349" y="60673"/>
                  </a:lnTo>
                  <a:lnTo>
                    <a:pt x="722660" y="76258"/>
                  </a:lnTo>
                  <a:lnTo>
                    <a:pt x="680791" y="93491"/>
                  </a:lnTo>
                  <a:lnTo>
                    <a:pt x="639781" y="112331"/>
                  </a:lnTo>
                  <a:lnTo>
                    <a:pt x="599671" y="132739"/>
                  </a:lnTo>
                  <a:lnTo>
                    <a:pt x="560498" y="154677"/>
                  </a:lnTo>
                  <a:lnTo>
                    <a:pt x="522304" y="178104"/>
                  </a:lnTo>
                  <a:lnTo>
                    <a:pt x="485126" y="202982"/>
                  </a:lnTo>
                  <a:lnTo>
                    <a:pt x="449004" y="229271"/>
                  </a:lnTo>
                  <a:lnTo>
                    <a:pt x="413977" y="256932"/>
                  </a:lnTo>
                  <a:lnTo>
                    <a:pt x="380085" y="285925"/>
                  </a:lnTo>
                  <a:lnTo>
                    <a:pt x="347367" y="316211"/>
                  </a:lnTo>
                  <a:lnTo>
                    <a:pt x="315862" y="347751"/>
                  </a:lnTo>
                  <a:lnTo>
                    <a:pt x="285609" y="380505"/>
                  </a:lnTo>
                  <a:lnTo>
                    <a:pt x="256648" y="414435"/>
                  </a:lnTo>
                  <a:lnTo>
                    <a:pt x="229018" y="449501"/>
                  </a:lnTo>
                  <a:lnTo>
                    <a:pt x="202758" y="485663"/>
                  </a:lnTo>
                  <a:lnTo>
                    <a:pt x="177908" y="522882"/>
                  </a:lnTo>
                  <a:lnTo>
                    <a:pt x="154506" y="561119"/>
                  </a:lnTo>
                  <a:lnTo>
                    <a:pt x="132593" y="600335"/>
                  </a:lnTo>
                  <a:lnTo>
                    <a:pt x="112207" y="640490"/>
                  </a:lnTo>
                  <a:lnTo>
                    <a:pt x="93387" y="681545"/>
                  </a:lnTo>
                  <a:lnTo>
                    <a:pt x="76174" y="723461"/>
                  </a:lnTo>
                  <a:lnTo>
                    <a:pt x="60606" y="766198"/>
                  </a:lnTo>
                  <a:lnTo>
                    <a:pt x="46722" y="809716"/>
                  </a:lnTo>
                  <a:lnTo>
                    <a:pt x="34562" y="853978"/>
                  </a:lnTo>
                  <a:lnTo>
                    <a:pt x="24165" y="898943"/>
                  </a:lnTo>
                  <a:lnTo>
                    <a:pt x="15570" y="944572"/>
                  </a:lnTo>
                  <a:lnTo>
                    <a:pt x="8817" y="990825"/>
                  </a:lnTo>
                  <a:lnTo>
                    <a:pt x="3944" y="1037664"/>
                  </a:lnTo>
                  <a:lnTo>
                    <a:pt x="992" y="1085049"/>
                  </a:lnTo>
                  <a:lnTo>
                    <a:pt x="0" y="1132941"/>
                  </a:lnTo>
                  <a:lnTo>
                    <a:pt x="993" y="1180832"/>
                  </a:lnTo>
                  <a:lnTo>
                    <a:pt x="3946" y="1228216"/>
                  </a:lnTo>
                  <a:lnTo>
                    <a:pt x="8820" y="1275054"/>
                  </a:lnTo>
                  <a:lnTo>
                    <a:pt x="15576" y="1321307"/>
                  </a:lnTo>
                  <a:lnTo>
                    <a:pt x="24173" y="1366936"/>
                  </a:lnTo>
                  <a:lnTo>
                    <a:pt x="34573" y="1411900"/>
                  </a:lnTo>
                  <a:lnTo>
                    <a:pt x="46737" y="1456161"/>
                  </a:lnTo>
                  <a:lnTo>
                    <a:pt x="60624" y="1499680"/>
                  </a:lnTo>
                  <a:lnTo>
                    <a:pt x="76195" y="1542416"/>
                  </a:lnTo>
                  <a:lnTo>
                    <a:pt x="93412" y="1584332"/>
                  </a:lnTo>
                  <a:lnTo>
                    <a:pt x="112235" y="1625386"/>
                  </a:lnTo>
                  <a:lnTo>
                    <a:pt x="132624" y="1665541"/>
                  </a:lnTo>
                  <a:lnTo>
                    <a:pt x="154541" y="1704757"/>
                  </a:lnTo>
                  <a:lnTo>
                    <a:pt x="177945" y="1742994"/>
                  </a:lnTo>
                  <a:lnTo>
                    <a:pt x="202798" y="1780214"/>
                  </a:lnTo>
                  <a:lnTo>
                    <a:pt x="229061" y="1816376"/>
                  </a:lnTo>
                  <a:lnTo>
                    <a:pt x="256693" y="1851442"/>
                  </a:lnTo>
                  <a:lnTo>
                    <a:pt x="285656" y="1885372"/>
                  </a:lnTo>
                  <a:lnTo>
                    <a:pt x="315910" y="1918126"/>
                  </a:lnTo>
                  <a:lnTo>
                    <a:pt x="347417" y="1949667"/>
                  </a:lnTo>
                  <a:lnTo>
                    <a:pt x="380136" y="1979953"/>
                  </a:lnTo>
                  <a:lnTo>
                    <a:pt x="414029" y="2008946"/>
                  </a:lnTo>
                  <a:lnTo>
                    <a:pt x="449056" y="2036607"/>
                  </a:lnTo>
                  <a:lnTo>
                    <a:pt x="485177" y="2062896"/>
                  </a:lnTo>
                  <a:lnTo>
                    <a:pt x="522355" y="2087775"/>
                  </a:lnTo>
                  <a:lnTo>
                    <a:pt x="560549" y="2111202"/>
                  </a:lnTo>
                  <a:lnTo>
                    <a:pt x="599720" y="2133140"/>
                  </a:lnTo>
                  <a:lnTo>
                    <a:pt x="639829" y="2153549"/>
                  </a:lnTo>
                  <a:lnTo>
                    <a:pt x="680836" y="2172390"/>
                  </a:lnTo>
                  <a:lnTo>
                    <a:pt x="722702" y="2189622"/>
                  </a:lnTo>
                  <a:lnTo>
                    <a:pt x="765389" y="2205208"/>
                  </a:lnTo>
                  <a:lnTo>
                    <a:pt x="808856" y="2219108"/>
                  </a:lnTo>
                  <a:lnTo>
                    <a:pt x="853065" y="2231281"/>
                  </a:lnTo>
                  <a:lnTo>
                    <a:pt x="897975" y="2241690"/>
                  </a:lnTo>
                  <a:lnTo>
                    <a:pt x="943549" y="2250295"/>
                  </a:lnTo>
                  <a:lnTo>
                    <a:pt x="989746" y="2257055"/>
                  </a:lnTo>
                  <a:lnTo>
                    <a:pt x="1036528" y="2261933"/>
                  </a:lnTo>
                  <a:lnTo>
                    <a:pt x="1059811" y="2263387"/>
                  </a:lnTo>
                  <a:lnTo>
                    <a:pt x="1203567" y="2263387"/>
                  </a:lnTo>
                  <a:lnTo>
                    <a:pt x="1273655" y="2257053"/>
                  </a:lnTo>
                  <a:lnTo>
                    <a:pt x="1319862" y="2250291"/>
                  </a:lnTo>
                  <a:lnTo>
                    <a:pt x="1365445" y="2241685"/>
                  </a:lnTo>
                  <a:lnTo>
                    <a:pt x="1410364" y="2231274"/>
                  </a:lnTo>
                  <a:lnTo>
                    <a:pt x="1454580" y="2219098"/>
                  </a:lnTo>
                  <a:lnTo>
                    <a:pt x="1498053" y="2205195"/>
                  </a:lnTo>
                  <a:lnTo>
                    <a:pt x="1540746" y="2189607"/>
                  </a:lnTo>
                  <a:lnTo>
                    <a:pt x="1582618" y="2172371"/>
                  </a:lnTo>
                  <a:lnTo>
                    <a:pt x="1623629" y="2153527"/>
                  </a:lnTo>
                  <a:lnTo>
                    <a:pt x="1663741" y="2133115"/>
                  </a:lnTo>
                  <a:lnTo>
                    <a:pt x="1702915" y="2111174"/>
                  </a:lnTo>
                  <a:lnTo>
                    <a:pt x="1741111" y="2087743"/>
                  </a:lnTo>
                  <a:lnTo>
                    <a:pt x="1778289" y="2062862"/>
                  </a:lnTo>
                  <a:lnTo>
                    <a:pt x="1814412" y="2036569"/>
                  </a:lnTo>
                  <a:lnTo>
                    <a:pt x="1849438" y="2008906"/>
                  </a:lnTo>
                  <a:lnTo>
                    <a:pt x="1883330" y="1979909"/>
                  </a:lnTo>
                  <a:lnTo>
                    <a:pt x="1916047" y="1949620"/>
                  </a:lnTo>
                  <a:lnTo>
                    <a:pt x="1947551" y="1918077"/>
                  </a:lnTo>
                  <a:lnTo>
                    <a:pt x="1977802" y="1885321"/>
                  </a:lnTo>
                  <a:lnTo>
                    <a:pt x="2006761" y="1851389"/>
                  </a:lnTo>
                  <a:lnTo>
                    <a:pt x="2034389" y="1816322"/>
                  </a:lnTo>
                  <a:lnTo>
                    <a:pt x="2060647" y="1780158"/>
                  </a:lnTo>
                  <a:lnTo>
                    <a:pt x="2085494" y="1742938"/>
                  </a:lnTo>
                  <a:lnTo>
                    <a:pt x="2108893" y="1704701"/>
                  </a:lnTo>
                  <a:lnTo>
                    <a:pt x="2130803" y="1665485"/>
                  </a:lnTo>
                  <a:lnTo>
                    <a:pt x="2151186" y="1625331"/>
                  </a:lnTo>
                  <a:lnTo>
                    <a:pt x="2170002" y="1584278"/>
                  </a:lnTo>
                  <a:lnTo>
                    <a:pt x="2187212" y="1542364"/>
                  </a:lnTo>
                  <a:lnTo>
                    <a:pt x="2202778" y="1499630"/>
                  </a:lnTo>
                  <a:lnTo>
                    <a:pt x="2216658" y="1456115"/>
                  </a:lnTo>
                  <a:lnTo>
                    <a:pt x="2228815" y="1411858"/>
                  </a:lnTo>
                  <a:lnTo>
                    <a:pt x="2239210" y="1366898"/>
                  </a:lnTo>
                  <a:lnTo>
                    <a:pt x="2247802" y="1321276"/>
                  </a:lnTo>
                  <a:lnTo>
                    <a:pt x="2254553" y="1275029"/>
                  </a:lnTo>
                  <a:lnTo>
                    <a:pt x="2259424" y="1228198"/>
                  </a:lnTo>
                  <a:lnTo>
                    <a:pt x="2262375" y="1180823"/>
                  </a:lnTo>
                  <a:lnTo>
                    <a:pt x="2263368" y="1132941"/>
                  </a:lnTo>
                  <a:lnTo>
                    <a:pt x="2262375" y="1085049"/>
                  </a:lnTo>
                  <a:lnTo>
                    <a:pt x="2259423" y="1037664"/>
                  </a:lnTo>
                  <a:lnTo>
                    <a:pt x="2254551" y="990825"/>
                  </a:lnTo>
                  <a:lnTo>
                    <a:pt x="2247797" y="944572"/>
                  </a:lnTo>
                  <a:lnTo>
                    <a:pt x="2239203" y="898943"/>
                  </a:lnTo>
                  <a:lnTo>
                    <a:pt x="2228806" y="853978"/>
                  </a:lnTo>
                  <a:lnTo>
                    <a:pt x="2216646" y="809716"/>
                  </a:lnTo>
                  <a:lnTo>
                    <a:pt x="2202762" y="766198"/>
                  </a:lnTo>
                  <a:lnTo>
                    <a:pt x="2187193" y="723461"/>
                  </a:lnTo>
                  <a:lnTo>
                    <a:pt x="2169980" y="681545"/>
                  </a:lnTo>
                  <a:lnTo>
                    <a:pt x="2151161" y="640490"/>
                  </a:lnTo>
                  <a:lnTo>
                    <a:pt x="2130775" y="600335"/>
                  </a:lnTo>
                  <a:lnTo>
                    <a:pt x="2108861" y="561119"/>
                  </a:lnTo>
                  <a:lnTo>
                    <a:pt x="2085460" y="522882"/>
                  </a:lnTo>
                  <a:lnTo>
                    <a:pt x="2060609" y="485663"/>
                  </a:lnTo>
                  <a:lnTo>
                    <a:pt x="2034350" y="449501"/>
                  </a:lnTo>
                  <a:lnTo>
                    <a:pt x="2006720" y="414435"/>
                  </a:lnTo>
                  <a:lnTo>
                    <a:pt x="1977759" y="380505"/>
                  </a:lnTo>
                  <a:lnTo>
                    <a:pt x="1947506" y="347751"/>
                  </a:lnTo>
                  <a:lnTo>
                    <a:pt x="1916001" y="316211"/>
                  </a:lnTo>
                  <a:lnTo>
                    <a:pt x="1883283" y="285925"/>
                  </a:lnTo>
                  <a:lnTo>
                    <a:pt x="1849391" y="256932"/>
                  </a:lnTo>
                  <a:lnTo>
                    <a:pt x="1814364" y="229271"/>
                  </a:lnTo>
                  <a:lnTo>
                    <a:pt x="1778242" y="202982"/>
                  </a:lnTo>
                  <a:lnTo>
                    <a:pt x="1741064" y="178104"/>
                  </a:lnTo>
                  <a:lnTo>
                    <a:pt x="1702869" y="154677"/>
                  </a:lnTo>
                  <a:lnTo>
                    <a:pt x="1663697" y="132739"/>
                  </a:lnTo>
                  <a:lnTo>
                    <a:pt x="1623586" y="112331"/>
                  </a:lnTo>
                  <a:lnTo>
                    <a:pt x="1582577" y="93491"/>
                  </a:lnTo>
                  <a:lnTo>
                    <a:pt x="1540708" y="76258"/>
                  </a:lnTo>
                  <a:lnTo>
                    <a:pt x="1498019" y="60673"/>
                  </a:lnTo>
                  <a:lnTo>
                    <a:pt x="1454548" y="46773"/>
                  </a:lnTo>
                  <a:lnTo>
                    <a:pt x="1410336" y="34600"/>
                  </a:lnTo>
                  <a:lnTo>
                    <a:pt x="1365421" y="24191"/>
                  </a:lnTo>
                  <a:lnTo>
                    <a:pt x="1319843" y="15587"/>
                  </a:lnTo>
                  <a:lnTo>
                    <a:pt x="1273641" y="8827"/>
                  </a:lnTo>
                  <a:lnTo>
                    <a:pt x="1226854" y="3949"/>
                  </a:lnTo>
                  <a:lnTo>
                    <a:pt x="1179522" y="993"/>
                  </a:lnTo>
                  <a:lnTo>
                    <a:pt x="1131684" y="0"/>
                  </a:lnTo>
                  <a:close/>
                </a:path>
              </a:pathLst>
            </a:custGeom>
            <a:solidFill>
              <a:srgbClr val="007F7F"/>
            </a:solidFill>
          </p:spPr>
          <p:txBody>
            <a:bodyPr wrap="square" lIns="0" tIns="0" rIns="0" bIns="0" rtlCol="0"/>
            <a:lstStyle/>
            <a:p>
              <a:endParaRPr sz="1200" dirty="0"/>
            </a:p>
          </p:txBody>
        </p:sp>
        <p:pic>
          <p:nvPicPr>
            <p:cNvPr id="18" name="object 18"/>
            <p:cNvPicPr/>
            <p:nvPr/>
          </p:nvPicPr>
          <p:blipFill>
            <a:blip r:embed="rId4" cstate="print"/>
            <a:stretch>
              <a:fillRect/>
            </a:stretch>
          </p:blipFill>
          <p:spPr>
            <a:xfrm>
              <a:off x="8418499" y="5684481"/>
              <a:ext cx="1343024" cy="1343024"/>
            </a:xfrm>
            <a:prstGeom prst="rect">
              <a:avLst/>
            </a:prstGeom>
          </p:spPr>
        </p:pic>
        <p:pic>
          <p:nvPicPr>
            <p:cNvPr id="19" name="object 19"/>
            <p:cNvPicPr/>
            <p:nvPr/>
          </p:nvPicPr>
          <p:blipFill>
            <a:blip r:embed="rId5" cstate="print"/>
            <a:stretch>
              <a:fillRect/>
            </a:stretch>
          </p:blipFill>
          <p:spPr>
            <a:xfrm>
              <a:off x="6749630" y="7545133"/>
              <a:ext cx="1314449" cy="1314449"/>
            </a:xfrm>
            <a:prstGeom prst="rect">
              <a:avLst/>
            </a:prstGeom>
          </p:spPr>
        </p:pic>
      </p:grpSp>
      <p:pic>
        <p:nvPicPr>
          <p:cNvPr id="20" name="object 20"/>
          <p:cNvPicPr/>
          <p:nvPr/>
        </p:nvPicPr>
        <p:blipFill>
          <a:blip r:embed="rId6" cstate="print"/>
          <a:stretch>
            <a:fillRect/>
          </a:stretch>
        </p:blipFill>
        <p:spPr>
          <a:xfrm>
            <a:off x="6843539" y="2476407"/>
            <a:ext cx="1003299" cy="1003299"/>
          </a:xfrm>
          <a:prstGeom prst="rect">
            <a:avLst/>
          </a:prstGeom>
        </p:spPr>
      </p:pic>
      <p:pic>
        <p:nvPicPr>
          <p:cNvPr id="21" name="object 21"/>
          <p:cNvPicPr/>
          <p:nvPr/>
        </p:nvPicPr>
        <p:blipFill>
          <a:blip r:embed="rId7" cstate="print"/>
          <a:stretch>
            <a:fillRect/>
          </a:stretch>
        </p:blipFill>
        <p:spPr>
          <a:xfrm>
            <a:off x="7980477" y="1328869"/>
            <a:ext cx="1066799" cy="755649"/>
          </a:xfrm>
          <a:prstGeom prst="rect">
            <a:avLst/>
          </a:prstGeom>
        </p:spPr>
      </p:pic>
      <p:sp>
        <p:nvSpPr>
          <p:cNvPr id="23" name="object 23"/>
          <p:cNvSpPr txBox="1"/>
          <p:nvPr/>
        </p:nvSpPr>
        <p:spPr>
          <a:xfrm>
            <a:off x="5822154" y="5294118"/>
            <a:ext cx="1218776" cy="563958"/>
          </a:xfrm>
          <a:prstGeom prst="rect">
            <a:avLst/>
          </a:prstGeom>
        </p:spPr>
        <p:txBody>
          <a:bodyPr vert="horz" wrap="square" lIns="0" tIns="42757" rIns="0" bIns="0" rtlCol="0">
            <a:spAutoFit/>
          </a:bodyPr>
          <a:lstStyle/>
          <a:p>
            <a:pPr marL="8467">
              <a:spcBef>
                <a:spcPts val="337"/>
              </a:spcBef>
            </a:pPr>
            <a:r>
              <a:rPr sz="1567" b="1" spc="80" dirty="0">
                <a:solidFill>
                  <a:srgbClr val="221F1F"/>
                </a:solidFill>
                <a:latin typeface="Century Gothic"/>
                <a:cs typeface="Century Gothic"/>
              </a:rPr>
              <a:t>Data</a:t>
            </a:r>
            <a:endParaRPr sz="1567">
              <a:latin typeface="Century Gothic"/>
              <a:cs typeface="Century Gothic"/>
            </a:endParaRPr>
          </a:p>
          <a:p>
            <a:pPr marL="8467">
              <a:spcBef>
                <a:spcPts val="270"/>
              </a:spcBef>
            </a:pPr>
            <a:r>
              <a:rPr sz="1567" b="1" spc="153" dirty="0">
                <a:solidFill>
                  <a:srgbClr val="221F1F"/>
                </a:solidFill>
                <a:latin typeface="Century Gothic"/>
                <a:cs typeface="Century Gothic"/>
              </a:rPr>
              <a:t>Collection</a:t>
            </a:r>
            <a:endParaRPr sz="1567">
              <a:latin typeface="Century Gothic"/>
              <a:cs typeface="Century Gothic"/>
            </a:endParaRPr>
          </a:p>
        </p:txBody>
      </p:sp>
      <p:sp>
        <p:nvSpPr>
          <p:cNvPr id="24" name="object 24"/>
          <p:cNvSpPr txBox="1"/>
          <p:nvPr/>
        </p:nvSpPr>
        <p:spPr>
          <a:xfrm>
            <a:off x="6994990" y="4084218"/>
            <a:ext cx="1363133" cy="561820"/>
          </a:xfrm>
          <a:prstGeom prst="rect">
            <a:avLst/>
          </a:prstGeom>
        </p:spPr>
        <p:txBody>
          <a:bodyPr vert="horz" wrap="square" lIns="0" tIns="40640" rIns="0" bIns="0" rtlCol="0">
            <a:spAutoFit/>
          </a:bodyPr>
          <a:lstStyle/>
          <a:p>
            <a:pPr marL="8467">
              <a:spcBef>
                <a:spcPts val="320"/>
              </a:spcBef>
            </a:pPr>
            <a:r>
              <a:rPr sz="1567" b="1" spc="80" dirty="0">
                <a:solidFill>
                  <a:srgbClr val="221F1F"/>
                </a:solidFill>
                <a:latin typeface="Century Gothic"/>
                <a:cs typeface="Century Gothic"/>
              </a:rPr>
              <a:t>Data</a:t>
            </a:r>
            <a:endParaRPr sz="1567">
              <a:latin typeface="Century Gothic"/>
              <a:cs typeface="Century Gothic"/>
            </a:endParaRPr>
          </a:p>
          <a:p>
            <a:pPr marL="8467">
              <a:spcBef>
                <a:spcPts val="253"/>
              </a:spcBef>
            </a:pPr>
            <a:r>
              <a:rPr sz="1567" b="1" spc="153" dirty="0">
                <a:solidFill>
                  <a:srgbClr val="221F1F"/>
                </a:solidFill>
                <a:latin typeface="Century Gothic"/>
                <a:cs typeface="Century Gothic"/>
              </a:rPr>
              <a:t>Preparation</a:t>
            </a:r>
            <a:endParaRPr sz="1567">
              <a:latin typeface="Century Gothic"/>
              <a:cs typeface="Century Gothic"/>
            </a:endParaRPr>
          </a:p>
        </p:txBody>
      </p:sp>
      <p:sp>
        <p:nvSpPr>
          <p:cNvPr id="25" name="object 25"/>
          <p:cNvSpPr txBox="1"/>
          <p:nvPr/>
        </p:nvSpPr>
        <p:spPr>
          <a:xfrm>
            <a:off x="8083347" y="3224434"/>
            <a:ext cx="1587077" cy="248851"/>
          </a:xfrm>
          <a:prstGeom prst="rect">
            <a:avLst/>
          </a:prstGeom>
        </p:spPr>
        <p:txBody>
          <a:bodyPr vert="horz" wrap="square" lIns="0" tIns="7620" rIns="0" bIns="0" rtlCol="0">
            <a:spAutoFit/>
          </a:bodyPr>
          <a:lstStyle/>
          <a:p>
            <a:pPr marL="8467">
              <a:spcBef>
                <a:spcPts val="60"/>
              </a:spcBef>
              <a:tabLst>
                <a:tab pos="613017" algn="l"/>
              </a:tabLst>
            </a:pPr>
            <a:r>
              <a:rPr sz="1567" b="1" spc="80" dirty="0">
                <a:solidFill>
                  <a:srgbClr val="221F1F"/>
                </a:solidFill>
                <a:latin typeface="Century Gothic"/>
                <a:cs typeface="Century Gothic"/>
              </a:rPr>
              <a:t>Data</a:t>
            </a:r>
            <a:r>
              <a:rPr sz="1567" b="1" dirty="0">
                <a:solidFill>
                  <a:srgbClr val="221F1F"/>
                </a:solidFill>
                <a:latin typeface="Century Gothic"/>
                <a:cs typeface="Century Gothic"/>
              </a:rPr>
              <a:t>	</a:t>
            </a:r>
            <a:r>
              <a:rPr sz="1567" b="1" spc="163" dirty="0">
                <a:solidFill>
                  <a:srgbClr val="221F1F"/>
                </a:solidFill>
                <a:latin typeface="Century Gothic"/>
                <a:cs typeface="Century Gothic"/>
              </a:rPr>
              <a:t>Analysis</a:t>
            </a:r>
            <a:endParaRPr sz="1567" dirty="0">
              <a:latin typeface="Century Gothic"/>
              <a:cs typeface="Century Gothic"/>
            </a:endParaRPr>
          </a:p>
        </p:txBody>
      </p:sp>
      <p:sp>
        <p:nvSpPr>
          <p:cNvPr id="27" name="object 27"/>
          <p:cNvSpPr txBox="1"/>
          <p:nvPr/>
        </p:nvSpPr>
        <p:spPr>
          <a:xfrm>
            <a:off x="1673520" y="2776937"/>
            <a:ext cx="4417905" cy="580928"/>
          </a:xfrm>
          <a:prstGeom prst="rect">
            <a:avLst/>
          </a:prstGeom>
        </p:spPr>
        <p:txBody>
          <a:bodyPr vert="horz" wrap="square" lIns="0" tIns="11430" rIns="0" bIns="0" rtlCol="0">
            <a:spAutoFit/>
          </a:bodyPr>
          <a:lstStyle/>
          <a:p>
            <a:pPr marL="8467">
              <a:spcBef>
                <a:spcPts val="90"/>
              </a:spcBef>
            </a:pPr>
            <a:r>
              <a:rPr sz="3700" b="1" spc="523" dirty="0">
                <a:solidFill>
                  <a:schemeClr val="bg1">
                    <a:lumMod val="95000"/>
                  </a:schemeClr>
                </a:solidFill>
                <a:latin typeface="Algerian" panose="04020705040A02060702" pitchFamily="82" charset="0"/>
                <a:cs typeface="Arial Narrow"/>
              </a:rPr>
              <a:t>Methodology</a:t>
            </a:r>
            <a:endParaRPr sz="3700" dirty="0">
              <a:solidFill>
                <a:schemeClr val="bg1">
                  <a:lumMod val="95000"/>
                </a:schemeClr>
              </a:solidFill>
              <a:latin typeface="Algerian" panose="04020705040A02060702" pitchFamily="82" charset="0"/>
              <a:cs typeface="Arial Narrow"/>
            </a:endParaRPr>
          </a:p>
        </p:txBody>
      </p:sp>
      <p:sp>
        <p:nvSpPr>
          <p:cNvPr id="28" name="TextBox 27">
            <a:extLst>
              <a:ext uri="{FF2B5EF4-FFF2-40B4-BE49-F238E27FC236}">
                <a16:creationId xmlns:a16="http://schemas.microsoft.com/office/drawing/2014/main" id="{2F071664-25D3-2184-0EEB-C5645F8C3449}"/>
              </a:ext>
            </a:extLst>
          </p:cNvPr>
          <p:cNvSpPr txBox="1"/>
          <p:nvPr/>
        </p:nvSpPr>
        <p:spPr>
          <a:xfrm>
            <a:off x="9481930" y="1635553"/>
            <a:ext cx="1679713" cy="610488"/>
          </a:xfrm>
          <a:prstGeom prst="rect">
            <a:avLst/>
          </a:prstGeom>
          <a:noFill/>
        </p:spPr>
        <p:txBody>
          <a:bodyPr wrap="square" rtlCol="0">
            <a:spAutoFit/>
          </a:bodyPr>
          <a:lstStyle/>
          <a:p>
            <a:r>
              <a:rPr lang="en-US" sz="1567" b="1" spc="80" dirty="0">
                <a:solidFill>
                  <a:srgbClr val="221F1F"/>
                </a:solidFill>
                <a:latin typeface="Century Gothic"/>
              </a:rPr>
              <a:t>Data</a:t>
            </a:r>
            <a:r>
              <a:rPr lang="en-US" b="1" dirty="0"/>
              <a:t> </a:t>
            </a:r>
            <a:r>
              <a:rPr lang="en-US" sz="1567" b="1" spc="80" dirty="0">
                <a:solidFill>
                  <a:srgbClr val="221F1F"/>
                </a:solidFill>
                <a:latin typeface="Century Gothic"/>
              </a:rPr>
              <a:t>Visualization</a:t>
            </a:r>
          </a:p>
        </p:txBody>
      </p:sp>
      <p:pic>
        <p:nvPicPr>
          <p:cNvPr id="32" name="object 7">
            <a:extLst>
              <a:ext uri="{FF2B5EF4-FFF2-40B4-BE49-F238E27FC236}">
                <a16:creationId xmlns:a16="http://schemas.microsoft.com/office/drawing/2014/main" id="{D1340A39-5E4B-DC18-1AF7-17E386730DDC}"/>
              </a:ext>
            </a:extLst>
          </p:cNvPr>
          <p:cNvPicPr>
            <a:picLocks noGrp="1" noRot="1" noMove="1" noResize="1" noEditPoints="1" noAdjustHandles="1" noChangeArrowheads="1" noChangeShapeType="1" noCrop="1"/>
          </p:cNvPicPr>
          <p:nvPr/>
        </p:nvPicPr>
        <p:blipFill>
          <a:blip r:embed="rId8" cstate="print"/>
          <a:stretch>
            <a:fillRect/>
          </a:stretch>
        </p:blipFill>
        <p:spPr>
          <a:xfrm>
            <a:off x="10022479" y="59772"/>
            <a:ext cx="2164078" cy="638555"/>
          </a:xfrm>
          <a:prstGeom prst="rect">
            <a:avLst/>
          </a:prstGeom>
        </p:spPr>
      </p:pic>
    </p:spTree>
    <p:extLst>
      <p:ext uri="{BB962C8B-B14F-4D97-AF65-F5344CB8AC3E}">
        <p14:creationId xmlns:p14="http://schemas.microsoft.com/office/powerpoint/2010/main" val="659479763"/>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EB89CA8-8D69-3D2E-0666-600AD5C0E858}"/>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40F67BE-EDBB-F2C3-07A8-BE6677CA8DC0}"/>
              </a:ext>
            </a:extLst>
          </p:cNvPr>
          <p:cNvSpPr txBox="1"/>
          <p:nvPr/>
        </p:nvSpPr>
        <p:spPr>
          <a:xfrm>
            <a:off x="2895600" y="133350"/>
            <a:ext cx="6774824" cy="523220"/>
          </a:xfrm>
          <a:prstGeom prst="rect">
            <a:avLst/>
          </a:prstGeom>
          <a:noFill/>
        </p:spPr>
        <p:txBody>
          <a:bodyPr wrap="square" rtlCol="0">
            <a:spAutoFit/>
          </a:bodyPr>
          <a:lstStyle/>
          <a:p>
            <a:r>
              <a:rPr lang="en-US" sz="2800" b="1" dirty="0">
                <a:solidFill>
                  <a:schemeClr val="bg1"/>
                </a:solidFill>
                <a:latin typeface="Algerian" panose="04020705040A02060702" pitchFamily="82" charset="0"/>
              </a:rPr>
              <a:t>DATA COLLECTION AND PREPARATION</a:t>
            </a:r>
          </a:p>
        </p:txBody>
      </p:sp>
      <p:sp>
        <p:nvSpPr>
          <p:cNvPr id="30" name="TextBox 29">
            <a:extLst>
              <a:ext uri="{FF2B5EF4-FFF2-40B4-BE49-F238E27FC236}">
                <a16:creationId xmlns:a16="http://schemas.microsoft.com/office/drawing/2014/main" id="{96298F30-D62D-6E2E-8D2D-BC13D58FDBB1}"/>
              </a:ext>
            </a:extLst>
          </p:cNvPr>
          <p:cNvSpPr txBox="1"/>
          <p:nvPr/>
        </p:nvSpPr>
        <p:spPr>
          <a:xfrm>
            <a:off x="182248" y="789920"/>
            <a:ext cx="9488175" cy="1118383"/>
          </a:xfrm>
          <a:prstGeom prst="rect">
            <a:avLst/>
          </a:prstGeom>
          <a:noFill/>
        </p:spPr>
        <p:txBody>
          <a:bodyPr wrap="square">
            <a:spAutoFit/>
          </a:bodyPr>
          <a:lstStyle/>
          <a:p>
            <a:pPr marL="0" marR="526653" indent="0">
              <a:lnSpc>
                <a:spcPct val="114300"/>
              </a:lnSpc>
              <a:spcBef>
                <a:spcPts val="67"/>
              </a:spcBef>
              <a:buNone/>
              <a:tabLst>
                <a:tab pos="912329" algn="l"/>
              </a:tabLst>
            </a:pPr>
            <a:r>
              <a:rPr lang="en-US" sz="2000" b="1" spc="133" dirty="0">
                <a:solidFill>
                  <a:schemeClr val="bg1"/>
                </a:solidFill>
                <a:latin typeface="Calisto MT" panose="02040603050505030304" pitchFamily="18" charset="0"/>
                <a:cs typeface="Century Gothic"/>
              </a:rPr>
              <a:t>Data </a:t>
            </a:r>
            <a:r>
              <a:rPr lang="en-US" sz="2000" b="1" spc="250" dirty="0">
                <a:solidFill>
                  <a:schemeClr val="bg1"/>
                </a:solidFill>
                <a:latin typeface="Calisto MT" panose="02040603050505030304" pitchFamily="18" charset="0"/>
                <a:cs typeface="Century Gothic"/>
              </a:rPr>
              <a:t>Collection</a:t>
            </a:r>
            <a:r>
              <a:rPr lang="en-US" sz="2000" b="1" spc="-427" dirty="0">
                <a:solidFill>
                  <a:schemeClr val="bg1"/>
                </a:solidFill>
                <a:latin typeface="Calisto MT" panose="02040603050505030304" pitchFamily="18" charset="0"/>
                <a:cs typeface="Century Gothic"/>
              </a:rPr>
              <a:t> </a:t>
            </a:r>
            <a:r>
              <a:rPr lang="en-US" sz="2000" spc="-593" dirty="0">
                <a:solidFill>
                  <a:schemeClr val="bg1"/>
                </a:solidFill>
                <a:latin typeface="Calisto MT" panose="02040603050505030304" pitchFamily="18" charset="0"/>
              </a:rPr>
              <a:t>:</a:t>
            </a:r>
            <a:r>
              <a:rPr lang="en-US" sz="2000" spc="297" dirty="0">
                <a:solidFill>
                  <a:schemeClr val="bg1"/>
                </a:solidFill>
                <a:latin typeface="Calisto MT" panose="02040603050505030304" pitchFamily="18" charset="0"/>
              </a:rPr>
              <a:t> </a:t>
            </a:r>
            <a:r>
              <a:rPr lang="en-US" sz="2000" spc="143" dirty="0">
                <a:solidFill>
                  <a:schemeClr val="bg1"/>
                </a:solidFill>
                <a:latin typeface="Calisto MT" panose="02040603050505030304" pitchFamily="18" charset="0"/>
              </a:rPr>
              <a:t>The</a:t>
            </a:r>
            <a:r>
              <a:rPr lang="en-US" sz="2000" spc="297" dirty="0">
                <a:solidFill>
                  <a:schemeClr val="bg1"/>
                </a:solidFill>
                <a:latin typeface="Calisto MT" panose="02040603050505030304" pitchFamily="18" charset="0"/>
              </a:rPr>
              <a:t> </a:t>
            </a:r>
            <a:r>
              <a:rPr lang="en-US" sz="2000" spc="177" dirty="0">
                <a:solidFill>
                  <a:schemeClr val="bg1"/>
                </a:solidFill>
                <a:latin typeface="Calisto MT" panose="02040603050505030304" pitchFamily="18" charset="0"/>
              </a:rPr>
              <a:t>dataset</a:t>
            </a:r>
            <a:r>
              <a:rPr lang="en-US" sz="2000" spc="297" dirty="0">
                <a:solidFill>
                  <a:schemeClr val="bg1"/>
                </a:solidFill>
                <a:latin typeface="Calisto MT" panose="02040603050505030304" pitchFamily="18" charset="0"/>
              </a:rPr>
              <a:t> </a:t>
            </a:r>
            <a:r>
              <a:rPr lang="en-US" sz="2000" spc="157" dirty="0">
                <a:solidFill>
                  <a:schemeClr val="bg1"/>
                </a:solidFill>
                <a:latin typeface="Calisto MT" panose="02040603050505030304" pitchFamily="18" charset="0"/>
              </a:rPr>
              <a:t>was</a:t>
            </a:r>
            <a:r>
              <a:rPr lang="en-US" sz="2000" spc="297" dirty="0">
                <a:solidFill>
                  <a:schemeClr val="bg1"/>
                </a:solidFill>
                <a:latin typeface="Calisto MT" panose="02040603050505030304" pitchFamily="18" charset="0"/>
              </a:rPr>
              <a:t> </a:t>
            </a:r>
            <a:r>
              <a:rPr lang="en-US" sz="2000" spc="169" dirty="0">
                <a:solidFill>
                  <a:schemeClr val="bg1"/>
                </a:solidFill>
                <a:latin typeface="Calisto MT" panose="02040603050505030304" pitchFamily="18" charset="0"/>
              </a:rPr>
              <a:t>provided</a:t>
            </a:r>
            <a:r>
              <a:rPr lang="en-US" sz="2000" spc="297" dirty="0">
                <a:solidFill>
                  <a:schemeClr val="bg1"/>
                </a:solidFill>
                <a:latin typeface="Calisto MT" panose="02040603050505030304" pitchFamily="18" charset="0"/>
              </a:rPr>
              <a:t> </a:t>
            </a:r>
            <a:r>
              <a:rPr lang="en-US" sz="2000" spc="70" dirty="0">
                <a:solidFill>
                  <a:schemeClr val="bg1"/>
                </a:solidFill>
                <a:latin typeface="Calisto MT" panose="02040603050505030304" pitchFamily="18" charset="0"/>
              </a:rPr>
              <a:t>by</a:t>
            </a:r>
            <a:r>
              <a:rPr lang="en-US" sz="2000" spc="297" dirty="0">
                <a:solidFill>
                  <a:schemeClr val="bg1"/>
                </a:solidFill>
                <a:latin typeface="Calisto MT" panose="02040603050505030304" pitchFamily="18" charset="0"/>
              </a:rPr>
              <a:t> </a:t>
            </a:r>
            <a:r>
              <a:rPr lang="en-US" sz="2000" spc="93" dirty="0">
                <a:solidFill>
                  <a:schemeClr val="bg1"/>
                </a:solidFill>
                <a:latin typeface="Calisto MT" panose="02040603050505030304" pitchFamily="18" charset="0"/>
              </a:rPr>
              <a:t>10Alytics </a:t>
            </a:r>
            <a:r>
              <a:rPr lang="en-US" sz="2000" spc="207" dirty="0">
                <a:solidFill>
                  <a:schemeClr val="bg1"/>
                </a:solidFill>
                <a:latin typeface="Calisto MT" panose="02040603050505030304" pitchFamily="18" charset="0"/>
              </a:rPr>
              <a:t>Project team</a:t>
            </a:r>
            <a:r>
              <a:rPr lang="en-US" sz="2000" spc="103" dirty="0">
                <a:solidFill>
                  <a:schemeClr val="bg1"/>
                </a:solidFill>
                <a:latin typeface="Calisto MT" panose="02040603050505030304" pitchFamily="18" charset="0"/>
              </a:rPr>
              <a:t>,</a:t>
            </a:r>
            <a:r>
              <a:rPr lang="en-US" sz="2000" spc="300" dirty="0">
                <a:solidFill>
                  <a:schemeClr val="bg1"/>
                </a:solidFill>
                <a:latin typeface="Calisto MT" panose="02040603050505030304" pitchFamily="18" charset="0"/>
              </a:rPr>
              <a:t> </a:t>
            </a:r>
            <a:r>
              <a:rPr lang="en-US" sz="2000" spc="140" dirty="0">
                <a:solidFill>
                  <a:schemeClr val="bg1"/>
                </a:solidFill>
                <a:latin typeface="Calisto MT" panose="02040603050505030304" pitchFamily="18" charset="0"/>
              </a:rPr>
              <a:t>which</a:t>
            </a:r>
            <a:r>
              <a:rPr lang="en-US" sz="2000" spc="300" dirty="0">
                <a:solidFill>
                  <a:schemeClr val="bg1"/>
                </a:solidFill>
                <a:latin typeface="Calisto MT" panose="02040603050505030304" pitchFamily="18" charset="0"/>
              </a:rPr>
              <a:t> </a:t>
            </a:r>
            <a:r>
              <a:rPr lang="en-US" sz="2000" spc="193" dirty="0">
                <a:solidFill>
                  <a:schemeClr val="bg1"/>
                </a:solidFill>
                <a:latin typeface="Calisto MT" panose="02040603050505030304" pitchFamily="18" charset="0"/>
              </a:rPr>
              <a:t>includes</a:t>
            </a:r>
            <a:r>
              <a:rPr lang="en-US" sz="2000" spc="300" dirty="0">
                <a:solidFill>
                  <a:schemeClr val="bg1"/>
                </a:solidFill>
                <a:latin typeface="Calisto MT" panose="02040603050505030304" pitchFamily="18" charset="0"/>
              </a:rPr>
              <a:t> </a:t>
            </a:r>
            <a:r>
              <a:rPr lang="en-US" sz="2000" spc="173" dirty="0">
                <a:solidFill>
                  <a:schemeClr val="bg1"/>
                </a:solidFill>
                <a:latin typeface="Calisto MT" panose="02040603050505030304" pitchFamily="18" charset="0"/>
              </a:rPr>
              <a:t>product information, customer demography and location </a:t>
            </a:r>
            <a:r>
              <a:rPr lang="en-US" sz="2000" spc="120" dirty="0">
                <a:solidFill>
                  <a:schemeClr val="bg1"/>
                </a:solidFill>
                <a:latin typeface="Calisto MT" panose="02040603050505030304" pitchFamily="18" charset="0"/>
              </a:rPr>
              <a:t>information</a:t>
            </a:r>
            <a:endParaRPr lang="en-US" sz="2000" spc="153" dirty="0">
              <a:solidFill>
                <a:schemeClr val="bg1"/>
              </a:solidFill>
              <a:latin typeface="Calisto MT" panose="02040603050505030304" pitchFamily="18" charset="0"/>
            </a:endParaRPr>
          </a:p>
        </p:txBody>
      </p:sp>
      <p:sp>
        <p:nvSpPr>
          <p:cNvPr id="35" name="TextBox 34">
            <a:extLst>
              <a:ext uri="{FF2B5EF4-FFF2-40B4-BE49-F238E27FC236}">
                <a16:creationId xmlns:a16="http://schemas.microsoft.com/office/drawing/2014/main" id="{3417214C-9528-AAAD-6689-D0642DB4033A}"/>
              </a:ext>
            </a:extLst>
          </p:cNvPr>
          <p:cNvSpPr txBox="1"/>
          <p:nvPr/>
        </p:nvSpPr>
        <p:spPr>
          <a:xfrm>
            <a:off x="182248" y="2180771"/>
            <a:ext cx="9266552" cy="3569823"/>
          </a:xfrm>
          <a:prstGeom prst="rect">
            <a:avLst/>
          </a:prstGeom>
          <a:noFill/>
        </p:spPr>
        <p:txBody>
          <a:bodyPr wrap="square">
            <a:spAutoFit/>
          </a:bodyPr>
          <a:lstStyle/>
          <a:p>
            <a:pPr marL="8467" marR="3387" indent="-423" algn="just">
              <a:lnSpc>
                <a:spcPct val="113599"/>
              </a:lnSpc>
              <a:spcBef>
                <a:spcPts val="67"/>
              </a:spcBef>
            </a:pPr>
            <a:endParaRPr lang="en-US" sz="2000" b="1" spc="133" dirty="0">
              <a:solidFill>
                <a:schemeClr val="bg1"/>
              </a:solidFill>
              <a:latin typeface="Calisto MT" panose="02040603050505030304" pitchFamily="18" charset="0"/>
              <a:cs typeface="Century Gothic"/>
            </a:endParaRPr>
          </a:p>
          <a:p>
            <a:pPr marL="8467" marR="3387" indent="-423" algn="just">
              <a:lnSpc>
                <a:spcPct val="113599"/>
              </a:lnSpc>
              <a:spcBef>
                <a:spcPts val="67"/>
              </a:spcBef>
            </a:pPr>
            <a:r>
              <a:rPr lang="en-US" sz="2000" b="1" spc="133" dirty="0">
                <a:solidFill>
                  <a:schemeClr val="bg1"/>
                </a:solidFill>
                <a:latin typeface="Calisto MT" panose="02040603050505030304" pitchFamily="18" charset="0"/>
                <a:cs typeface="Century Gothic"/>
              </a:rPr>
              <a:t>Data</a:t>
            </a:r>
            <a:r>
              <a:rPr lang="en-US" sz="2000" b="1" spc="403" dirty="0">
                <a:solidFill>
                  <a:schemeClr val="bg1"/>
                </a:solidFill>
                <a:latin typeface="Calisto MT" panose="02040603050505030304" pitchFamily="18" charset="0"/>
                <a:cs typeface="Century Gothic"/>
              </a:rPr>
              <a:t> </a:t>
            </a:r>
            <a:r>
              <a:rPr lang="en-US" sz="2000" b="1" spc="177" dirty="0">
                <a:solidFill>
                  <a:schemeClr val="bg1"/>
                </a:solidFill>
                <a:latin typeface="Calisto MT" panose="02040603050505030304" pitchFamily="18" charset="0"/>
                <a:cs typeface="Century Gothic"/>
              </a:rPr>
              <a:t>cleaning</a:t>
            </a:r>
            <a:r>
              <a:rPr lang="en-US" sz="2000" b="1" spc="-400" dirty="0">
                <a:solidFill>
                  <a:schemeClr val="bg1"/>
                </a:solidFill>
                <a:latin typeface="Calisto MT" panose="02040603050505030304" pitchFamily="18" charset="0"/>
                <a:cs typeface="Century Gothic"/>
              </a:rPr>
              <a:t> </a:t>
            </a:r>
            <a:r>
              <a:rPr lang="en-US" sz="2000" spc="-560" dirty="0">
                <a:solidFill>
                  <a:schemeClr val="bg1"/>
                </a:solidFill>
                <a:latin typeface="Calisto MT" panose="02040603050505030304" pitchFamily="18" charset="0"/>
                <a:cs typeface="Verdana"/>
              </a:rPr>
              <a:t>:</a:t>
            </a:r>
            <a:r>
              <a:rPr lang="en-US" sz="2000" spc="273" dirty="0">
                <a:solidFill>
                  <a:schemeClr val="bg1"/>
                </a:solidFill>
                <a:latin typeface="Calisto MT" panose="02040603050505030304" pitchFamily="18" charset="0"/>
                <a:cs typeface="Verdana"/>
              </a:rPr>
              <a:t> </a:t>
            </a:r>
            <a:r>
              <a:rPr lang="en-US" sz="2000" spc="133" dirty="0">
                <a:solidFill>
                  <a:schemeClr val="bg1"/>
                </a:solidFill>
                <a:latin typeface="Calisto MT" panose="02040603050505030304" pitchFamily="18" charset="0"/>
                <a:cs typeface="Verdana"/>
              </a:rPr>
              <a:t>The</a:t>
            </a:r>
            <a:r>
              <a:rPr lang="en-US" sz="2000" spc="273" dirty="0">
                <a:solidFill>
                  <a:schemeClr val="bg1"/>
                </a:solidFill>
                <a:latin typeface="Calisto MT" panose="02040603050505030304" pitchFamily="18" charset="0"/>
                <a:cs typeface="Verdana"/>
              </a:rPr>
              <a:t> </a:t>
            </a:r>
            <a:r>
              <a:rPr lang="en-US" sz="2000" spc="113" dirty="0">
                <a:solidFill>
                  <a:schemeClr val="bg1"/>
                </a:solidFill>
                <a:latin typeface="Calisto MT" panose="02040603050505030304" pitchFamily="18" charset="0"/>
                <a:cs typeface="Verdana"/>
              </a:rPr>
              <a:t>data</a:t>
            </a:r>
            <a:r>
              <a:rPr lang="en-US" sz="2000" spc="273" dirty="0">
                <a:solidFill>
                  <a:schemeClr val="bg1"/>
                </a:solidFill>
                <a:latin typeface="Calisto MT" panose="02040603050505030304" pitchFamily="18" charset="0"/>
                <a:cs typeface="Verdana"/>
              </a:rPr>
              <a:t> </a:t>
            </a:r>
            <a:r>
              <a:rPr lang="en-US" sz="2000" spc="167" dirty="0">
                <a:solidFill>
                  <a:schemeClr val="bg1"/>
                </a:solidFill>
                <a:latin typeface="Calisto MT" panose="02040603050505030304" pitchFamily="18" charset="0"/>
                <a:cs typeface="Verdana"/>
              </a:rPr>
              <a:t>cleaning</a:t>
            </a:r>
            <a:r>
              <a:rPr lang="en-US" sz="2000" spc="273" dirty="0">
                <a:solidFill>
                  <a:schemeClr val="bg1"/>
                </a:solidFill>
                <a:latin typeface="Calisto MT" panose="02040603050505030304" pitchFamily="18" charset="0"/>
                <a:cs typeface="Verdana"/>
              </a:rPr>
              <a:t> </a:t>
            </a:r>
            <a:r>
              <a:rPr lang="en-US" sz="2000" spc="227" dirty="0">
                <a:solidFill>
                  <a:schemeClr val="bg1"/>
                </a:solidFill>
                <a:latin typeface="Calisto MT" panose="02040603050505030304" pitchFamily="18" charset="0"/>
                <a:cs typeface="Verdana"/>
              </a:rPr>
              <a:t>process</a:t>
            </a:r>
            <a:r>
              <a:rPr lang="en-US" sz="2000" spc="273" dirty="0">
                <a:solidFill>
                  <a:schemeClr val="bg1"/>
                </a:solidFill>
                <a:latin typeface="Calisto MT" panose="02040603050505030304" pitchFamily="18" charset="0"/>
                <a:cs typeface="Verdana"/>
              </a:rPr>
              <a:t> </a:t>
            </a:r>
            <a:r>
              <a:rPr lang="en-US" sz="2000" spc="183" dirty="0">
                <a:solidFill>
                  <a:schemeClr val="bg1"/>
                </a:solidFill>
                <a:latin typeface="Calisto MT" panose="02040603050505030304" pitchFamily="18" charset="0"/>
                <a:cs typeface="Verdana"/>
              </a:rPr>
              <a:t>includes</a:t>
            </a:r>
            <a:r>
              <a:rPr lang="en-US" sz="2000" spc="273" dirty="0">
                <a:solidFill>
                  <a:schemeClr val="bg1"/>
                </a:solidFill>
                <a:latin typeface="Calisto MT" panose="02040603050505030304" pitchFamily="18" charset="0"/>
                <a:cs typeface="Verdana"/>
              </a:rPr>
              <a:t> </a:t>
            </a:r>
            <a:r>
              <a:rPr lang="en-US" sz="2000" spc="83" dirty="0">
                <a:solidFill>
                  <a:schemeClr val="bg1"/>
                </a:solidFill>
                <a:latin typeface="Calisto MT" panose="02040603050505030304" pitchFamily="18" charset="0"/>
                <a:cs typeface="Verdana"/>
              </a:rPr>
              <a:t>Data</a:t>
            </a:r>
            <a:r>
              <a:rPr lang="en-US" sz="2000" spc="273" dirty="0">
                <a:solidFill>
                  <a:schemeClr val="bg1"/>
                </a:solidFill>
                <a:latin typeface="Calisto MT" panose="02040603050505030304" pitchFamily="18" charset="0"/>
                <a:cs typeface="Verdana"/>
              </a:rPr>
              <a:t> </a:t>
            </a:r>
            <a:r>
              <a:rPr lang="en-US" sz="2000" spc="130" dirty="0">
                <a:solidFill>
                  <a:schemeClr val="bg1"/>
                </a:solidFill>
                <a:latin typeface="Calisto MT" panose="02040603050505030304" pitchFamily="18" charset="0"/>
                <a:cs typeface="Verdana"/>
              </a:rPr>
              <a:t>validation</a:t>
            </a:r>
            <a:r>
              <a:rPr lang="en-US" sz="2000" spc="-70" dirty="0">
                <a:solidFill>
                  <a:schemeClr val="bg1"/>
                </a:solidFill>
                <a:latin typeface="Calisto MT" panose="02040603050505030304" pitchFamily="18" charset="0"/>
                <a:cs typeface="Verdana"/>
              </a:rPr>
              <a:t> </a:t>
            </a:r>
            <a:r>
              <a:rPr lang="en-US" sz="2000" spc="87" dirty="0">
                <a:solidFill>
                  <a:schemeClr val="bg1"/>
                </a:solidFill>
                <a:latin typeface="Calisto MT" panose="02040603050505030304" pitchFamily="18" charset="0"/>
                <a:cs typeface="Verdana"/>
              </a:rPr>
              <a:t>and</a:t>
            </a:r>
            <a:r>
              <a:rPr lang="en-US" sz="2000" spc="273" dirty="0">
                <a:solidFill>
                  <a:schemeClr val="bg1"/>
                </a:solidFill>
                <a:latin typeface="Calisto MT" panose="02040603050505030304" pitchFamily="18" charset="0"/>
                <a:cs typeface="Verdana"/>
              </a:rPr>
              <a:t> </a:t>
            </a:r>
            <a:r>
              <a:rPr lang="en-US" sz="2000" spc="136" dirty="0">
                <a:solidFill>
                  <a:schemeClr val="bg1"/>
                </a:solidFill>
                <a:latin typeface="Calisto MT" panose="02040603050505030304" pitchFamily="18" charset="0"/>
                <a:cs typeface="Verdana"/>
              </a:rPr>
              <a:t>standardization,</a:t>
            </a:r>
            <a:r>
              <a:rPr lang="en-US" sz="2000" spc="273" dirty="0">
                <a:solidFill>
                  <a:schemeClr val="bg1"/>
                </a:solidFill>
                <a:latin typeface="Calisto MT" panose="02040603050505030304" pitchFamily="18" charset="0"/>
                <a:cs typeface="Verdana"/>
              </a:rPr>
              <a:t> </a:t>
            </a:r>
            <a:r>
              <a:rPr lang="en-US" sz="2000" spc="136" dirty="0">
                <a:solidFill>
                  <a:schemeClr val="bg1"/>
                </a:solidFill>
                <a:latin typeface="Calisto MT" panose="02040603050505030304" pitchFamily="18" charset="0"/>
                <a:cs typeface="Verdana"/>
              </a:rPr>
              <a:t>Column</a:t>
            </a:r>
            <a:r>
              <a:rPr lang="en-US" sz="2000" spc="273" dirty="0">
                <a:solidFill>
                  <a:schemeClr val="bg1"/>
                </a:solidFill>
                <a:latin typeface="Calisto MT" panose="02040603050505030304" pitchFamily="18" charset="0"/>
                <a:cs typeface="Verdana"/>
              </a:rPr>
              <a:t> </a:t>
            </a:r>
            <a:r>
              <a:rPr lang="en-US" sz="2000" spc="93" dirty="0">
                <a:solidFill>
                  <a:schemeClr val="bg1"/>
                </a:solidFill>
                <a:latin typeface="Calisto MT" panose="02040603050505030304" pitchFamily="18" charset="0"/>
                <a:cs typeface="Verdana"/>
              </a:rPr>
              <a:t>renaming,</a:t>
            </a:r>
            <a:r>
              <a:rPr lang="en-US" sz="2000" spc="273" dirty="0">
                <a:solidFill>
                  <a:schemeClr val="bg1"/>
                </a:solidFill>
                <a:latin typeface="Calisto MT" panose="02040603050505030304" pitchFamily="18" charset="0"/>
                <a:cs typeface="Verdana"/>
              </a:rPr>
              <a:t> </a:t>
            </a:r>
            <a:r>
              <a:rPr lang="en-US" sz="2000" spc="87" dirty="0">
                <a:solidFill>
                  <a:schemeClr val="bg1"/>
                </a:solidFill>
                <a:latin typeface="Calisto MT" panose="02040603050505030304" pitchFamily="18" charset="0"/>
                <a:cs typeface="Verdana"/>
              </a:rPr>
              <a:t>and</a:t>
            </a:r>
            <a:r>
              <a:rPr lang="en-US" sz="2000" spc="273" dirty="0">
                <a:solidFill>
                  <a:schemeClr val="bg1"/>
                </a:solidFill>
                <a:latin typeface="Calisto MT" panose="02040603050505030304" pitchFamily="18" charset="0"/>
                <a:cs typeface="Verdana"/>
              </a:rPr>
              <a:t> </a:t>
            </a:r>
            <a:r>
              <a:rPr lang="en-US" sz="2000" spc="83" dirty="0">
                <a:solidFill>
                  <a:schemeClr val="bg1"/>
                </a:solidFill>
                <a:latin typeface="Calisto MT" panose="02040603050505030304" pitchFamily="18" charset="0"/>
                <a:cs typeface="Verdana"/>
              </a:rPr>
              <a:t>Data</a:t>
            </a:r>
            <a:r>
              <a:rPr lang="en-US" sz="2000" spc="273" dirty="0">
                <a:solidFill>
                  <a:schemeClr val="bg1"/>
                </a:solidFill>
                <a:latin typeface="Calisto MT" panose="02040603050505030304" pitchFamily="18" charset="0"/>
                <a:cs typeface="Verdana"/>
              </a:rPr>
              <a:t> </a:t>
            </a:r>
            <a:r>
              <a:rPr lang="en-US" sz="2000" spc="123" dirty="0">
                <a:solidFill>
                  <a:schemeClr val="bg1"/>
                </a:solidFill>
                <a:latin typeface="Calisto MT" panose="02040603050505030304" pitchFamily="18" charset="0"/>
                <a:cs typeface="Verdana"/>
              </a:rPr>
              <a:t>formatting</a:t>
            </a:r>
            <a:r>
              <a:rPr lang="en-US" sz="2000" spc="273" dirty="0">
                <a:solidFill>
                  <a:schemeClr val="bg1"/>
                </a:solidFill>
                <a:latin typeface="Calisto MT" panose="02040603050505030304" pitchFamily="18" charset="0"/>
                <a:cs typeface="Verdana"/>
              </a:rPr>
              <a:t> </a:t>
            </a:r>
            <a:r>
              <a:rPr lang="en-US" sz="2000" spc="100" dirty="0">
                <a:solidFill>
                  <a:schemeClr val="bg1"/>
                </a:solidFill>
                <a:latin typeface="Calisto MT" panose="02040603050505030304" pitchFamily="18" charset="0"/>
                <a:cs typeface="Verdana"/>
              </a:rPr>
              <a:t>to</a:t>
            </a:r>
            <a:r>
              <a:rPr lang="en-US" sz="2000" dirty="0">
                <a:solidFill>
                  <a:schemeClr val="bg1"/>
                </a:solidFill>
                <a:latin typeface="Calisto MT" panose="02040603050505030304" pitchFamily="18" charset="0"/>
                <a:cs typeface="Verdana"/>
              </a:rPr>
              <a:t> </a:t>
            </a:r>
            <a:r>
              <a:rPr lang="en-US" sz="2000" spc="80" dirty="0">
                <a:solidFill>
                  <a:schemeClr val="bg1"/>
                </a:solidFill>
                <a:latin typeface="Calisto MT" panose="02040603050505030304" pitchFamily="18" charset="0"/>
                <a:cs typeface="Verdana"/>
              </a:rPr>
              <a:t>maintain</a:t>
            </a:r>
            <a:r>
              <a:rPr lang="en-US" sz="2000" spc="283" dirty="0">
                <a:solidFill>
                  <a:schemeClr val="bg1"/>
                </a:solidFill>
                <a:latin typeface="Calisto MT" panose="02040603050505030304" pitchFamily="18" charset="0"/>
                <a:cs typeface="Verdana"/>
              </a:rPr>
              <a:t> </a:t>
            </a:r>
            <a:r>
              <a:rPr lang="en-US" sz="2000" spc="113" dirty="0">
                <a:solidFill>
                  <a:schemeClr val="bg1"/>
                </a:solidFill>
                <a:latin typeface="Calisto MT" panose="02040603050505030304" pitchFamily="18" charset="0"/>
                <a:cs typeface="Verdana"/>
              </a:rPr>
              <a:t>data</a:t>
            </a:r>
            <a:r>
              <a:rPr lang="en-US" sz="2000" spc="283" dirty="0">
                <a:solidFill>
                  <a:schemeClr val="bg1"/>
                </a:solidFill>
                <a:latin typeface="Calisto MT" panose="02040603050505030304" pitchFamily="18" charset="0"/>
                <a:cs typeface="Verdana"/>
              </a:rPr>
              <a:t> </a:t>
            </a:r>
            <a:r>
              <a:rPr lang="en-US" sz="2000" spc="193" dirty="0">
                <a:solidFill>
                  <a:schemeClr val="bg1"/>
                </a:solidFill>
                <a:latin typeface="Calisto MT" panose="02040603050505030304" pitchFamily="18" charset="0"/>
                <a:cs typeface="Verdana"/>
              </a:rPr>
              <a:t>consistency</a:t>
            </a:r>
          </a:p>
          <a:p>
            <a:pPr marL="8467" marR="3387" indent="-423" algn="just">
              <a:lnSpc>
                <a:spcPct val="113599"/>
              </a:lnSpc>
              <a:spcBef>
                <a:spcPts val="67"/>
              </a:spcBef>
            </a:pPr>
            <a:endParaRPr lang="en-US" sz="2000" spc="193" dirty="0">
              <a:solidFill>
                <a:schemeClr val="bg1"/>
              </a:solidFill>
              <a:latin typeface="Calisto MT" panose="02040603050505030304" pitchFamily="18" charset="0"/>
              <a:cs typeface="Verdana"/>
            </a:endParaRPr>
          </a:p>
          <a:p>
            <a:pPr marL="8467" marR="3387" indent="-423" algn="just">
              <a:lnSpc>
                <a:spcPct val="113599"/>
              </a:lnSpc>
              <a:spcBef>
                <a:spcPts val="67"/>
              </a:spcBef>
            </a:pPr>
            <a:endParaRPr lang="en-US" sz="2000" dirty="0">
              <a:solidFill>
                <a:schemeClr val="bg1"/>
              </a:solidFill>
              <a:latin typeface="Calisto MT" panose="02040603050505030304" pitchFamily="18" charset="0"/>
              <a:cs typeface="Verdana"/>
            </a:endParaRPr>
          </a:p>
          <a:p>
            <a:pPr marL="8467" algn="just"/>
            <a:r>
              <a:rPr lang="en-US" sz="2000" b="1" spc="147" dirty="0">
                <a:solidFill>
                  <a:schemeClr val="bg1"/>
                </a:solidFill>
                <a:latin typeface="Calisto MT" panose="02040603050505030304" pitchFamily="18" charset="0"/>
                <a:cs typeface="Century Gothic"/>
              </a:rPr>
              <a:t>Data</a:t>
            </a:r>
            <a:r>
              <a:rPr lang="en-US" sz="2000" b="1" spc="437" dirty="0">
                <a:solidFill>
                  <a:schemeClr val="bg1"/>
                </a:solidFill>
                <a:latin typeface="Calisto MT" panose="02040603050505030304" pitchFamily="18" charset="0"/>
                <a:cs typeface="Century Gothic"/>
              </a:rPr>
              <a:t> </a:t>
            </a:r>
            <a:r>
              <a:rPr lang="en-US" sz="2000" b="1" spc="233" dirty="0">
                <a:solidFill>
                  <a:schemeClr val="bg1"/>
                </a:solidFill>
                <a:latin typeface="Calisto MT" panose="02040603050505030304" pitchFamily="18" charset="0"/>
                <a:cs typeface="Century Gothic"/>
              </a:rPr>
              <a:t>Modelling</a:t>
            </a:r>
            <a:r>
              <a:rPr lang="en-US" sz="2000" b="1" spc="-423" dirty="0">
                <a:solidFill>
                  <a:schemeClr val="bg1"/>
                </a:solidFill>
                <a:latin typeface="Calisto MT" panose="02040603050505030304" pitchFamily="18" charset="0"/>
                <a:cs typeface="Century Gothic"/>
              </a:rPr>
              <a:t> </a:t>
            </a:r>
            <a:r>
              <a:rPr lang="en-US" sz="2000" spc="-593" dirty="0">
                <a:solidFill>
                  <a:schemeClr val="bg1"/>
                </a:solidFill>
                <a:latin typeface="Calisto MT" panose="02040603050505030304" pitchFamily="18" charset="0"/>
                <a:cs typeface="Verdana"/>
              </a:rPr>
              <a:t>:</a:t>
            </a:r>
            <a:r>
              <a:rPr lang="en-US" sz="2000" spc="300" dirty="0">
                <a:solidFill>
                  <a:schemeClr val="bg1"/>
                </a:solidFill>
                <a:latin typeface="Calisto MT" panose="02040603050505030304" pitchFamily="18" charset="0"/>
                <a:cs typeface="Verdana"/>
              </a:rPr>
              <a:t> </a:t>
            </a:r>
            <a:r>
              <a:rPr lang="en-US" sz="2000" spc="167" dirty="0">
                <a:solidFill>
                  <a:schemeClr val="bg1"/>
                </a:solidFill>
                <a:latin typeface="Calisto MT" panose="02040603050505030304" pitchFamily="18" charset="0"/>
                <a:cs typeface="Verdana"/>
              </a:rPr>
              <a:t>Additional</a:t>
            </a:r>
            <a:r>
              <a:rPr lang="en-US" sz="2000" spc="303" dirty="0">
                <a:solidFill>
                  <a:schemeClr val="bg1"/>
                </a:solidFill>
                <a:latin typeface="Calisto MT" panose="02040603050505030304" pitchFamily="18" charset="0"/>
                <a:cs typeface="Verdana"/>
              </a:rPr>
              <a:t> </a:t>
            </a:r>
            <a:r>
              <a:rPr lang="en-US" sz="2000" spc="217" dirty="0">
                <a:solidFill>
                  <a:schemeClr val="bg1"/>
                </a:solidFill>
                <a:latin typeface="Calisto MT" panose="02040603050505030304" pitchFamily="18" charset="0"/>
                <a:cs typeface="Verdana"/>
              </a:rPr>
              <a:t>calculated</a:t>
            </a:r>
            <a:r>
              <a:rPr lang="en-US" sz="2000" spc="303" dirty="0">
                <a:solidFill>
                  <a:schemeClr val="bg1"/>
                </a:solidFill>
                <a:latin typeface="Calisto MT" panose="02040603050505030304" pitchFamily="18" charset="0"/>
                <a:cs typeface="Verdana"/>
              </a:rPr>
              <a:t> </a:t>
            </a:r>
            <a:r>
              <a:rPr lang="en-US" sz="2000" spc="173" dirty="0">
                <a:solidFill>
                  <a:schemeClr val="bg1"/>
                </a:solidFill>
                <a:latin typeface="Calisto MT" panose="02040603050505030304" pitchFamily="18" charset="0"/>
                <a:cs typeface="Verdana"/>
              </a:rPr>
              <a:t>table</a:t>
            </a:r>
            <a:r>
              <a:rPr lang="en-US" sz="2000" spc="300" dirty="0">
                <a:solidFill>
                  <a:schemeClr val="bg1"/>
                </a:solidFill>
                <a:latin typeface="Calisto MT" panose="02040603050505030304" pitchFamily="18" charset="0"/>
                <a:cs typeface="Verdana"/>
              </a:rPr>
              <a:t> </a:t>
            </a:r>
            <a:r>
              <a:rPr lang="en-US" sz="2000" spc="-373" dirty="0">
                <a:solidFill>
                  <a:schemeClr val="bg1"/>
                </a:solidFill>
                <a:latin typeface="Calisto MT" panose="02040603050505030304" pitchFamily="18" charset="0"/>
                <a:cs typeface="Verdana"/>
              </a:rPr>
              <a:t>(</a:t>
            </a:r>
            <a:r>
              <a:rPr lang="en-US" sz="2000" spc="-590" dirty="0">
                <a:solidFill>
                  <a:schemeClr val="bg1"/>
                </a:solidFill>
                <a:latin typeface="Calisto MT" panose="02040603050505030304" pitchFamily="18" charset="0"/>
                <a:cs typeface="Verdana"/>
              </a:rPr>
              <a:t> </a:t>
            </a:r>
            <a:r>
              <a:rPr lang="en-US" sz="2000" spc="147" dirty="0">
                <a:solidFill>
                  <a:schemeClr val="bg1"/>
                </a:solidFill>
                <a:latin typeface="Calisto MT" panose="02040603050505030304" pitchFamily="18" charset="0"/>
                <a:cs typeface="Verdana"/>
              </a:rPr>
              <a:t>calendar)</a:t>
            </a:r>
            <a:r>
              <a:rPr lang="en-US" sz="2000" spc="300" dirty="0">
                <a:solidFill>
                  <a:schemeClr val="bg1"/>
                </a:solidFill>
                <a:latin typeface="Calisto MT" panose="02040603050505030304" pitchFamily="18" charset="0"/>
                <a:cs typeface="Verdana"/>
              </a:rPr>
              <a:t> </a:t>
            </a:r>
            <a:r>
              <a:rPr lang="en-US" sz="2000" spc="80" dirty="0">
                <a:solidFill>
                  <a:schemeClr val="bg1"/>
                </a:solidFill>
                <a:latin typeface="Calisto MT" panose="02040603050505030304" pitchFamily="18" charset="0"/>
                <a:cs typeface="Verdana"/>
              </a:rPr>
              <a:t>and</a:t>
            </a:r>
            <a:endParaRPr lang="en-US" sz="2000" dirty="0">
              <a:solidFill>
                <a:schemeClr val="bg1"/>
              </a:solidFill>
              <a:latin typeface="Calisto MT" panose="02040603050505030304" pitchFamily="18" charset="0"/>
              <a:cs typeface="Verdana"/>
            </a:endParaRPr>
          </a:p>
          <a:p>
            <a:pPr marL="8467" marR="15664" algn="just">
              <a:lnSpc>
                <a:spcPct val="114300"/>
              </a:lnSpc>
            </a:pPr>
            <a:r>
              <a:rPr lang="en-US" sz="2000" spc="217" dirty="0">
                <a:solidFill>
                  <a:schemeClr val="bg1"/>
                </a:solidFill>
                <a:latin typeface="Calisto MT" panose="02040603050505030304" pitchFamily="18" charset="0"/>
                <a:cs typeface="Verdana"/>
              </a:rPr>
              <a:t>calculated</a:t>
            </a:r>
            <a:r>
              <a:rPr lang="en-US" sz="2000" spc="289" dirty="0">
                <a:solidFill>
                  <a:schemeClr val="bg1"/>
                </a:solidFill>
                <a:latin typeface="Calisto MT" panose="02040603050505030304" pitchFamily="18" charset="0"/>
                <a:cs typeface="Verdana"/>
              </a:rPr>
              <a:t> </a:t>
            </a:r>
            <a:r>
              <a:rPr lang="en-US" sz="2000" spc="157" dirty="0">
                <a:solidFill>
                  <a:schemeClr val="bg1"/>
                </a:solidFill>
                <a:latin typeface="Calisto MT" panose="02040603050505030304" pitchFamily="18" charset="0"/>
                <a:cs typeface="Verdana"/>
              </a:rPr>
              <a:t>column</a:t>
            </a:r>
            <a:r>
              <a:rPr lang="en-US" sz="2000" spc="289" dirty="0">
                <a:solidFill>
                  <a:schemeClr val="bg1"/>
                </a:solidFill>
                <a:latin typeface="Calisto MT" panose="02040603050505030304" pitchFamily="18" charset="0"/>
                <a:cs typeface="Verdana"/>
              </a:rPr>
              <a:t> </a:t>
            </a:r>
            <a:r>
              <a:rPr lang="en-US" sz="2000" spc="-373" dirty="0">
                <a:solidFill>
                  <a:schemeClr val="bg1"/>
                </a:solidFill>
                <a:latin typeface="Calisto MT" panose="02040603050505030304" pitchFamily="18" charset="0"/>
                <a:cs typeface="Verdana"/>
              </a:rPr>
              <a:t>(</a:t>
            </a:r>
            <a:r>
              <a:rPr lang="en-US" sz="2000" spc="-593" dirty="0">
                <a:solidFill>
                  <a:schemeClr val="bg1"/>
                </a:solidFill>
                <a:latin typeface="Calisto MT" panose="02040603050505030304" pitchFamily="18" charset="0"/>
                <a:cs typeface="Verdana"/>
              </a:rPr>
              <a:t> </a:t>
            </a:r>
            <a:r>
              <a:rPr lang="en-US" sz="2000" spc="147" dirty="0">
                <a:solidFill>
                  <a:schemeClr val="bg1"/>
                </a:solidFill>
                <a:latin typeface="Calisto MT" panose="02040603050505030304" pitchFamily="18" charset="0"/>
                <a:cs typeface="Verdana"/>
              </a:rPr>
              <a:t>Month</a:t>
            </a:r>
            <a:r>
              <a:rPr lang="en-US" sz="2000" spc="289" dirty="0">
                <a:solidFill>
                  <a:schemeClr val="bg1"/>
                </a:solidFill>
                <a:latin typeface="Calisto MT" panose="02040603050505030304" pitchFamily="18" charset="0"/>
                <a:cs typeface="Verdana"/>
              </a:rPr>
              <a:t> </a:t>
            </a:r>
            <a:r>
              <a:rPr lang="en-US" sz="2000" spc="97" dirty="0">
                <a:solidFill>
                  <a:schemeClr val="bg1"/>
                </a:solidFill>
                <a:latin typeface="Calisto MT" panose="02040603050505030304" pitchFamily="18" charset="0"/>
                <a:cs typeface="Verdana"/>
              </a:rPr>
              <a:t>and</a:t>
            </a:r>
            <a:r>
              <a:rPr lang="en-US" sz="2000" spc="289" dirty="0">
                <a:solidFill>
                  <a:schemeClr val="bg1"/>
                </a:solidFill>
                <a:latin typeface="Calisto MT" panose="02040603050505030304" pitchFamily="18" charset="0"/>
                <a:cs typeface="Verdana"/>
              </a:rPr>
              <a:t> </a:t>
            </a:r>
            <a:r>
              <a:rPr lang="en-US" sz="2000" spc="147" dirty="0">
                <a:solidFill>
                  <a:schemeClr val="bg1"/>
                </a:solidFill>
                <a:latin typeface="Calisto MT" panose="02040603050505030304" pitchFamily="18" charset="0"/>
                <a:cs typeface="Verdana"/>
              </a:rPr>
              <a:t>Month</a:t>
            </a:r>
            <a:r>
              <a:rPr lang="en-US" sz="2000" spc="289" dirty="0">
                <a:solidFill>
                  <a:schemeClr val="bg1"/>
                </a:solidFill>
                <a:latin typeface="Calisto MT" panose="02040603050505030304" pitchFamily="18" charset="0"/>
                <a:cs typeface="Verdana"/>
              </a:rPr>
              <a:t> </a:t>
            </a:r>
            <a:r>
              <a:rPr lang="en-US" sz="2000" spc="70" dirty="0">
                <a:solidFill>
                  <a:schemeClr val="bg1"/>
                </a:solidFill>
                <a:latin typeface="Calisto MT" panose="02040603050505030304" pitchFamily="18" charset="0"/>
                <a:cs typeface="Verdana"/>
              </a:rPr>
              <a:t>number)</a:t>
            </a:r>
            <a:r>
              <a:rPr lang="en-US" sz="2000" spc="289" dirty="0">
                <a:solidFill>
                  <a:schemeClr val="bg1"/>
                </a:solidFill>
                <a:latin typeface="Calisto MT" panose="02040603050505030304" pitchFamily="18" charset="0"/>
                <a:cs typeface="Verdana"/>
              </a:rPr>
              <a:t> </a:t>
            </a:r>
            <a:r>
              <a:rPr lang="en-US" sz="2000" spc="87" dirty="0">
                <a:solidFill>
                  <a:schemeClr val="bg1"/>
                </a:solidFill>
                <a:latin typeface="Calisto MT" panose="02040603050505030304" pitchFamily="18" charset="0"/>
                <a:cs typeface="Verdana"/>
              </a:rPr>
              <a:t>with</a:t>
            </a:r>
            <a:r>
              <a:rPr lang="en-US" sz="2000" spc="289" dirty="0">
                <a:solidFill>
                  <a:schemeClr val="bg1"/>
                </a:solidFill>
                <a:latin typeface="Calisto MT" panose="02040603050505030304" pitchFamily="18" charset="0"/>
                <a:cs typeface="Verdana"/>
              </a:rPr>
              <a:t> </a:t>
            </a:r>
            <a:r>
              <a:rPr lang="en-US" sz="2000" spc="-57" dirty="0">
                <a:solidFill>
                  <a:schemeClr val="bg1"/>
                </a:solidFill>
                <a:latin typeface="Calisto MT" panose="02040603050505030304" pitchFamily="18" charset="0"/>
                <a:cs typeface="Verdana"/>
              </a:rPr>
              <a:t>a</a:t>
            </a:r>
            <a:r>
              <a:rPr lang="en-US" sz="2000" spc="289" dirty="0">
                <a:solidFill>
                  <a:schemeClr val="bg1"/>
                </a:solidFill>
                <a:latin typeface="Calisto MT" panose="02040603050505030304" pitchFamily="18" charset="0"/>
                <a:cs typeface="Verdana"/>
              </a:rPr>
              <a:t> </a:t>
            </a:r>
            <a:r>
              <a:rPr lang="en-US" sz="2000" spc="47" dirty="0">
                <a:solidFill>
                  <a:schemeClr val="bg1"/>
                </a:solidFill>
                <a:latin typeface="Calisto MT" panose="02040603050505030304" pitchFamily="18" charset="0"/>
                <a:cs typeface="Verdana"/>
              </a:rPr>
              <a:t>one</a:t>
            </a:r>
            <a:r>
              <a:rPr lang="en-US" sz="2000" spc="289" dirty="0">
                <a:solidFill>
                  <a:schemeClr val="bg1"/>
                </a:solidFill>
                <a:latin typeface="Calisto MT" panose="02040603050505030304" pitchFamily="18" charset="0"/>
                <a:cs typeface="Verdana"/>
              </a:rPr>
              <a:t> </a:t>
            </a:r>
            <a:r>
              <a:rPr lang="en-US" sz="2000" spc="-223" dirty="0">
                <a:solidFill>
                  <a:schemeClr val="bg1"/>
                </a:solidFill>
                <a:latin typeface="Calisto MT" panose="02040603050505030304" pitchFamily="18" charset="0"/>
                <a:cs typeface="Verdana"/>
              </a:rPr>
              <a:t>–</a:t>
            </a:r>
            <a:r>
              <a:rPr lang="en-US" sz="2000" spc="289" dirty="0">
                <a:solidFill>
                  <a:schemeClr val="bg1"/>
                </a:solidFill>
                <a:latin typeface="Calisto MT" panose="02040603050505030304" pitchFamily="18" charset="0"/>
                <a:cs typeface="Verdana"/>
              </a:rPr>
              <a:t> </a:t>
            </a:r>
            <a:r>
              <a:rPr lang="en-US" sz="2000" spc="107" dirty="0">
                <a:solidFill>
                  <a:schemeClr val="bg1"/>
                </a:solidFill>
                <a:latin typeface="Calisto MT" panose="02040603050505030304" pitchFamily="18" charset="0"/>
                <a:cs typeface="Verdana"/>
              </a:rPr>
              <a:t>to</a:t>
            </a:r>
            <a:r>
              <a:rPr lang="en-US" sz="2000" spc="40" dirty="0">
                <a:solidFill>
                  <a:schemeClr val="bg1"/>
                </a:solidFill>
                <a:latin typeface="Calisto MT" panose="02040603050505030304" pitchFamily="18" charset="0"/>
                <a:cs typeface="Verdana"/>
              </a:rPr>
              <a:t> </a:t>
            </a:r>
            <a:r>
              <a:rPr lang="en-US" sz="2000" spc="-223" dirty="0">
                <a:solidFill>
                  <a:schemeClr val="bg1"/>
                </a:solidFill>
                <a:latin typeface="Calisto MT" panose="02040603050505030304" pitchFamily="18" charset="0"/>
                <a:cs typeface="Verdana"/>
              </a:rPr>
              <a:t>–</a:t>
            </a:r>
            <a:r>
              <a:rPr lang="en-US" sz="2000" spc="289" dirty="0">
                <a:solidFill>
                  <a:schemeClr val="bg1"/>
                </a:solidFill>
                <a:latin typeface="Calisto MT" panose="02040603050505030304" pitchFamily="18" charset="0"/>
                <a:cs typeface="Verdana"/>
              </a:rPr>
              <a:t> </a:t>
            </a:r>
            <a:r>
              <a:rPr lang="en-US" sz="2000" spc="47" dirty="0">
                <a:solidFill>
                  <a:schemeClr val="bg1"/>
                </a:solidFill>
                <a:latin typeface="Calisto MT" panose="02040603050505030304" pitchFamily="18" charset="0"/>
                <a:cs typeface="Verdana"/>
              </a:rPr>
              <a:t>many</a:t>
            </a:r>
            <a:r>
              <a:rPr lang="en-US" sz="2000" spc="289" dirty="0">
                <a:solidFill>
                  <a:schemeClr val="bg1"/>
                </a:solidFill>
                <a:latin typeface="Calisto MT" panose="02040603050505030304" pitchFamily="18" charset="0"/>
                <a:cs typeface="Verdana"/>
              </a:rPr>
              <a:t> </a:t>
            </a:r>
            <a:r>
              <a:rPr lang="en-US" sz="2000" spc="160" dirty="0">
                <a:solidFill>
                  <a:schemeClr val="bg1"/>
                </a:solidFill>
                <a:latin typeface="Calisto MT" panose="02040603050505030304" pitchFamily="18" charset="0"/>
                <a:cs typeface="Verdana"/>
              </a:rPr>
              <a:t>relationship</a:t>
            </a:r>
            <a:r>
              <a:rPr lang="en-US" sz="2000" spc="289" dirty="0">
                <a:solidFill>
                  <a:schemeClr val="bg1"/>
                </a:solidFill>
                <a:latin typeface="Calisto MT" panose="02040603050505030304" pitchFamily="18" charset="0"/>
                <a:cs typeface="Verdana"/>
              </a:rPr>
              <a:t> </a:t>
            </a:r>
            <a:r>
              <a:rPr lang="en-US" sz="2000" spc="157" dirty="0">
                <a:solidFill>
                  <a:schemeClr val="bg1"/>
                </a:solidFill>
                <a:latin typeface="Calisto MT" panose="02040603050505030304" pitchFamily="18" charset="0"/>
                <a:cs typeface="Verdana"/>
              </a:rPr>
              <a:t>was</a:t>
            </a:r>
            <a:r>
              <a:rPr lang="en-US" sz="2000" spc="289" dirty="0">
                <a:solidFill>
                  <a:schemeClr val="bg1"/>
                </a:solidFill>
                <a:latin typeface="Calisto MT" panose="02040603050505030304" pitchFamily="18" charset="0"/>
                <a:cs typeface="Verdana"/>
              </a:rPr>
              <a:t> </a:t>
            </a:r>
            <a:r>
              <a:rPr lang="en-US" sz="2000" spc="203" dirty="0">
                <a:solidFill>
                  <a:schemeClr val="bg1"/>
                </a:solidFill>
                <a:latin typeface="Calisto MT" panose="02040603050505030304" pitchFamily="18" charset="0"/>
                <a:cs typeface="Verdana"/>
              </a:rPr>
              <a:t>created</a:t>
            </a:r>
            <a:r>
              <a:rPr lang="en-US" sz="2000" spc="289" dirty="0">
                <a:solidFill>
                  <a:schemeClr val="bg1"/>
                </a:solidFill>
                <a:latin typeface="Calisto MT" panose="02040603050505030304" pitchFamily="18" charset="0"/>
                <a:cs typeface="Verdana"/>
              </a:rPr>
              <a:t> </a:t>
            </a:r>
            <a:r>
              <a:rPr lang="en-US" sz="2000" spc="107" dirty="0">
                <a:solidFill>
                  <a:schemeClr val="bg1"/>
                </a:solidFill>
                <a:latin typeface="Calisto MT" panose="02040603050505030304" pitchFamily="18" charset="0"/>
                <a:cs typeface="Verdana"/>
              </a:rPr>
              <a:t>to</a:t>
            </a:r>
            <a:r>
              <a:rPr lang="en-US" sz="2000" spc="289" dirty="0">
                <a:solidFill>
                  <a:schemeClr val="bg1"/>
                </a:solidFill>
                <a:latin typeface="Calisto MT" panose="02040603050505030304" pitchFamily="18" charset="0"/>
                <a:cs typeface="Verdana"/>
              </a:rPr>
              <a:t> </a:t>
            </a:r>
            <a:r>
              <a:rPr lang="en-US" sz="2000" spc="127" dirty="0">
                <a:solidFill>
                  <a:schemeClr val="bg1"/>
                </a:solidFill>
                <a:latin typeface="Calisto MT" panose="02040603050505030304" pitchFamily="18" charset="0"/>
                <a:cs typeface="Verdana"/>
              </a:rPr>
              <a:t>improve</a:t>
            </a:r>
            <a:r>
              <a:rPr lang="en-US" sz="2000" spc="289" dirty="0">
                <a:solidFill>
                  <a:schemeClr val="bg1"/>
                </a:solidFill>
                <a:latin typeface="Calisto MT" panose="02040603050505030304" pitchFamily="18" charset="0"/>
                <a:cs typeface="Verdana"/>
              </a:rPr>
              <a:t> </a:t>
            </a:r>
            <a:r>
              <a:rPr lang="en-US" sz="2000" spc="157" dirty="0">
                <a:solidFill>
                  <a:schemeClr val="bg1"/>
                </a:solidFill>
                <a:latin typeface="Calisto MT" panose="02040603050505030304" pitchFamily="18" charset="0"/>
                <a:cs typeface="Verdana"/>
              </a:rPr>
              <a:t>analysis</a:t>
            </a:r>
            <a:r>
              <a:rPr lang="en-US" sz="2000" spc="289" dirty="0">
                <a:solidFill>
                  <a:schemeClr val="bg1"/>
                </a:solidFill>
                <a:latin typeface="Calisto MT" panose="02040603050505030304" pitchFamily="18" charset="0"/>
                <a:cs typeface="Verdana"/>
              </a:rPr>
              <a:t> </a:t>
            </a:r>
            <a:r>
              <a:rPr lang="en-US" sz="2000" spc="203" dirty="0">
                <a:solidFill>
                  <a:schemeClr val="bg1"/>
                </a:solidFill>
                <a:latin typeface="Calisto MT" panose="02040603050505030304" pitchFamily="18" charset="0"/>
                <a:cs typeface="Verdana"/>
              </a:rPr>
              <a:t>accuracy</a:t>
            </a:r>
            <a:r>
              <a:rPr lang="en-US" sz="2000" spc="-67" dirty="0">
                <a:solidFill>
                  <a:schemeClr val="bg1"/>
                </a:solidFill>
                <a:latin typeface="Calisto MT" panose="02040603050505030304" pitchFamily="18" charset="0"/>
                <a:cs typeface="Verdana"/>
              </a:rPr>
              <a:t> </a:t>
            </a:r>
            <a:r>
              <a:rPr lang="en-US" sz="2000" spc="97" dirty="0">
                <a:solidFill>
                  <a:schemeClr val="bg1"/>
                </a:solidFill>
                <a:latin typeface="Calisto MT" panose="02040603050505030304" pitchFamily="18" charset="0"/>
                <a:cs typeface="Verdana"/>
              </a:rPr>
              <a:t>and</a:t>
            </a:r>
            <a:r>
              <a:rPr lang="en-US" sz="2000" spc="289" dirty="0">
                <a:solidFill>
                  <a:schemeClr val="bg1"/>
                </a:solidFill>
                <a:latin typeface="Calisto MT" panose="02040603050505030304" pitchFamily="18" charset="0"/>
                <a:cs typeface="Verdana"/>
              </a:rPr>
              <a:t> </a:t>
            </a:r>
            <a:r>
              <a:rPr lang="en-US" sz="2000" spc="167" dirty="0">
                <a:solidFill>
                  <a:schemeClr val="bg1"/>
                </a:solidFill>
                <a:latin typeface="Calisto MT" panose="02040603050505030304" pitchFamily="18" charset="0"/>
                <a:cs typeface="Verdana"/>
              </a:rPr>
              <a:t>optimized</a:t>
            </a:r>
            <a:r>
              <a:rPr lang="en-US" sz="2000" spc="289" dirty="0">
                <a:solidFill>
                  <a:schemeClr val="bg1"/>
                </a:solidFill>
                <a:latin typeface="Calisto MT" panose="02040603050505030304" pitchFamily="18" charset="0"/>
                <a:cs typeface="Verdana"/>
              </a:rPr>
              <a:t> </a:t>
            </a:r>
            <a:r>
              <a:rPr lang="en-US" sz="2000" spc="120" dirty="0">
                <a:solidFill>
                  <a:schemeClr val="bg1"/>
                </a:solidFill>
                <a:latin typeface="Calisto MT" panose="02040603050505030304" pitchFamily="18" charset="0"/>
                <a:cs typeface="Verdana"/>
              </a:rPr>
              <a:t>over</a:t>
            </a:r>
            <a:r>
              <a:rPr lang="en-US" sz="2000" spc="289" dirty="0">
                <a:solidFill>
                  <a:schemeClr val="bg1"/>
                </a:solidFill>
                <a:latin typeface="Calisto MT" panose="02040603050505030304" pitchFamily="18" charset="0"/>
                <a:cs typeface="Verdana"/>
              </a:rPr>
              <a:t> </a:t>
            </a:r>
            <a:r>
              <a:rPr lang="en-US" sz="2000" spc="130" dirty="0">
                <a:solidFill>
                  <a:schemeClr val="bg1"/>
                </a:solidFill>
                <a:latin typeface="Calisto MT" panose="02040603050505030304" pitchFamily="18" charset="0"/>
                <a:cs typeface="Verdana"/>
              </a:rPr>
              <a:t>all</a:t>
            </a:r>
            <a:r>
              <a:rPr lang="en-US" sz="2000" spc="289" dirty="0">
                <a:solidFill>
                  <a:schemeClr val="bg1"/>
                </a:solidFill>
                <a:latin typeface="Calisto MT" panose="02040603050505030304" pitchFamily="18" charset="0"/>
                <a:cs typeface="Verdana"/>
              </a:rPr>
              <a:t> </a:t>
            </a:r>
            <a:r>
              <a:rPr lang="en-US" sz="2000" spc="183" dirty="0">
                <a:solidFill>
                  <a:schemeClr val="bg1"/>
                </a:solidFill>
                <a:latin typeface="Calisto MT" panose="02040603050505030304" pitchFamily="18" charset="0"/>
                <a:cs typeface="Verdana"/>
              </a:rPr>
              <a:t>dashboard</a:t>
            </a:r>
            <a:r>
              <a:rPr lang="en-US" sz="2000" spc="289" dirty="0">
                <a:solidFill>
                  <a:schemeClr val="bg1"/>
                </a:solidFill>
                <a:latin typeface="Calisto MT" panose="02040603050505030304" pitchFamily="18" charset="0"/>
                <a:cs typeface="Verdana"/>
              </a:rPr>
              <a:t> </a:t>
            </a:r>
            <a:r>
              <a:rPr lang="en-US" sz="2000" spc="169" dirty="0">
                <a:solidFill>
                  <a:schemeClr val="bg1"/>
                </a:solidFill>
                <a:latin typeface="Calisto MT" panose="02040603050505030304" pitchFamily="18" charset="0"/>
                <a:cs typeface="Verdana"/>
              </a:rPr>
              <a:t>performances.</a:t>
            </a:r>
            <a:endParaRPr lang="en-US" sz="2000" dirty="0">
              <a:solidFill>
                <a:schemeClr val="bg1"/>
              </a:solidFill>
              <a:latin typeface="Calisto MT" panose="02040603050505030304" pitchFamily="18" charset="0"/>
              <a:cs typeface="Verdana"/>
            </a:endParaRPr>
          </a:p>
        </p:txBody>
      </p:sp>
      <p:pic>
        <p:nvPicPr>
          <p:cNvPr id="36" name="object 7">
            <a:extLst>
              <a:ext uri="{FF2B5EF4-FFF2-40B4-BE49-F238E27FC236}">
                <a16:creationId xmlns:a16="http://schemas.microsoft.com/office/drawing/2014/main" id="{94088116-EE78-CDE1-AA91-D2CFE360AEC9}"/>
              </a:ext>
            </a:extLst>
          </p:cNvPr>
          <p:cNvPicPr/>
          <p:nvPr/>
        </p:nvPicPr>
        <p:blipFill>
          <a:blip r:embed="rId2" cstate="print"/>
          <a:stretch>
            <a:fillRect/>
          </a:stretch>
        </p:blipFill>
        <p:spPr>
          <a:xfrm>
            <a:off x="9996936" y="41824"/>
            <a:ext cx="2164078" cy="638555"/>
          </a:xfrm>
          <a:prstGeom prst="rect">
            <a:avLst/>
          </a:prstGeom>
        </p:spPr>
      </p:pic>
      <p:pic>
        <p:nvPicPr>
          <p:cNvPr id="38" name="Picture 37" descr="A diagram of a database&#10;&#10;Description automatically generated with medium confidence">
            <a:extLst>
              <a:ext uri="{FF2B5EF4-FFF2-40B4-BE49-F238E27FC236}">
                <a16:creationId xmlns:a16="http://schemas.microsoft.com/office/drawing/2014/main" id="{A4B1C6B4-DFF4-0319-DA33-7B76A856ED63}"/>
              </a:ext>
            </a:extLst>
          </p:cNvPr>
          <p:cNvPicPr>
            <a:picLocks noChangeAspect="1"/>
          </p:cNvPicPr>
          <p:nvPr/>
        </p:nvPicPr>
        <p:blipFill>
          <a:blip r:embed="rId3"/>
          <a:stretch>
            <a:fillRect/>
          </a:stretch>
        </p:blipFill>
        <p:spPr>
          <a:xfrm>
            <a:off x="10455087" y="680379"/>
            <a:ext cx="1471740" cy="1281113"/>
          </a:xfrm>
          <a:prstGeom prst="rect">
            <a:avLst/>
          </a:prstGeom>
        </p:spPr>
      </p:pic>
      <p:pic>
        <p:nvPicPr>
          <p:cNvPr id="40" name="Picture 39" descr="A black and white line drawing of a server&#10;&#10;Description automatically generated">
            <a:extLst>
              <a:ext uri="{FF2B5EF4-FFF2-40B4-BE49-F238E27FC236}">
                <a16:creationId xmlns:a16="http://schemas.microsoft.com/office/drawing/2014/main" id="{BFD59A5B-CCB8-C357-3FF2-F930BA4EDCE6}"/>
              </a:ext>
            </a:extLst>
          </p:cNvPr>
          <p:cNvPicPr>
            <a:picLocks noChangeAspect="1"/>
          </p:cNvPicPr>
          <p:nvPr/>
        </p:nvPicPr>
        <p:blipFill>
          <a:blip r:embed="rId4"/>
          <a:stretch>
            <a:fillRect/>
          </a:stretch>
        </p:blipFill>
        <p:spPr>
          <a:xfrm>
            <a:off x="10455087" y="4075848"/>
            <a:ext cx="1521784" cy="1521784"/>
          </a:xfrm>
          <a:prstGeom prst="rect">
            <a:avLst/>
          </a:prstGeom>
        </p:spPr>
      </p:pic>
      <p:pic>
        <p:nvPicPr>
          <p:cNvPr id="42" name="Picture 41">
            <a:extLst>
              <a:ext uri="{FF2B5EF4-FFF2-40B4-BE49-F238E27FC236}">
                <a16:creationId xmlns:a16="http://schemas.microsoft.com/office/drawing/2014/main" id="{6A2F85B1-87CB-A335-F9B2-DDBF680623FC}"/>
              </a:ext>
            </a:extLst>
          </p:cNvPr>
          <p:cNvPicPr>
            <a:picLocks noChangeAspect="1"/>
          </p:cNvPicPr>
          <p:nvPr/>
        </p:nvPicPr>
        <p:blipFill>
          <a:blip r:embed="rId5"/>
          <a:stretch>
            <a:fillRect/>
          </a:stretch>
        </p:blipFill>
        <p:spPr>
          <a:xfrm>
            <a:off x="10455087" y="2266621"/>
            <a:ext cx="1471740" cy="1471740"/>
          </a:xfrm>
          <a:prstGeom prst="rect">
            <a:avLst/>
          </a:prstGeom>
        </p:spPr>
      </p:pic>
    </p:spTree>
    <p:extLst>
      <p:ext uri="{BB962C8B-B14F-4D97-AF65-F5344CB8AC3E}">
        <p14:creationId xmlns:p14="http://schemas.microsoft.com/office/powerpoint/2010/main" val="1648599075"/>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EB89CA8-8D69-3D2E-0666-600AD5C0E858}"/>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40F67BE-EDBB-F2C3-07A8-BE6677CA8DC0}"/>
              </a:ext>
            </a:extLst>
          </p:cNvPr>
          <p:cNvSpPr txBox="1"/>
          <p:nvPr/>
        </p:nvSpPr>
        <p:spPr>
          <a:xfrm>
            <a:off x="2895600" y="133350"/>
            <a:ext cx="6774824" cy="523220"/>
          </a:xfrm>
          <a:prstGeom prst="rect">
            <a:avLst/>
          </a:prstGeom>
          <a:noFill/>
        </p:spPr>
        <p:txBody>
          <a:bodyPr wrap="square" rtlCol="0">
            <a:spAutoFit/>
          </a:bodyPr>
          <a:lstStyle/>
          <a:p>
            <a:r>
              <a:rPr lang="en-US" sz="2800" b="1" dirty="0">
                <a:solidFill>
                  <a:schemeClr val="bg1"/>
                </a:solidFill>
                <a:latin typeface="Algerian" panose="04020705040A02060702" pitchFamily="82" charset="0"/>
              </a:rPr>
              <a:t>DATA ANALYSIS AND VISUALIZATION</a:t>
            </a:r>
          </a:p>
        </p:txBody>
      </p:sp>
      <p:sp>
        <p:nvSpPr>
          <p:cNvPr id="35" name="TextBox 34">
            <a:extLst>
              <a:ext uri="{FF2B5EF4-FFF2-40B4-BE49-F238E27FC236}">
                <a16:creationId xmlns:a16="http://schemas.microsoft.com/office/drawing/2014/main" id="{3417214C-9528-AAAD-6689-D0642DB4033A}"/>
              </a:ext>
            </a:extLst>
          </p:cNvPr>
          <p:cNvSpPr txBox="1"/>
          <p:nvPr/>
        </p:nvSpPr>
        <p:spPr>
          <a:xfrm>
            <a:off x="30986" y="639679"/>
            <a:ext cx="9132064" cy="5517664"/>
          </a:xfrm>
          <a:prstGeom prst="rect">
            <a:avLst/>
          </a:prstGeom>
          <a:noFill/>
        </p:spPr>
        <p:txBody>
          <a:bodyPr wrap="square">
            <a:spAutoFit/>
          </a:bodyPr>
          <a:lstStyle/>
          <a:p>
            <a:pPr marL="8467" marR="3387" indent="-423" algn="just">
              <a:lnSpc>
                <a:spcPct val="113599"/>
              </a:lnSpc>
              <a:spcBef>
                <a:spcPts val="67"/>
              </a:spcBef>
            </a:pPr>
            <a:r>
              <a:rPr lang="en-US" sz="2200" b="1" spc="133" dirty="0">
                <a:solidFill>
                  <a:schemeClr val="bg1">
                    <a:lumMod val="85000"/>
                  </a:schemeClr>
                </a:solidFill>
                <a:latin typeface="Calisto MT" panose="02040603050505030304" pitchFamily="18" charset="0"/>
                <a:cs typeface="Century Gothic"/>
              </a:rPr>
              <a:t>Descriptive	Analysis:	</a:t>
            </a:r>
            <a:r>
              <a:rPr lang="en-US" sz="2200" spc="133" dirty="0">
                <a:solidFill>
                  <a:schemeClr val="bg1">
                    <a:lumMod val="85000"/>
                  </a:schemeClr>
                </a:solidFill>
                <a:latin typeface="Calisto MT" panose="02040603050505030304" pitchFamily="18" charset="0"/>
                <a:cs typeface="Century Gothic"/>
              </a:rPr>
              <a:t>Use descriptive analysis to analyze past sales trends, evaluate customer behavior, and assess product performance, providing insights into historical business performance and identifying areas for improvement in sales strategies and market expansion efforts.</a:t>
            </a:r>
          </a:p>
          <a:p>
            <a:pPr marL="8467" marR="3387" indent="-423" algn="just">
              <a:lnSpc>
                <a:spcPct val="113599"/>
              </a:lnSpc>
              <a:spcBef>
                <a:spcPts val="67"/>
              </a:spcBef>
            </a:pPr>
            <a:endParaRPr lang="en-US" sz="2200" spc="133" dirty="0">
              <a:solidFill>
                <a:schemeClr val="bg1">
                  <a:lumMod val="85000"/>
                </a:schemeClr>
              </a:solidFill>
              <a:latin typeface="Calisto MT" panose="02040603050505030304" pitchFamily="18" charset="0"/>
              <a:cs typeface="Century Gothic"/>
            </a:endParaRPr>
          </a:p>
          <a:p>
            <a:pPr marL="8467" marR="3387" indent="-423" algn="just">
              <a:lnSpc>
                <a:spcPct val="113599"/>
              </a:lnSpc>
              <a:spcBef>
                <a:spcPts val="67"/>
              </a:spcBef>
            </a:pPr>
            <a:r>
              <a:rPr lang="en-US" sz="2200" b="1" spc="133" dirty="0">
                <a:solidFill>
                  <a:schemeClr val="bg1">
                    <a:lumMod val="85000"/>
                  </a:schemeClr>
                </a:solidFill>
                <a:latin typeface="Calisto MT" panose="02040603050505030304" pitchFamily="18" charset="0"/>
                <a:cs typeface="Century Gothic"/>
              </a:rPr>
              <a:t>Predictive	Modelling : </a:t>
            </a:r>
            <a:r>
              <a:rPr lang="en-US" sz="2200" spc="133" dirty="0">
                <a:solidFill>
                  <a:schemeClr val="bg1">
                    <a:lumMod val="85000"/>
                  </a:schemeClr>
                </a:solidFill>
                <a:latin typeface="Calisto MT" panose="02040603050505030304" pitchFamily="18" charset="0"/>
                <a:cs typeface="Century Gothic"/>
              </a:rPr>
              <a:t>Utilized Power BI’ s Key Influencer visual to forecast demand, optimize inventory management, and identify profitable market opportunities, enabling data-driven sales strategies and production planning for improved business performance.</a:t>
            </a:r>
          </a:p>
          <a:p>
            <a:pPr marL="8467" marR="3387" indent="-423" algn="just">
              <a:lnSpc>
                <a:spcPct val="113599"/>
              </a:lnSpc>
              <a:spcBef>
                <a:spcPts val="67"/>
              </a:spcBef>
            </a:pPr>
            <a:endParaRPr lang="en-US" sz="2200" spc="133" dirty="0">
              <a:solidFill>
                <a:schemeClr val="bg1">
                  <a:lumMod val="85000"/>
                </a:schemeClr>
              </a:solidFill>
              <a:latin typeface="Calisto MT" panose="02040603050505030304" pitchFamily="18" charset="0"/>
              <a:cs typeface="Century Gothic"/>
            </a:endParaRPr>
          </a:p>
          <a:p>
            <a:pPr marL="8467" marR="3387" indent="-423" algn="just">
              <a:lnSpc>
                <a:spcPct val="113599"/>
              </a:lnSpc>
              <a:spcBef>
                <a:spcPts val="67"/>
              </a:spcBef>
            </a:pPr>
            <a:r>
              <a:rPr lang="en-US" sz="2200" b="1" spc="133" dirty="0">
                <a:solidFill>
                  <a:schemeClr val="bg1">
                    <a:lumMod val="85000"/>
                  </a:schemeClr>
                </a:solidFill>
                <a:latin typeface="Calisto MT" panose="02040603050505030304" pitchFamily="18" charset="0"/>
                <a:cs typeface="Century Gothic"/>
              </a:rPr>
              <a:t>Visualization:</a:t>
            </a:r>
            <a:r>
              <a:rPr lang="en-US" sz="2200" spc="133" dirty="0">
                <a:solidFill>
                  <a:schemeClr val="bg1">
                    <a:lumMod val="85000"/>
                  </a:schemeClr>
                </a:solidFill>
                <a:latin typeface="Calisto MT" panose="02040603050505030304" pitchFamily="18" charset="0"/>
                <a:cs typeface="Century Gothic"/>
              </a:rPr>
              <a:t>	Created interactive dashboards in Power BI to display key metrics, trends, and influencers.</a:t>
            </a:r>
          </a:p>
        </p:txBody>
      </p:sp>
      <p:pic>
        <p:nvPicPr>
          <p:cNvPr id="36" name="object 7">
            <a:extLst>
              <a:ext uri="{FF2B5EF4-FFF2-40B4-BE49-F238E27FC236}">
                <a16:creationId xmlns:a16="http://schemas.microsoft.com/office/drawing/2014/main" id="{94088116-EE78-CDE1-AA91-D2CFE360AEC9}"/>
              </a:ext>
            </a:extLst>
          </p:cNvPr>
          <p:cNvPicPr/>
          <p:nvPr/>
        </p:nvPicPr>
        <p:blipFill>
          <a:blip r:embed="rId2" cstate="print"/>
          <a:stretch>
            <a:fillRect/>
          </a:stretch>
        </p:blipFill>
        <p:spPr>
          <a:xfrm>
            <a:off x="9996936" y="41824"/>
            <a:ext cx="2164078" cy="638555"/>
          </a:xfrm>
          <a:prstGeom prst="rect">
            <a:avLst/>
          </a:prstGeom>
        </p:spPr>
      </p:pic>
      <p:pic>
        <p:nvPicPr>
          <p:cNvPr id="3" name="Picture 2" descr="A computer screen with graphics and graphs">
            <a:extLst>
              <a:ext uri="{FF2B5EF4-FFF2-40B4-BE49-F238E27FC236}">
                <a16:creationId xmlns:a16="http://schemas.microsoft.com/office/drawing/2014/main" id="{7F51BFEA-821B-F70F-7902-D2F7009EA1ED}"/>
              </a:ext>
            </a:extLst>
          </p:cNvPr>
          <p:cNvPicPr>
            <a:picLocks noChangeAspect="1"/>
          </p:cNvPicPr>
          <p:nvPr/>
        </p:nvPicPr>
        <p:blipFill>
          <a:blip r:embed="rId3"/>
          <a:stretch>
            <a:fillRect/>
          </a:stretch>
        </p:blipFill>
        <p:spPr>
          <a:xfrm>
            <a:off x="10776961" y="5349658"/>
            <a:ext cx="1297475" cy="1162739"/>
          </a:xfrm>
          <a:prstGeom prst="rect">
            <a:avLst/>
          </a:prstGeom>
        </p:spPr>
      </p:pic>
      <p:pic>
        <p:nvPicPr>
          <p:cNvPr id="5" name="Picture 4" descr="A diagram and graph on a tablet&#10;&#10;Description automatically generated">
            <a:extLst>
              <a:ext uri="{FF2B5EF4-FFF2-40B4-BE49-F238E27FC236}">
                <a16:creationId xmlns:a16="http://schemas.microsoft.com/office/drawing/2014/main" id="{1FCD1B0D-36A8-13CE-04A1-73F823D742FC}"/>
              </a:ext>
            </a:extLst>
          </p:cNvPr>
          <p:cNvPicPr>
            <a:picLocks noChangeAspect="1"/>
          </p:cNvPicPr>
          <p:nvPr/>
        </p:nvPicPr>
        <p:blipFill>
          <a:blip r:embed="rId4"/>
          <a:stretch>
            <a:fillRect/>
          </a:stretch>
        </p:blipFill>
        <p:spPr>
          <a:xfrm>
            <a:off x="10744200" y="3031002"/>
            <a:ext cx="1368336" cy="1476375"/>
          </a:xfrm>
          <a:prstGeom prst="rect">
            <a:avLst/>
          </a:prstGeom>
        </p:spPr>
      </p:pic>
      <p:pic>
        <p:nvPicPr>
          <p:cNvPr id="7" name="Picture 6">
            <a:extLst>
              <a:ext uri="{FF2B5EF4-FFF2-40B4-BE49-F238E27FC236}">
                <a16:creationId xmlns:a16="http://schemas.microsoft.com/office/drawing/2014/main" id="{9B423D56-E4E1-BC5F-0B84-5AFED9EC7EEB}"/>
              </a:ext>
            </a:extLst>
          </p:cNvPr>
          <p:cNvPicPr>
            <a:picLocks noChangeAspect="1"/>
          </p:cNvPicPr>
          <p:nvPr/>
        </p:nvPicPr>
        <p:blipFill>
          <a:blip r:embed="rId5"/>
          <a:stretch>
            <a:fillRect/>
          </a:stretch>
        </p:blipFill>
        <p:spPr>
          <a:xfrm>
            <a:off x="10782300" y="822380"/>
            <a:ext cx="1292136" cy="1218752"/>
          </a:xfrm>
          <a:prstGeom prst="rect">
            <a:avLst/>
          </a:prstGeom>
        </p:spPr>
      </p:pic>
    </p:spTree>
    <p:extLst>
      <p:ext uri="{BB962C8B-B14F-4D97-AF65-F5344CB8AC3E}">
        <p14:creationId xmlns:p14="http://schemas.microsoft.com/office/powerpoint/2010/main" val="2891792503"/>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8288000" cy="10287000"/>
          </a:xfrm>
          <a:solidFill>
            <a:schemeClr val="accent2">
              <a:lumMod val="75000"/>
            </a:schemeClr>
          </a:solidFill>
        </p:grpSpPr>
        <p:pic>
          <p:nvPicPr>
            <p:cNvPr id="3" name="object 3"/>
            <p:cNvPicPr/>
            <p:nvPr/>
          </p:nvPicPr>
          <p:blipFill>
            <a:blip r:embed="rId2" cstate="print">
              <a:duotone>
                <a:prstClr val="black"/>
                <a:schemeClr val="accent1">
                  <a:lumMod val="50000"/>
                  <a:tint val="45000"/>
                  <a:satMod val="400000"/>
                </a:schemeClr>
              </a:duotone>
            </a:blip>
            <a:stretch>
              <a:fillRect/>
            </a:stretch>
          </p:blipFill>
          <p:spPr>
            <a:xfrm>
              <a:off x="0" y="0"/>
              <a:ext cx="18288000" cy="10287000"/>
            </a:xfrm>
            <a:prstGeom prst="rect">
              <a:avLst/>
            </a:prstGeom>
            <a:grpFill/>
            <a:ln>
              <a:solidFill>
                <a:schemeClr val="accent1"/>
              </a:solidFill>
            </a:ln>
          </p:spPr>
        </p:pic>
        <p:sp>
          <p:nvSpPr>
            <p:cNvPr id="6" name="object 6"/>
            <p:cNvSpPr/>
            <p:nvPr/>
          </p:nvSpPr>
          <p:spPr>
            <a:xfrm>
              <a:off x="0" y="1802"/>
              <a:ext cx="18288000" cy="10283825"/>
            </a:xfrm>
            <a:custGeom>
              <a:avLst/>
              <a:gdLst/>
              <a:ahLst/>
              <a:cxnLst/>
              <a:rect l="l" t="t" r="r" b="b"/>
              <a:pathLst>
                <a:path w="18288000" h="10283825">
                  <a:moveTo>
                    <a:pt x="229641" y="6371234"/>
                  </a:moveTo>
                  <a:lnTo>
                    <a:pt x="0" y="6371234"/>
                  </a:lnTo>
                  <a:lnTo>
                    <a:pt x="0" y="6741909"/>
                  </a:lnTo>
                  <a:lnTo>
                    <a:pt x="1066" y="6741909"/>
                  </a:lnTo>
                  <a:lnTo>
                    <a:pt x="229641" y="6371234"/>
                  </a:lnTo>
                  <a:close/>
                </a:path>
                <a:path w="18288000" h="10283825">
                  <a:moveTo>
                    <a:pt x="675690" y="5714403"/>
                  </a:moveTo>
                  <a:lnTo>
                    <a:pt x="0" y="5714403"/>
                  </a:lnTo>
                  <a:lnTo>
                    <a:pt x="0" y="5977166"/>
                  </a:lnTo>
                  <a:lnTo>
                    <a:pt x="497141" y="5977166"/>
                  </a:lnTo>
                  <a:lnTo>
                    <a:pt x="675690" y="5714403"/>
                  </a:lnTo>
                  <a:close/>
                </a:path>
                <a:path w="18288000" h="10283825">
                  <a:moveTo>
                    <a:pt x="1121562" y="5057572"/>
                  </a:moveTo>
                  <a:lnTo>
                    <a:pt x="0" y="5057572"/>
                  </a:lnTo>
                  <a:lnTo>
                    <a:pt x="0" y="5320347"/>
                  </a:lnTo>
                  <a:lnTo>
                    <a:pt x="943178" y="5320347"/>
                  </a:lnTo>
                  <a:lnTo>
                    <a:pt x="1121562" y="5057572"/>
                  </a:lnTo>
                  <a:close/>
                </a:path>
                <a:path w="18288000" h="10283825">
                  <a:moveTo>
                    <a:pt x="1567599" y="4400753"/>
                  </a:moveTo>
                  <a:lnTo>
                    <a:pt x="0" y="4400753"/>
                  </a:lnTo>
                  <a:lnTo>
                    <a:pt x="0" y="4663516"/>
                  </a:lnTo>
                  <a:lnTo>
                    <a:pt x="1389049" y="4663516"/>
                  </a:lnTo>
                  <a:lnTo>
                    <a:pt x="1567599" y="4400753"/>
                  </a:lnTo>
                  <a:close/>
                </a:path>
                <a:path w="18288000" h="10283825">
                  <a:moveTo>
                    <a:pt x="3797135" y="1116939"/>
                  </a:moveTo>
                  <a:lnTo>
                    <a:pt x="2114054" y="1116939"/>
                  </a:lnTo>
                  <a:lnTo>
                    <a:pt x="2872448" y="0"/>
                  </a:lnTo>
                  <a:lnTo>
                    <a:pt x="0" y="0"/>
                  </a:lnTo>
                  <a:lnTo>
                    <a:pt x="0" y="4099039"/>
                  </a:lnTo>
                  <a:lnTo>
                    <a:pt x="44678" y="4164812"/>
                  </a:lnTo>
                  <a:lnTo>
                    <a:pt x="152019" y="4006850"/>
                  </a:lnTo>
                  <a:lnTo>
                    <a:pt x="1835086" y="4006850"/>
                  </a:lnTo>
                  <a:lnTo>
                    <a:pt x="2013470" y="3744087"/>
                  </a:lnTo>
                  <a:lnTo>
                    <a:pt x="330403" y="3744087"/>
                  </a:lnTo>
                  <a:lnTo>
                    <a:pt x="597890" y="3350031"/>
                  </a:lnTo>
                  <a:lnTo>
                    <a:pt x="2280958" y="3350031"/>
                  </a:lnTo>
                  <a:lnTo>
                    <a:pt x="2459342" y="3087255"/>
                  </a:lnTo>
                  <a:lnTo>
                    <a:pt x="776274" y="3087255"/>
                  </a:lnTo>
                  <a:lnTo>
                    <a:pt x="1043762" y="2693365"/>
                  </a:lnTo>
                  <a:lnTo>
                    <a:pt x="2726842" y="2693365"/>
                  </a:lnTo>
                  <a:lnTo>
                    <a:pt x="2905391" y="2430602"/>
                  </a:lnTo>
                  <a:lnTo>
                    <a:pt x="1222311" y="2430602"/>
                  </a:lnTo>
                  <a:lnTo>
                    <a:pt x="1489798" y="2036533"/>
                  </a:lnTo>
                  <a:lnTo>
                    <a:pt x="3172879" y="2036533"/>
                  </a:lnTo>
                  <a:lnTo>
                    <a:pt x="3351263" y="1773770"/>
                  </a:lnTo>
                  <a:lnTo>
                    <a:pt x="1668183" y="1773770"/>
                  </a:lnTo>
                  <a:lnTo>
                    <a:pt x="1935670" y="1379880"/>
                  </a:lnTo>
                  <a:lnTo>
                    <a:pt x="3618750" y="1379880"/>
                  </a:lnTo>
                  <a:lnTo>
                    <a:pt x="3797135" y="1116939"/>
                  </a:lnTo>
                  <a:close/>
                </a:path>
                <a:path w="18288000" h="10283825">
                  <a:moveTo>
                    <a:pt x="18287988" y="6184392"/>
                  </a:moveTo>
                  <a:lnTo>
                    <a:pt x="18225377" y="6276556"/>
                  </a:lnTo>
                  <a:lnTo>
                    <a:pt x="16453219" y="6276556"/>
                  </a:lnTo>
                  <a:lnTo>
                    <a:pt x="16274784" y="6539319"/>
                  </a:lnTo>
                  <a:lnTo>
                    <a:pt x="18046815" y="6539319"/>
                  </a:lnTo>
                  <a:lnTo>
                    <a:pt x="17779353" y="6933387"/>
                  </a:lnTo>
                  <a:lnTo>
                    <a:pt x="16007322" y="6933387"/>
                  </a:lnTo>
                  <a:lnTo>
                    <a:pt x="15828887" y="7196150"/>
                  </a:lnTo>
                  <a:lnTo>
                    <a:pt x="17600918" y="7196150"/>
                  </a:lnTo>
                  <a:lnTo>
                    <a:pt x="17333456" y="7590041"/>
                  </a:lnTo>
                  <a:lnTo>
                    <a:pt x="15561298" y="7590041"/>
                  </a:lnTo>
                  <a:lnTo>
                    <a:pt x="15382863" y="7852804"/>
                  </a:lnTo>
                  <a:lnTo>
                    <a:pt x="17154894" y="7852804"/>
                  </a:lnTo>
                  <a:lnTo>
                    <a:pt x="16887178" y="8246872"/>
                  </a:lnTo>
                  <a:lnTo>
                    <a:pt x="15115147" y="8246872"/>
                  </a:lnTo>
                  <a:lnTo>
                    <a:pt x="14936839" y="8509635"/>
                  </a:lnTo>
                  <a:lnTo>
                    <a:pt x="16708870" y="8509635"/>
                  </a:lnTo>
                  <a:lnTo>
                    <a:pt x="16441281" y="8903525"/>
                  </a:lnTo>
                  <a:lnTo>
                    <a:pt x="14669122" y="8903525"/>
                  </a:lnTo>
                  <a:lnTo>
                    <a:pt x="14490814" y="9166454"/>
                  </a:lnTo>
                  <a:lnTo>
                    <a:pt x="16262846" y="9166454"/>
                  </a:lnTo>
                  <a:lnTo>
                    <a:pt x="15504338" y="10283406"/>
                  </a:lnTo>
                  <a:lnTo>
                    <a:pt x="18287988" y="10283406"/>
                  </a:lnTo>
                  <a:lnTo>
                    <a:pt x="18287988" y="6184392"/>
                  </a:lnTo>
                  <a:close/>
                </a:path>
                <a:path w="18288000" h="10283825">
                  <a:moveTo>
                    <a:pt x="18287988" y="5619889"/>
                  </a:moveTo>
                  <a:lnTo>
                    <a:pt x="16899243" y="5619889"/>
                  </a:lnTo>
                  <a:lnTo>
                    <a:pt x="16720808" y="5882665"/>
                  </a:lnTo>
                  <a:lnTo>
                    <a:pt x="18287988" y="5882665"/>
                  </a:lnTo>
                  <a:lnTo>
                    <a:pt x="18287988" y="5619889"/>
                  </a:lnTo>
                  <a:close/>
                </a:path>
                <a:path w="18288000" h="10283825">
                  <a:moveTo>
                    <a:pt x="18287988" y="4963071"/>
                  </a:moveTo>
                  <a:lnTo>
                    <a:pt x="17345394" y="4963071"/>
                  </a:lnTo>
                  <a:lnTo>
                    <a:pt x="17166705" y="5225834"/>
                  </a:lnTo>
                  <a:lnTo>
                    <a:pt x="18287988" y="5225834"/>
                  </a:lnTo>
                  <a:lnTo>
                    <a:pt x="18287988" y="4963071"/>
                  </a:lnTo>
                  <a:close/>
                </a:path>
                <a:path w="18288000" h="10283825">
                  <a:moveTo>
                    <a:pt x="18287988" y="4306240"/>
                  </a:moveTo>
                  <a:lnTo>
                    <a:pt x="17791291" y="4306240"/>
                  </a:lnTo>
                  <a:lnTo>
                    <a:pt x="17612856" y="4569003"/>
                  </a:lnTo>
                  <a:lnTo>
                    <a:pt x="18287988" y="4569003"/>
                  </a:lnTo>
                  <a:lnTo>
                    <a:pt x="18287988" y="4306240"/>
                  </a:lnTo>
                  <a:close/>
                </a:path>
                <a:path w="18288000" h="10283825">
                  <a:moveTo>
                    <a:pt x="18287988" y="3539718"/>
                  </a:moveTo>
                  <a:lnTo>
                    <a:pt x="18058880" y="3912171"/>
                  </a:lnTo>
                  <a:lnTo>
                    <a:pt x="18287988" y="3912171"/>
                  </a:lnTo>
                  <a:lnTo>
                    <a:pt x="18287988" y="3539718"/>
                  </a:lnTo>
                  <a:close/>
                </a:path>
              </a:pathLst>
            </a:custGeom>
            <a:grpFill/>
          </p:spPr>
          <p:txBody>
            <a:bodyPr wrap="square" lIns="0" tIns="0" rIns="0" bIns="0" rtlCol="0"/>
            <a:lstStyle/>
            <a:p>
              <a:endParaRPr sz="1200"/>
            </a:p>
          </p:txBody>
        </p:sp>
      </p:grpSp>
      <p:pic>
        <p:nvPicPr>
          <p:cNvPr id="7" name="object 7">
            <a:extLst>
              <a:ext uri="{FF2B5EF4-FFF2-40B4-BE49-F238E27FC236}">
                <a16:creationId xmlns:a16="http://schemas.microsoft.com/office/drawing/2014/main" id="{FD0190DA-1B83-BA8B-86FE-4EAA2601D300}"/>
              </a:ext>
            </a:extLst>
          </p:cNvPr>
          <p:cNvPicPr>
            <a:picLocks noGrp="1" noRot="1" noMove="1" noResize="1" noEditPoints="1" noAdjustHandles="1" noChangeArrowheads="1" noChangeShapeType="1" noCrop="1"/>
          </p:cNvPicPr>
          <p:nvPr/>
        </p:nvPicPr>
        <p:blipFill>
          <a:blip r:embed="rId3" cstate="print"/>
          <a:stretch>
            <a:fillRect/>
          </a:stretch>
        </p:blipFill>
        <p:spPr>
          <a:xfrm>
            <a:off x="10022479" y="59772"/>
            <a:ext cx="2164078" cy="638555"/>
          </a:xfrm>
          <a:prstGeom prst="rect">
            <a:avLst/>
          </a:prstGeom>
        </p:spPr>
      </p:pic>
      <p:sp>
        <p:nvSpPr>
          <p:cNvPr id="8" name="TextBox 7">
            <a:extLst>
              <a:ext uri="{FF2B5EF4-FFF2-40B4-BE49-F238E27FC236}">
                <a16:creationId xmlns:a16="http://schemas.microsoft.com/office/drawing/2014/main" id="{650561DC-A51E-07F0-198D-DEE63A14A002}"/>
              </a:ext>
            </a:extLst>
          </p:cNvPr>
          <p:cNvSpPr txBox="1"/>
          <p:nvPr/>
        </p:nvSpPr>
        <p:spPr>
          <a:xfrm>
            <a:off x="2886075" y="1681083"/>
            <a:ext cx="7343775" cy="923330"/>
          </a:xfrm>
          <a:prstGeom prst="rect">
            <a:avLst/>
          </a:prstGeom>
          <a:noFill/>
        </p:spPr>
        <p:txBody>
          <a:bodyPr wrap="square" rtlCol="0">
            <a:spAutoFit/>
          </a:bodyPr>
          <a:lstStyle/>
          <a:p>
            <a:r>
              <a:rPr lang="en-US" sz="5400" b="1" dirty="0">
                <a:solidFill>
                  <a:schemeClr val="bg1"/>
                </a:solidFill>
                <a:latin typeface="Algerian" panose="04020705040A02060702" pitchFamily="82" charset="0"/>
              </a:rPr>
              <a:t>ANALYSIS FINDING</a:t>
            </a:r>
          </a:p>
        </p:txBody>
      </p:sp>
      <p:sp>
        <p:nvSpPr>
          <p:cNvPr id="9" name="TextBox 8">
            <a:extLst>
              <a:ext uri="{FF2B5EF4-FFF2-40B4-BE49-F238E27FC236}">
                <a16:creationId xmlns:a16="http://schemas.microsoft.com/office/drawing/2014/main" id="{036EF490-40BF-99CD-B718-1A36A09AAF84}"/>
              </a:ext>
            </a:extLst>
          </p:cNvPr>
          <p:cNvSpPr txBox="1"/>
          <p:nvPr/>
        </p:nvSpPr>
        <p:spPr>
          <a:xfrm>
            <a:off x="1581150" y="2782640"/>
            <a:ext cx="9029699" cy="1754326"/>
          </a:xfrm>
          <a:prstGeom prst="rect">
            <a:avLst/>
          </a:prstGeom>
          <a:noFill/>
        </p:spPr>
        <p:txBody>
          <a:bodyPr wrap="square" rtlCol="0">
            <a:spAutoFit/>
          </a:bodyPr>
          <a:lstStyle/>
          <a:p>
            <a:pPr algn="ctr"/>
            <a:r>
              <a:rPr lang="en-US" sz="5400" b="1" dirty="0">
                <a:solidFill>
                  <a:schemeClr val="bg1"/>
                </a:solidFill>
                <a:latin typeface="Algerian" panose="04020705040A02060702" pitchFamily="82" charset="0"/>
              </a:rPr>
              <a:t>DATA VISUALIZATIONS AND KEY INSIGHTS</a:t>
            </a:r>
          </a:p>
        </p:txBody>
      </p:sp>
    </p:spTree>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87D29B-49DC-EAEE-88DA-06F8EEEF8E0B}"/>
              </a:ext>
            </a:extLst>
          </p:cNvPr>
          <p:cNvSpPr>
            <a:spLocks noGrp="1"/>
          </p:cNvSpPr>
          <p:nvPr>
            <p:ph type="sldNum" sz="quarter" idx="7"/>
          </p:nvPr>
        </p:nvSpPr>
        <p:spPr/>
        <p:txBody>
          <a:bodyPr/>
          <a:lstStyle/>
          <a:p>
            <a:fld id="{B6F15528-21DE-4FAA-801E-634DDDAF4B2B}" type="slidenum">
              <a:rPr lang="en-US" smtClean="0"/>
              <a:t>9</a:t>
            </a:fld>
            <a:endParaRPr lang="en-US"/>
          </a:p>
        </p:txBody>
      </p:sp>
      <p:sp>
        <p:nvSpPr>
          <p:cNvPr id="3" name="Rectangle 2">
            <a:extLst>
              <a:ext uri="{FF2B5EF4-FFF2-40B4-BE49-F238E27FC236}">
                <a16:creationId xmlns:a16="http://schemas.microsoft.com/office/drawing/2014/main" id="{FF9C6F40-6713-AC12-2685-8A8F9B0CD068}"/>
              </a:ext>
            </a:extLst>
          </p:cNvPr>
          <p:cNvSpPr/>
          <p:nvPr/>
        </p:nvSpPr>
        <p:spPr>
          <a:xfrm>
            <a:off x="0" y="0"/>
            <a:ext cx="12192000" cy="68580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1EC04A18-F8D1-B2F3-2CD7-6F90438164F7}"/>
              </a:ext>
            </a:extLst>
          </p:cNvPr>
          <p:cNvPicPr>
            <a:picLocks noChangeAspect="1"/>
          </p:cNvPicPr>
          <p:nvPr/>
        </p:nvPicPr>
        <p:blipFill>
          <a:blip r:embed="rId2"/>
          <a:stretch>
            <a:fillRect/>
          </a:stretch>
        </p:blipFill>
        <p:spPr>
          <a:xfrm>
            <a:off x="161910" y="885694"/>
            <a:ext cx="7417673" cy="4394048"/>
          </a:xfrm>
          <a:prstGeom prst="rect">
            <a:avLst/>
          </a:prstGeom>
          <a:effectLst>
            <a:outerShdw blurRad="50800" dist="38100" dir="2700000" algn="tl" rotWithShape="0">
              <a:prstClr val="black">
                <a:alpha val="40000"/>
              </a:prstClr>
            </a:outerShdw>
          </a:effectLst>
        </p:spPr>
      </p:pic>
      <p:sp>
        <p:nvSpPr>
          <p:cNvPr id="6" name="Rectangle 5">
            <a:extLst>
              <a:ext uri="{FF2B5EF4-FFF2-40B4-BE49-F238E27FC236}">
                <a16:creationId xmlns:a16="http://schemas.microsoft.com/office/drawing/2014/main" id="{19A06F32-8EBF-BCCD-C703-A8CCF43AD6D9}"/>
              </a:ext>
            </a:extLst>
          </p:cNvPr>
          <p:cNvSpPr/>
          <p:nvPr/>
        </p:nvSpPr>
        <p:spPr>
          <a:xfrm>
            <a:off x="7827681" y="276225"/>
            <a:ext cx="4231910" cy="3686175"/>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1" i="0" u="none" strike="noStrike" cap="none" normalizeH="0" baseline="0" dirty="0">
              <a:solidFill>
                <a:schemeClr val="bg1">
                  <a:lumMod val="95000"/>
                </a:schemeClr>
              </a:solidFill>
              <a:effectLst/>
              <a:latin typeface="Amasis MT Pro Light" panose="020403040500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Top 3 Products by Profit:</a:t>
            </a:r>
            <a:r>
              <a:rPr kumimoji="0" lang="en-US" altLang="en-US" sz="1400" b="0" i="0" u="none" strike="noStrike" cap="none" normalizeH="0" baseline="0" dirty="0">
                <a:ln>
                  <a:noFill/>
                </a:ln>
                <a:solidFill>
                  <a:schemeClr val="bg1">
                    <a:lumMod val="95000"/>
                  </a:schemeClr>
                </a:solidFill>
                <a:effectLst/>
                <a:latin typeface="Amasis MT Pro Light" panose="02040304050005020304" pitchFamily="18" charset="0"/>
              </a:rPr>
              <a:t> Product_1315 generated the highest profit, followed by Product_1469 and Product_1100. This indicates these products are key contributors to profitability.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Total Revenue by Product Category:</a:t>
            </a:r>
            <a:r>
              <a:rPr kumimoji="0" lang="en-US" altLang="en-US" sz="1400" b="0" i="0" u="none" strike="noStrike" cap="none" normalizeH="0" baseline="0" dirty="0">
                <a:ln>
                  <a:noFill/>
                </a:ln>
                <a:solidFill>
                  <a:schemeClr val="bg1">
                    <a:lumMod val="95000"/>
                  </a:schemeClr>
                </a:solidFill>
                <a:effectLst/>
                <a:latin typeface="Amasis MT Pro Light" panose="02040304050005020304" pitchFamily="18" charset="0"/>
              </a:rPr>
              <a:t> The largest revenue-generating category is the one contributing 38.6% of total revenue, suggesting that focusing on this category could drive further growth.</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Total Revenue by Month:</a:t>
            </a:r>
            <a:r>
              <a:rPr kumimoji="0" lang="en-US" altLang="en-US" sz="1400" b="0" i="0" u="none" strike="noStrike" cap="none" normalizeH="0" baseline="0" dirty="0">
                <a:ln>
                  <a:noFill/>
                </a:ln>
                <a:solidFill>
                  <a:schemeClr val="bg1">
                    <a:lumMod val="95000"/>
                  </a:schemeClr>
                </a:solidFill>
                <a:effectLst/>
                <a:latin typeface="Amasis MT Pro Light" panose="02040304050005020304" pitchFamily="18" charset="0"/>
              </a:rPr>
              <a:t> Revenue shows a fluctuating pattern, with peaks in April and August. This seasonality should be taken into account for planning production and marketing efforts.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Total Revenue by Country:</a:t>
            </a:r>
            <a:r>
              <a:rPr kumimoji="0" lang="en-US" altLang="en-US" sz="1400" b="0" i="0" u="none" strike="noStrike" cap="none" normalizeH="0" baseline="0" dirty="0">
                <a:ln>
                  <a:noFill/>
                </a:ln>
                <a:solidFill>
                  <a:schemeClr val="bg1">
                    <a:lumMod val="95000"/>
                  </a:schemeClr>
                </a:solidFill>
                <a:effectLst/>
                <a:latin typeface="Amasis MT Pro Light" panose="02040304050005020304" pitchFamily="18" charset="0"/>
              </a:rPr>
              <a:t> North America and Europe are significant markets. However, there seems to be potential for growth in Asia, which might be underutilized. </a:t>
            </a:r>
          </a:p>
          <a:p>
            <a:pPr marL="285750" indent="-285750" algn="ctr">
              <a:buFont typeface="Arial" panose="020B0604020202020204" pitchFamily="34" charset="0"/>
              <a:buChar char="•"/>
            </a:pPr>
            <a:endParaRPr lang="en-US" sz="1400" dirty="0">
              <a:solidFill>
                <a:schemeClr val="bg1">
                  <a:lumMod val="95000"/>
                </a:schemeClr>
              </a:solidFill>
              <a:latin typeface="Amasis MT Pro Light" panose="02040304050005020304" pitchFamily="18" charset="0"/>
            </a:endParaRPr>
          </a:p>
        </p:txBody>
      </p:sp>
      <p:sp>
        <p:nvSpPr>
          <p:cNvPr id="8" name="TextBox 7">
            <a:extLst>
              <a:ext uri="{FF2B5EF4-FFF2-40B4-BE49-F238E27FC236}">
                <a16:creationId xmlns:a16="http://schemas.microsoft.com/office/drawing/2014/main" id="{4AC05DA2-F624-0958-9655-81E5CC1900EA}"/>
              </a:ext>
            </a:extLst>
          </p:cNvPr>
          <p:cNvSpPr txBox="1"/>
          <p:nvPr/>
        </p:nvSpPr>
        <p:spPr>
          <a:xfrm>
            <a:off x="7711992" y="-94308"/>
            <a:ext cx="1316326" cy="461665"/>
          </a:xfrm>
          <a:prstGeom prst="rect">
            <a:avLst/>
          </a:prstGeom>
          <a:noFill/>
        </p:spPr>
        <p:txBody>
          <a:bodyPr wrap="square" rtlCol="0">
            <a:spAutoFit/>
          </a:bodyPr>
          <a:lstStyle/>
          <a:p>
            <a:r>
              <a:rPr lang="en-US" sz="2400" b="1" dirty="0">
                <a:solidFill>
                  <a:schemeClr val="bg1">
                    <a:lumMod val="95000"/>
                  </a:schemeClr>
                </a:solidFill>
                <a:latin typeface="Algerian" panose="04020705040A02060702" pitchFamily="82" charset="0"/>
              </a:rPr>
              <a:t>INSIGHT</a:t>
            </a:r>
          </a:p>
        </p:txBody>
      </p:sp>
      <p:sp>
        <p:nvSpPr>
          <p:cNvPr id="9" name="Rectangle 8">
            <a:extLst>
              <a:ext uri="{FF2B5EF4-FFF2-40B4-BE49-F238E27FC236}">
                <a16:creationId xmlns:a16="http://schemas.microsoft.com/office/drawing/2014/main" id="{ADEF25AA-2108-B0C1-250C-AE4BBB8CA06D}"/>
              </a:ext>
            </a:extLst>
          </p:cNvPr>
          <p:cNvSpPr/>
          <p:nvPr/>
        </p:nvSpPr>
        <p:spPr>
          <a:xfrm>
            <a:off x="7827681" y="4502877"/>
            <a:ext cx="4231910" cy="2311400"/>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Product Strategy: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Focus on increasing production and marketing of Product_1315, Product_1469, and Product_1100 to capitalize on their profitability.</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Market Expansion: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Consider targeted marketing campaigns in underperforming regions like Asia to tap into untapped potential.</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bg1">
                    <a:lumMod val="95000"/>
                  </a:schemeClr>
                </a:solidFill>
                <a:effectLst/>
                <a:latin typeface="Amasis MT Pro Light" panose="02040304050005020304" pitchFamily="18" charset="0"/>
              </a:rPr>
              <a:t>Revenue Optimization: </a:t>
            </a:r>
            <a:r>
              <a:rPr kumimoji="0" lang="en-US" altLang="en-US" sz="1400" i="0" u="none" strike="noStrike" cap="none" normalizeH="0" baseline="0" dirty="0">
                <a:ln>
                  <a:noFill/>
                </a:ln>
                <a:solidFill>
                  <a:schemeClr val="bg1">
                    <a:lumMod val="95000"/>
                  </a:schemeClr>
                </a:solidFill>
                <a:effectLst/>
                <a:latin typeface="Amasis MT Pro Light" panose="02040304050005020304" pitchFamily="18" charset="0"/>
              </a:rPr>
              <a:t>Analyze the factors contributing to the revenue peaks in April and August and replicate these strategies across other months.</a:t>
            </a:r>
            <a:endParaRPr lang="en-US" sz="1400" dirty="0">
              <a:solidFill>
                <a:schemeClr val="bg1">
                  <a:lumMod val="95000"/>
                </a:schemeClr>
              </a:solidFill>
              <a:latin typeface="Amasis MT Pro Light" panose="02040304050005020304" pitchFamily="18" charset="0"/>
            </a:endParaRPr>
          </a:p>
        </p:txBody>
      </p:sp>
      <p:sp>
        <p:nvSpPr>
          <p:cNvPr id="10" name="TextBox 9">
            <a:extLst>
              <a:ext uri="{FF2B5EF4-FFF2-40B4-BE49-F238E27FC236}">
                <a16:creationId xmlns:a16="http://schemas.microsoft.com/office/drawing/2014/main" id="{B7E867B2-B457-D6F7-0345-07532849D393}"/>
              </a:ext>
            </a:extLst>
          </p:cNvPr>
          <p:cNvSpPr txBox="1"/>
          <p:nvPr/>
        </p:nvSpPr>
        <p:spPr>
          <a:xfrm>
            <a:off x="7711992" y="4129385"/>
            <a:ext cx="3059393" cy="461665"/>
          </a:xfrm>
          <a:prstGeom prst="rect">
            <a:avLst/>
          </a:prstGeom>
          <a:noFill/>
        </p:spPr>
        <p:txBody>
          <a:bodyPr wrap="square" rtlCol="0">
            <a:spAutoFit/>
          </a:bodyPr>
          <a:lstStyle/>
          <a:p>
            <a:r>
              <a:rPr lang="en-US" sz="2400" b="1" dirty="0">
                <a:solidFill>
                  <a:schemeClr val="bg1">
                    <a:lumMod val="95000"/>
                  </a:schemeClr>
                </a:solidFill>
                <a:latin typeface="Algerian" panose="04020705040A02060702" pitchFamily="82" charset="0"/>
              </a:rPr>
              <a:t>RECOMMENDATIONS</a:t>
            </a:r>
          </a:p>
        </p:txBody>
      </p:sp>
      <p:pic>
        <p:nvPicPr>
          <p:cNvPr id="11" name="object 7">
            <a:extLst>
              <a:ext uri="{FF2B5EF4-FFF2-40B4-BE49-F238E27FC236}">
                <a16:creationId xmlns:a16="http://schemas.microsoft.com/office/drawing/2014/main" id="{39F19D30-711D-6401-DF80-03096EF52840}"/>
              </a:ext>
            </a:extLst>
          </p:cNvPr>
          <p:cNvPicPr>
            <a:picLocks noGrp="1" noRot="1" noMove="1" noResize="1" noEditPoints="1" noAdjustHandles="1" noChangeArrowheads="1" noChangeShapeType="1" noCrop="1"/>
          </p:cNvPicPr>
          <p:nvPr/>
        </p:nvPicPr>
        <p:blipFill>
          <a:blip r:embed="rId3" cstate="print"/>
          <a:stretch>
            <a:fillRect/>
          </a:stretch>
        </p:blipFill>
        <p:spPr>
          <a:xfrm>
            <a:off x="8135" y="4316"/>
            <a:ext cx="2164078" cy="638555"/>
          </a:xfrm>
          <a:prstGeom prst="rect">
            <a:avLst/>
          </a:prstGeom>
        </p:spPr>
      </p:pic>
      <p:sp>
        <p:nvSpPr>
          <p:cNvPr id="12" name="TextBox 11">
            <a:extLst>
              <a:ext uri="{FF2B5EF4-FFF2-40B4-BE49-F238E27FC236}">
                <a16:creationId xmlns:a16="http://schemas.microsoft.com/office/drawing/2014/main" id="{156CB041-AB66-7F7C-372B-A61B02036713}"/>
              </a:ext>
            </a:extLst>
          </p:cNvPr>
          <p:cNvSpPr txBox="1"/>
          <p:nvPr/>
        </p:nvSpPr>
        <p:spPr>
          <a:xfrm>
            <a:off x="2172213" y="5264420"/>
            <a:ext cx="4352412" cy="707886"/>
          </a:xfrm>
          <a:prstGeom prst="rect">
            <a:avLst/>
          </a:prstGeom>
          <a:noFill/>
        </p:spPr>
        <p:txBody>
          <a:bodyPr wrap="square" rtlCol="0">
            <a:spAutoFit/>
          </a:bodyPr>
          <a:lstStyle/>
          <a:p>
            <a:r>
              <a:rPr lang="en-US" sz="4000" dirty="0">
                <a:solidFill>
                  <a:schemeClr val="bg1">
                    <a:lumMod val="95000"/>
                  </a:schemeClr>
                </a:solidFill>
                <a:latin typeface="Algerian" panose="04020705040A02060702" pitchFamily="82" charset="0"/>
              </a:rPr>
              <a:t>SALES ANALYSIS</a:t>
            </a:r>
          </a:p>
        </p:txBody>
      </p:sp>
    </p:spTree>
    <p:extLst>
      <p:ext uri="{BB962C8B-B14F-4D97-AF65-F5344CB8AC3E}">
        <p14:creationId xmlns:p14="http://schemas.microsoft.com/office/powerpoint/2010/main" val="4013088635"/>
      </p:ext>
    </p:extLst>
  </p:cSld>
  <p:clrMapOvr>
    <a:masterClrMapping/>
  </p:clrMapOvr>
  <p:transition spd="slow">
    <p:wheel spokes="1"/>
  </p:transition>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2F5265C96300F41A538A3D3D4C72D62" ma:contentTypeVersion="4" ma:contentTypeDescription="Create a new document." ma:contentTypeScope="" ma:versionID="3a6c2f0ae304dd9f8600a61fd42c7015">
  <xsd:schema xmlns:xsd="http://www.w3.org/2001/XMLSchema" xmlns:xs="http://www.w3.org/2001/XMLSchema" xmlns:p="http://schemas.microsoft.com/office/2006/metadata/properties" xmlns:ns3="eb807f77-243b-4b5f-b2eb-313c3c07850f" targetNamespace="http://schemas.microsoft.com/office/2006/metadata/properties" ma:root="true" ma:fieldsID="2c681f7bc198d6b081cc25c3943a4758" ns3:_="">
    <xsd:import namespace="eb807f77-243b-4b5f-b2eb-313c3c07850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807f77-243b-4b5f-b2eb-313c3c0785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0F65614A-92F9-4391-AC3D-F3F5B0704F99}">
  <ds:schemaRefs>
    <ds:schemaRef ds:uri="http://schemas.microsoft.com/office/infopath/2007/PartnerControl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eb807f77-243b-4b5f-b2eb-313c3c07850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DE7A82D-AF1B-4208-AD2F-612DFBC3F3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807f77-243b-4b5f-b2eb-313c3c0785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3228</TotalTime>
  <Words>2335</Words>
  <Application>Microsoft Office PowerPoint</Application>
  <PresentationFormat>Widescreen</PresentationFormat>
  <Paragraphs>170</Paragraphs>
  <Slides>16</Slides>
  <Notes>2</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Amasis MT Pro Light</vt:lpstr>
      <vt:lpstr>Arial</vt:lpstr>
      <vt:lpstr>Avenir Next LT Pro</vt:lpstr>
      <vt:lpstr>Calibri</vt:lpstr>
      <vt:lpstr>Calisto MT</vt:lpstr>
      <vt:lpstr>Century Gothic</vt:lpstr>
      <vt:lpstr>Verdana</vt:lpstr>
      <vt:lpstr>Custom</vt:lpstr>
      <vt:lpstr>TECHTRONIX a hi-techCASE STUDY</vt:lpstr>
      <vt:lpstr>Table of content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Ayodeji Salami</dc:creator>
  <cp:lastModifiedBy>Ayodeji Salami</cp:lastModifiedBy>
  <cp:revision>5</cp:revision>
  <dcterms:created xsi:type="dcterms:W3CDTF">2024-09-04T13:13:14Z</dcterms:created>
  <dcterms:modified xsi:type="dcterms:W3CDTF">2024-09-11T20:37:12Z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0x01010062F5265C96300F41A538A3D3D4C72D62</vt:lpwstr>
  </property>
  <property fmtid="{D5CDD505-2E9C-101B-9397-08002B2CF9AE}" pid="3" name="MSIP_Label_defa4170-0d19-0005-0004-bc88714345d2_Enabled">
    <vt:lpwstr>true</vt:lpwstr>
  </property>
  <property fmtid="{D5CDD505-2E9C-101B-9397-08002B2CF9AE}" pid="4" name="MSIP_Label_defa4170-0d19-0005-0004-bc88714345d2_SetDate">
    <vt:lpwstr>2024-09-07T10:00:16Z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214d7675-4da4-4cd6-b706-f0d69cf7c42f</vt:lpwstr>
  </property>
  <property fmtid="{D5CDD505-2E9C-101B-9397-08002B2CF9AE}" pid="8" name="MSIP_Label_defa4170-0d19-0005-0004-bc88714345d2_ActionId">
    <vt:lpwstr>7d9c38cc-18e3-452d-8948-f821ae9ee7e2</vt:lpwstr>
  </property>
  <property fmtid="{D5CDD505-2E9C-101B-9397-08002B2CF9AE}" pid="9" name="MSIP_Label_defa4170-0d19-0005-0004-bc88714345d2_ContentBits">
    <vt:lpwstr>0</vt:lpwstr>
  </property>
</Properties>
</file>