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948a84161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948a84161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948a84161_1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948a84161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948a84161_1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948a84161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948a84161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948a8416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948a84161_1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948a8416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948a84161_1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948a8416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948a84161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948a8416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948a84161_1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948a8416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948a84161_1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948a84161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50925" y="3705525"/>
            <a:ext cx="85722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1C4587"/>
                </a:solidFill>
                <a:latin typeface="Lato"/>
                <a:ea typeface="Lato"/>
                <a:cs typeface="Lato"/>
                <a:sym typeface="Lato"/>
              </a:rPr>
              <a:t>by: </a:t>
            </a:r>
            <a:endParaRPr sz="2400">
              <a:solidFill>
                <a:srgbClr val="1C4587"/>
              </a:solidFill>
              <a:latin typeface="Lato"/>
              <a:ea typeface="Lato"/>
              <a:cs typeface="Lato"/>
              <a:sym typeface="Lato"/>
            </a:endParaRPr>
          </a:p>
          <a:p>
            <a:pPr indent="0" lvl="0" marL="0" rtl="0" algn="ctr">
              <a:spcBef>
                <a:spcPts val="0"/>
              </a:spcBef>
              <a:spcAft>
                <a:spcPts val="0"/>
              </a:spcAft>
              <a:buNone/>
            </a:pPr>
            <a:r>
              <a:t/>
            </a:r>
            <a:endParaRPr sz="2400">
              <a:solidFill>
                <a:srgbClr val="1C4587"/>
              </a:solidFill>
              <a:latin typeface="Lato"/>
              <a:ea typeface="Lato"/>
              <a:cs typeface="Lato"/>
              <a:sym typeface="Lato"/>
            </a:endParaRPr>
          </a:p>
          <a:p>
            <a:pPr indent="0" lvl="0" marL="0" rtl="0" algn="ctr">
              <a:spcBef>
                <a:spcPts val="0"/>
              </a:spcBef>
              <a:spcAft>
                <a:spcPts val="0"/>
              </a:spcAft>
              <a:buNone/>
            </a:pPr>
            <a:r>
              <a:rPr lang="en" sz="2400">
                <a:solidFill>
                  <a:srgbClr val="1C4587"/>
                </a:solidFill>
                <a:latin typeface="Lato"/>
                <a:ea typeface="Lato"/>
                <a:cs typeface="Lato"/>
                <a:sym typeface="Lato"/>
              </a:rPr>
              <a:t>Ajirinsola Oluwafolakemi Ayomide</a:t>
            </a:r>
            <a:endParaRPr sz="2400">
              <a:solidFill>
                <a:srgbClr val="1C4587"/>
              </a:solidFill>
              <a:latin typeface="Lato"/>
              <a:ea typeface="Lato"/>
              <a:cs typeface="Lato"/>
              <a:sym typeface="Lato"/>
            </a:endParaRPr>
          </a:p>
          <a:p>
            <a:pPr indent="0" lvl="0" marL="0" rtl="0" algn="ctr">
              <a:spcBef>
                <a:spcPts val="0"/>
              </a:spcBef>
              <a:spcAft>
                <a:spcPts val="0"/>
              </a:spcAft>
              <a:buNone/>
            </a:pPr>
            <a:r>
              <a:rPr lang="en" sz="1000">
                <a:solidFill>
                  <a:srgbClr val="1C4587"/>
                </a:solidFill>
                <a:latin typeface="Lato"/>
                <a:ea typeface="Lato"/>
                <a:cs typeface="Lato"/>
                <a:sym typeface="Lato"/>
              </a:rPr>
              <a:t>ayofolakemi01@gmail.com</a:t>
            </a:r>
            <a:endParaRPr sz="1000">
              <a:solidFill>
                <a:srgbClr val="1C4587"/>
              </a:solidFill>
              <a:latin typeface="Lato"/>
              <a:ea typeface="Lato"/>
              <a:cs typeface="Lato"/>
              <a:sym typeface="Lato"/>
            </a:endParaRPr>
          </a:p>
          <a:p>
            <a:pPr indent="0" lvl="0" marL="0" rtl="0" algn="l">
              <a:spcBef>
                <a:spcPts val="0"/>
              </a:spcBef>
              <a:spcAft>
                <a:spcPts val="0"/>
              </a:spcAft>
              <a:buNone/>
            </a:pPr>
            <a:r>
              <a:t/>
            </a:r>
            <a:endParaRPr/>
          </a:p>
        </p:txBody>
      </p:sp>
      <p:pic>
        <p:nvPicPr>
          <p:cNvPr id="86" name="Google Shape;86;p13"/>
          <p:cNvPicPr preferRelativeResize="0"/>
          <p:nvPr/>
        </p:nvPicPr>
        <p:blipFill>
          <a:blip r:embed="rId3">
            <a:alphaModFix/>
          </a:blip>
          <a:stretch>
            <a:fillRect/>
          </a:stretch>
        </p:blipFill>
        <p:spPr>
          <a:xfrm>
            <a:off x="293200" y="294225"/>
            <a:ext cx="1395775" cy="1395775"/>
          </a:xfrm>
          <a:prstGeom prst="rect">
            <a:avLst/>
          </a:prstGeom>
          <a:noFill/>
          <a:ln>
            <a:noFill/>
          </a:ln>
        </p:spPr>
      </p:pic>
      <p:sp>
        <p:nvSpPr>
          <p:cNvPr id="87" name="Google Shape;87;p13"/>
          <p:cNvSpPr txBox="1"/>
          <p:nvPr/>
        </p:nvSpPr>
        <p:spPr>
          <a:xfrm>
            <a:off x="3099550" y="397600"/>
            <a:ext cx="2584500" cy="12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073763"/>
                </a:solidFill>
                <a:latin typeface="Lato"/>
                <a:ea typeface="Lato"/>
                <a:cs typeface="Lato"/>
                <a:sym typeface="Lato"/>
              </a:rPr>
              <a:t>A </a:t>
            </a:r>
            <a:endParaRPr sz="2300">
              <a:solidFill>
                <a:srgbClr val="073763"/>
              </a:solidFill>
              <a:latin typeface="Lato"/>
              <a:ea typeface="Lato"/>
              <a:cs typeface="Lato"/>
              <a:sym typeface="Lato"/>
            </a:endParaRPr>
          </a:p>
          <a:p>
            <a:pPr indent="0" lvl="0" marL="0" rtl="0" algn="ctr">
              <a:spcBef>
                <a:spcPts val="0"/>
              </a:spcBef>
              <a:spcAft>
                <a:spcPts val="0"/>
              </a:spcAft>
              <a:buNone/>
            </a:pPr>
            <a:r>
              <a:rPr lang="en" sz="2300">
                <a:solidFill>
                  <a:srgbClr val="073763"/>
                </a:solidFill>
                <a:latin typeface="Lato"/>
                <a:ea typeface="Lato"/>
                <a:cs typeface="Lato"/>
                <a:sym typeface="Lato"/>
              </a:rPr>
              <a:t>capstone project </a:t>
            </a:r>
            <a:endParaRPr sz="2300">
              <a:solidFill>
                <a:srgbClr val="073763"/>
              </a:solidFill>
              <a:latin typeface="Lato"/>
              <a:ea typeface="Lato"/>
              <a:cs typeface="Lato"/>
              <a:sym typeface="Lato"/>
            </a:endParaRPr>
          </a:p>
          <a:p>
            <a:pPr indent="0" lvl="0" marL="0" rtl="0" algn="ctr">
              <a:spcBef>
                <a:spcPts val="0"/>
              </a:spcBef>
              <a:spcAft>
                <a:spcPts val="0"/>
              </a:spcAft>
              <a:buNone/>
            </a:pPr>
            <a:r>
              <a:rPr lang="en" sz="2300">
                <a:solidFill>
                  <a:srgbClr val="073763"/>
                </a:solidFill>
                <a:latin typeface="Lato"/>
                <a:ea typeface="Lato"/>
                <a:cs typeface="Lato"/>
                <a:sym typeface="Lato"/>
              </a:rPr>
              <a:t>on:</a:t>
            </a:r>
            <a:endParaRPr sz="2300">
              <a:solidFill>
                <a:srgbClr val="073763"/>
              </a:solidFill>
              <a:latin typeface="Lato"/>
              <a:ea typeface="Lato"/>
              <a:cs typeface="Lato"/>
              <a:sym typeface="Lato"/>
            </a:endParaRPr>
          </a:p>
        </p:txBody>
      </p:sp>
      <p:sp>
        <p:nvSpPr>
          <p:cNvPr id="88" name="Google Shape;88;p13"/>
          <p:cNvSpPr txBox="1"/>
          <p:nvPr/>
        </p:nvSpPr>
        <p:spPr>
          <a:xfrm>
            <a:off x="1688975" y="2038950"/>
            <a:ext cx="65052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t>AirQo African Air Quality Prediction</a:t>
            </a:r>
            <a:endParaRPr b="1" sz="2900"/>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p:nvPr/>
        </p:nvSpPr>
        <p:spPr>
          <a:xfrm>
            <a:off x="432350" y="283725"/>
            <a:ext cx="60885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6" name="Google Shape;166;p22"/>
          <p:cNvSpPr txBox="1"/>
          <p:nvPr>
            <p:ph idx="4294967295" type="body"/>
          </p:nvPr>
        </p:nvSpPr>
        <p:spPr>
          <a:xfrm>
            <a:off x="891500" y="523425"/>
            <a:ext cx="5170200" cy="368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600">
                <a:solidFill>
                  <a:schemeClr val="lt1"/>
                </a:solidFill>
                <a:latin typeface="Arial"/>
                <a:ea typeface="Arial"/>
                <a:cs typeface="Arial"/>
                <a:sym typeface="Arial"/>
              </a:rPr>
              <a:t>Model evaluation</a:t>
            </a:r>
            <a:endParaRPr sz="26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a:solidFill>
                <a:schemeClr val="lt1"/>
              </a:solidFill>
            </a:endParaRPr>
          </a:p>
        </p:txBody>
      </p:sp>
      <p:pic>
        <p:nvPicPr>
          <p:cNvPr id="167" name="Google Shape;167;p22"/>
          <p:cNvPicPr preferRelativeResize="0"/>
          <p:nvPr/>
        </p:nvPicPr>
        <p:blipFill>
          <a:blip r:embed="rId3">
            <a:alphaModFix/>
          </a:blip>
          <a:stretch>
            <a:fillRect/>
          </a:stretch>
        </p:blipFill>
        <p:spPr>
          <a:xfrm>
            <a:off x="7684375" y="3772225"/>
            <a:ext cx="1007475" cy="1007475"/>
          </a:xfrm>
          <a:prstGeom prst="rect">
            <a:avLst/>
          </a:prstGeom>
          <a:noFill/>
          <a:ln>
            <a:noFill/>
          </a:ln>
        </p:spPr>
      </p:pic>
      <p:sp>
        <p:nvSpPr>
          <p:cNvPr id="168" name="Google Shape;168;p22"/>
          <p:cNvSpPr txBox="1"/>
          <p:nvPr/>
        </p:nvSpPr>
        <p:spPr>
          <a:xfrm>
            <a:off x="462450" y="1026275"/>
            <a:ext cx="3509700" cy="343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accent6"/>
                </a:solidFill>
                <a:latin typeface="Roboto"/>
                <a:ea typeface="Roboto"/>
                <a:cs typeface="Roboto"/>
                <a:sym typeface="Roboto"/>
              </a:rPr>
              <a:t>Random Forest Regressor:</a:t>
            </a:r>
            <a:endParaRPr sz="1300">
              <a:solidFill>
                <a:schemeClr val="accent6"/>
              </a:solidFill>
              <a:highlight>
                <a:schemeClr val="lt1"/>
              </a:highlight>
            </a:endParaRPr>
          </a:p>
          <a:p>
            <a:pPr indent="0" lvl="0" marL="457200" rtl="0" algn="l">
              <a:lnSpc>
                <a:spcPct val="115000"/>
              </a:lnSpc>
              <a:spcBef>
                <a:spcPts val="0"/>
              </a:spcBef>
              <a:spcAft>
                <a:spcPts val="0"/>
              </a:spcAft>
              <a:buNone/>
            </a:pPr>
            <a:r>
              <a:t/>
            </a:r>
            <a:endParaRPr sz="1300">
              <a:highlight>
                <a:schemeClr val="lt1"/>
              </a:highlight>
            </a:endParaRPr>
          </a:p>
          <a:p>
            <a:pPr indent="-349250" lvl="0" marL="457200" rtl="0" algn="l">
              <a:lnSpc>
                <a:spcPct val="115000"/>
              </a:lnSpc>
              <a:spcBef>
                <a:spcPts val="0"/>
              </a:spcBef>
              <a:spcAft>
                <a:spcPts val="0"/>
              </a:spcAft>
              <a:buSzPts val="1900"/>
              <a:buFont typeface="Roboto"/>
              <a:buChar char="❖"/>
            </a:pPr>
            <a:r>
              <a:rPr lang="en" sz="1500">
                <a:highlight>
                  <a:schemeClr val="lt1"/>
                </a:highlight>
              </a:rPr>
              <a:t>Testing score: 0.55</a:t>
            </a:r>
            <a:endParaRPr sz="1500">
              <a:highlight>
                <a:schemeClr val="lt1"/>
              </a:highlight>
            </a:endParaRPr>
          </a:p>
          <a:p>
            <a:pPr indent="0" lvl="0" marL="457200" rtl="0" algn="l">
              <a:lnSpc>
                <a:spcPct val="115000"/>
              </a:lnSpc>
              <a:spcBef>
                <a:spcPts val="0"/>
              </a:spcBef>
              <a:spcAft>
                <a:spcPts val="0"/>
              </a:spcAft>
              <a:buNone/>
            </a:pPr>
            <a:r>
              <a:t/>
            </a:r>
            <a:endParaRPr sz="1500">
              <a:highlight>
                <a:schemeClr val="lt1"/>
              </a:highlight>
            </a:endParaRPr>
          </a:p>
          <a:p>
            <a:pPr indent="-349250" lvl="0" marL="457200" rtl="0" algn="l">
              <a:lnSpc>
                <a:spcPct val="115000"/>
              </a:lnSpc>
              <a:spcBef>
                <a:spcPts val="0"/>
              </a:spcBef>
              <a:spcAft>
                <a:spcPts val="0"/>
              </a:spcAft>
              <a:buSzPts val="1900"/>
              <a:buFont typeface="Roboto"/>
              <a:buChar char="❖"/>
            </a:pPr>
            <a:r>
              <a:rPr lang="en" sz="1500">
                <a:highlight>
                  <a:schemeClr val="lt1"/>
                </a:highlight>
              </a:rPr>
              <a:t> Mean square error 200.45</a:t>
            </a:r>
            <a:endParaRPr sz="1500">
              <a:highlight>
                <a:schemeClr val="lt1"/>
              </a:highlight>
            </a:endParaRPr>
          </a:p>
          <a:p>
            <a:pPr indent="0" lvl="0" marL="457200" rtl="0" algn="l">
              <a:lnSpc>
                <a:spcPct val="115000"/>
              </a:lnSpc>
              <a:spcBef>
                <a:spcPts val="0"/>
              </a:spcBef>
              <a:spcAft>
                <a:spcPts val="0"/>
              </a:spcAft>
              <a:buNone/>
            </a:pPr>
            <a:r>
              <a:t/>
            </a:r>
            <a:endParaRPr sz="1500">
              <a:highlight>
                <a:schemeClr val="lt1"/>
              </a:highlight>
            </a:endParaRPr>
          </a:p>
          <a:p>
            <a:pPr indent="-349250" lvl="0" marL="457200" rtl="0" algn="l">
              <a:lnSpc>
                <a:spcPct val="115000"/>
              </a:lnSpc>
              <a:spcBef>
                <a:spcPts val="0"/>
              </a:spcBef>
              <a:spcAft>
                <a:spcPts val="0"/>
              </a:spcAft>
              <a:buSzPts val="1900"/>
              <a:buFont typeface="Roboto"/>
              <a:buChar char="❖"/>
            </a:pPr>
            <a:r>
              <a:rPr lang="en" sz="1500">
                <a:highlight>
                  <a:schemeClr val="lt1"/>
                </a:highlight>
              </a:rPr>
              <a:t> Mean absolute error 6.21</a:t>
            </a:r>
            <a:endParaRPr sz="1500">
              <a:highlight>
                <a:schemeClr val="lt1"/>
              </a:highlight>
            </a:endParaRPr>
          </a:p>
          <a:p>
            <a:pPr indent="0" lvl="0" marL="457200" rtl="0" algn="l">
              <a:lnSpc>
                <a:spcPct val="115000"/>
              </a:lnSpc>
              <a:spcBef>
                <a:spcPts val="0"/>
              </a:spcBef>
              <a:spcAft>
                <a:spcPts val="0"/>
              </a:spcAft>
              <a:buNone/>
            </a:pPr>
            <a:r>
              <a:t/>
            </a:r>
            <a:endParaRPr sz="1500">
              <a:highlight>
                <a:schemeClr val="lt1"/>
              </a:highlight>
            </a:endParaRPr>
          </a:p>
          <a:p>
            <a:pPr indent="-349250" lvl="0" marL="457200" rtl="0" algn="l">
              <a:lnSpc>
                <a:spcPct val="115000"/>
              </a:lnSpc>
              <a:spcBef>
                <a:spcPts val="0"/>
              </a:spcBef>
              <a:spcAft>
                <a:spcPts val="0"/>
              </a:spcAft>
              <a:buSzPts val="1900"/>
              <a:buFont typeface="Roboto"/>
              <a:buChar char="❖"/>
            </a:pPr>
            <a:r>
              <a:rPr lang="en" sz="1500">
                <a:highlight>
                  <a:schemeClr val="lt1"/>
                </a:highlight>
              </a:rPr>
              <a:t> Root mean squared error 14.16</a:t>
            </a:r>
            <a:endParaRPr sz="1500">
              <a:highlight>
                <a:schemeClr val="lt1"/>
              </a:highlight>
            </a:endParaRPr>
          </a:p>
          <a:p>
            <a:pPr indent="0" lvl="0" marL="457200" rtl="0" algn="l">
              <a:lnSpc>
                <a:spcPct val="115000"/>
              </a:lnSpc>
              <a:spcBef>
                <a:spcPts val="0"/>
              </a:spcBef>
              <a:spcAft>
                <a:spcPts val="0"/>
              </a:spcAft>
              <a:buNone/>
            </a:pPr>
            <a:r>
              <a:t/>
            </a:r>
            <a:endParaRPr b="1">
              <a:solidFill>
                <a:schemeClr val="accent6"/>
              </a:solidFill>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chemeClr val="lt1"/>
              </a:solidFill>
              <a:highlight>
                <a:srgbClr val="111111"/>
              </a:highlight>
            </a:endParaRPr>
          </a:p>
          <a:p>
            <a:pPr indent="0" lvl="0" marL="0" rtl="0" algn="l">
              <a:spcBef>
                <a:spcPts val="500"/>
              </a:spcBef>
              <a:spcAft>
                <a:spcPts val="0"/>
              </a:spcAft>
              <a:buNone/>
            </a:pPr>
            <a:r>
              <a:t/>
            </a:r>
            <a:endParaRPr sz="1800">
              <a:solidFill>
                <a:schemeClr val="dk2"/>
              </a:solidFill>
              <a:latin typeface="Roboto"/>
              <a:ea typeface="Roboto"/>
              <a:cs typeface="Roboto"/>
              <a:sym typeface="Roboto"/>
            </a:endParaRPr>
          </a:p>
        </p:txBody>
      </p:sp>
      <p:sp>
        <p:nvSpPr>
          <p:cNvPr id="169" name="Google Shape;169;p22"/>
          <p:cNvSpPr txBox="1"/>
          <p:nvPr/>
        </p:nvSpPr>
        <p:spPr>
          <a:xfrm>
            <a:off x="4366850" y="1240800"/>
            <a:ext cx="3449700" cy="28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70" name="Google Shape;170;p22"/>
          <p:cNvSpPr txBox="1"/>
          <p:nvPr/>
        </p:nvSpPr>
        <p:spPr>
          <a:xfrm>
            <a:off x="4115925" y="1026275"/>
            <a:ext cx="3509700" cy="343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accent6"/>
                </a:solidFill>
                <a:latin typeface="Roboto"/>
                <a:ea typeface="Roboto"/>
                <a:cs typeface="Roboto"/>
                <a:sym typeface="Roboto"/>
              </a:rPr>
              <a:t>Decision Tree</a:t>
            </a:r>
            <a:r>
              <a:rPr lang="en" sz="1700">
                <a:solidFill>
                  <a:schemeClr val="accent6"/>
                </a:solidFill>
                <a:latin typeface="Roboto"/>
                <a:ea typeface="Roboto"/>
                <a:cs typeface="Roboto"/>
                <a:sym typeface="Roboto"/>
              </a:rPr>
              <a:t> Regressor:</a:t>
            </a:r>
            <a:endParaRPr sz="1700">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a:p>
            <a:pPr indent="-323850" lvl="0" marL="457200" rtl="0" algn="l">
              <a:lnSpc>
                <a:spcPct val="115000"/>
              </a:lnSpc>
              <a:spcBef>
                <a:spcPts val="0"/>
              </a:spcBef>
              <a:spcAft>
                <a:spcPts val="0"/>
              </a:spcAft>
              <a:buClr>
                <a:srgbClr val="111111"/>
              </a:buClr>
              <a:buSzPts val="1500"/>
              <a:buChar char="❖"/>
            </a:pPr>
            <a:r>
              <a:rPr lang="en" sz="1500">
                <a:solidFill>
                  <a:srgbClr val="111111"/>
                </a:solidFill>
                <a:highlight>
                  <a:schemeClr val="lt1"/>
                </a:highlight>
              </a:rPr>
              <a:t>Testing score: 0.31</a:t>
            </a:r>
            <a:endParaRPr sz="1500">
              <a:solidFill>
                <a:srgbClr val="111111"/>
              </a:solidFill>
              <a:highlight>
                <a:schemeClr val="lt1"/>
              </a:highlight>
            </a:endParaRPr>
          </a:p>
          <a:p>
            <a:pPr indent="0" lvl="0" marL="0" rtl="0" algn="l">
              <a:lnSpc>
                <a:spcPct val="115000"/>
              </a:lnSpc>
              <a:spcBef>
                <a:spcPts val="0"/>
              </a:spcBef>
              <a:spcAft>
                <a:spcPts val="0"/>
              </a:spcAft>
              <a:buNone/>
            </a:pPr>
            <a:r>
              <a:t/>
            </a:r>
            <a:endParaRPr sz="1500">
              <a:solidFill>
                <a:schemeClr val="accent6"/>
              </a:solidFill>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highlight>
                  <a:schemeClr val="lt1"/>
                </a:highlight>
              </a:rPr>
              <a:t>Mean square error 308.51</a:t>
            </a:r>
            <a:endParaRPr sz="1500">
              <a:highlight>
                <a:schemeClr val="lt1"/>
              </a:highlight>
            </a:endParaRPr>
          </a:p>
          <a:p>
            <a:pPr indent="0" lvl="0" marL="457200" rtl="0" algn="l">
              <a:lnSpc>
                <a:spcPct val="115000"/>
              </a:lnSpc>
              <a:spcBef>
                <a:spcPts val="0"/>
              </a:spcBef>
              <a:spcAft>
                <a:spcPts val="0"/>
              </a:spcAft>
              <a:buNone/>
            </a:pPr>
            <a:r>
              <a:t/>
            </a:r>
            <a:endParaRPr sz="1500">
              <a:highlight>
                <a:schemeClr val="lt1"/>
              </a:highlight>
            </a:endParaRPr>
          </a:p>
          <a:p>
            <a:pPr indent="-323850" lvl="0" marL="457200" rtl="0" algn="l">
              <a:lnSpc>
                <a:spcPct val="115000"/>
              </a:lnSpc>
              <a:spcBef>
                <a:spcPts val="0"/>
              </a:spcBef>
              <a:spcAft>
                <a:spcPts val="0"/>
              </a:spcAft>
              <a:buSzPts val="1500"/>
              <a:buFont typeface="Roboto"/>
              <a:buChar char="❖"/>
            </a:pPr>
            <a:r>
              <a:rPr lang="en" sz="1500">
                <a:highlight>
                  <a:schemeClr val="lt1"/>
                </a:highlight>
              </a:rPr>
              <a:t> Mean absolute error 8.42</a:t>
            </a:r>
            <a:endParaRPr sz="1500">
              <a:highlight>
                <a:schemeClr val="lt1"/>
              </a:highlight>
            </a:endParaRPr>
          </a:p>
          <a:p>
            <a:pPr indent="0" lvl="0" marL="457200" rtl="0" algn="l">
              <a:lnSpc>
                <a:spcPct val="115000"/>
              </a:lnSpc>
              <a:spcBef>
                <a:spcPts val="0"/>
              </a:spcBef>
              <a:spcAft>
                <a:spcPts val="0"/>
              </a:spcAft>
              <a:buNone/>
            </a:pPr>
            <a:r>
              <a:t/>
            </a:r>
            <a:endParaRPr sz="1500">
              <a:highlight>
                <a:schemeClr val="lt1"/>
              </a:highlight>
            </a:endParaRPr>
          </a:p>
          <a:p>
            <a:pPr indent="-323850" lvl="0" marL="457200" rtl="0" algn="l">
              <a:lnSpc>
                <a:spcPct val="115000"/>
              </a:lnSpc>
              <a:spcBef>
                <a:spcPts val="0"/>
              </a:spcBef>
              <a:spcAft>
                <a:spcPts val="0"/>
              </a:spcAft>
              <a:buSzPts val="1500"/>
              <a:buFont typeface="Roboto"/>
              <a:buChar char="❖"/>
            </a:pPr>
            <a:r>
              <a:rPr lang="en" sz="1500">
                <a:highlight>
                  <a:schemeClr val="lt1"/>
                </a:highlight>
              </a:rPr>
              <a:t> Root mean squared error 17.56</a:t>
            </a:r>
            <a:endParaRPr sz="1500">
              <a:highlight>
                <a:schemeClr val="lt1"/>
              </a:highlight>
            </a:endParaRPr>
          </a:p>
          <a:p>
            <a:pPr indent="0" lvl="0" marL="457200" rtl="0" algn="l">
              <a:lnSpc>
                <a:spcPct val="115000"/>
              </a:lnSpc>
              <a:spcBef>
                <a:spcPts val="0"/>
              </a:spcBef>
              <a:spcAft>
                <a:spcPts val="0"/>
              </a:spcAft>
              <a:buNone/>
            </a:pPr>
            <a:r>
              <a:t/>
            </a:r>
            <a:endParaRPr b="1">
              <a:solidFill>
                <a:schemeClr val="accent6"/>
              </a:solidFill>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chemeClr val="lt1"/>
              </a:solidFill>
              <a:highlight>
                <a:srgbClr val="111111"/>
              </a:highlight>
            </a:endParaRPr>
          </a:p>
          <a:p>
            <a:pPr indent="0" lvl="0" marL="0" rtl="0" algn="l">
              <a:spcBef>
                <a:spcPts val="5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p:nvPr/>
        </p:nvSpPr>
        <p:spPr>
          <a:xfrm>
            <a:off x="432350" y="283725"/>
            <a:ext cx="60885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23"/>
          <p:cNvSpPr txBox="1"/>
          <p:nvPr>
            <p:ph idx="4294967295" type="body"/>
          </p:nvPr>
        </p:nvSpPr>
        <p:spPr>
          <a:xfrm>
            <a:off x="857175" y="523425"/>
            <a:ext cx="5170200" cy="368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600">
                <a:solidFill>
                  <a:schemeClr val="lt1"/>
                </a:solidFill>
                <a:latin typeface="Arial"/>
                <a:ea typeface="Arial"/>
                <a:cs typeface="Arial"/>
                <a:sym typeface="Arial"/>
              </a:rPr>
              <a:t>Result and discussion</a:t>
            </a:r>
            <a:endParaRPr sz="26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a:solidFill>
                <a:schemeClr val="lt1"/>
              </a:solidFill>
            </a:endParaRPr>
          </a:p>
        </p:txBody>
      </p:sp>
      <p:pic>
        <p:nvPicPr>
          <p:cNvPr id="177" name="Google Shape;177;p23"/>
          <p:cNvPicPr preferRelativeResize="0"/>
          <p:nvPr/>
        </p:nvPicPr>
        <p:blipFill>
          <a:blip r:embed="rId3">
            <a:alphaModFix/>
          </a:blip>
          <a:stretch>
            <a:fillRect/>
          </a:stretch>
        </p:blipFill>
        <p:spPr>
          <a:xfrm>
            <a:off x="7684375" y="3772225"/>
            <a:ext cx="1007475" cy="1007475"/>
          </a:xfrm>
          <a:prstGeom prst="rect">
            <a:avLst/>
          </a:prstGeom>
          <a:noFill/>
          <a:ln>
            <a:noFill/>
          </a:ln>
        </p:spPr>
      </p:pic>
      <p:sp>
        <p:nvSpPr>
          <p:cNvPr id="178" name="Google Shape;178;p23"/>
          <p:cNvSpPr txBox="1"/>
          <p:nvPr/>
        </p:nvSpPr>
        <p:spPr>
          <a:xfrm>
            <a:off x="462450" y="1026275"/>
            <a:ext cx="7182300" cy="343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chemeClr val="accent6"/>
              </a:solidFill>
              <a:latin typeface="Roboto"/>
              <a:ea typeface="Roboto"/>
              <a:cs typeface="Roboto"/>
              <a:sym typeface="Roboto"/>
            </a:endParaRPr>
          </a:p>
          <a:p>
            <a:pPr indent="0" lvl="0" marL="457200" rtl="0" algn="l">
              <a:lnSpc>
                <a:spcPct val="115000"/>
              </a:lnSpc>
              <a:spcBef>
                <a:spcPts val="0"/>
              </a:spcBef>
              <a:spcAft>
                <a:spcPts val="0"/>
              </a:spcAft>
              <a:buNone/>
            </a:pPr>
            <a:r>
              <a:t/>
            </a:r>
            <a:endParaRPr sz="1900">
              <a:solidFill>
                <a:schemeClr val="dk2"/>
              </a:solidFill>
              <a:latin typeface="Roboto"/>
              <a:ea typeface="Roboto"/>
              <a:cs typeface="Roboto"/>
              <a:sym typeface="Roboto"/>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latin typeface="Roboto"/>
                <a:ea typeface="Roboto"/>
                <a:cs typeface="Roboto"/>
                <a:sym typeface="Roboto"/>
              </a:rPr>
              <a:t>The </a:t>
            </a:r>
            <a:r>
              <a:rPr lang="en" sz="1900">
                <a:solidFill>
                  <a:schemeClr val="dk2"/>
                </a:solidFill>
                <a:highlight>
                  <a:schemeClr val="lt1"/>
                </a:highlight>
              </a:rPr>
              <a:t>Root mean squared error for the </a:t>
            </a:r>
            <a:r>
              <a:rPr lang="en" sz="1900">
                <a:solidFill>
                  <a:schemeClr val="dk2"/>
                </a:solidFill>
                <a:latin typeface="Roboto"/>
                <a:ea typeface="Roboto"/>
                <a:cs typeface="Roboto"/>
                <a:sym typeface="Roboto"/>
              </a:rPr>
              <a:t>Random Forest Regressor is 14.16</a:t>
            </a:r>
            <a:endParaRPr sz="1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900">
              <a:solidFill>
                <a:schemeClr val="dk2"/>
              </a:solidFill>
              <a:latin typeface="Roboto"/>
              <a:ea typeface="Roboto"/>
              <a:cs typeface="Roboto"/>
              <a:sym typeface="Roboto"/>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latin typeface="Roboto"/>
                <a:ea typeface="Roboto"/>
                <a:cs typeface="Roboto"/>
                <a:sym typeface="Roboto"/>
              </a:rPr>
              <a:t>The </a:t>
            </a:r>
            <a:r>
              <a:rPr lang="en" sz="1900">
                <a:solidFill>
                  <a:schemeClr val="dk2"/>
                </a:solidFill>
                <a:highlight>
                  <a:schemeClr val="lt1"/>
                </a:highlight>
              </a:rPr>
              <a:t>Root mean squared error for the </a:t>
            </a:r>
            <a:r>
              <a:rPr lang="en" sz="1900">
                <a:solidFill>
                  <a:schemeClr val="dk2"/>
                </a:solidFill>
                <a:latin typeface="Roboto"/>
                <a:ea typeface="Roboto"/>
                <a:cs typeface="Roboto"/>
                <a:sym typeface="Roboto"/>
              </a:rPr>
              <a:t>Decision Tree Regressor is 17.56</a:t>
            </a:r>
            <a:endParaRPr sz="19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300">
              <a:highlight>
                <a:schemeClr val="lt1"/>
              </a:highlight>
            </a:endParaRPr>
          </a:p>
          <a:p>
            <a:pPr indent="0" lvl="0" marL="457200" rtl="0" algn="l">
              <a:lnSpc>
                <a:spcPct val="115000"/>
              </a:lnSpc>
              <a:spcBef>
                <a:spcPts val="0"/>
              </a:spcBef>
              <a:spcAft>
                <a:spcPts val="0"/>
              </a:spcAft>
              <a:buNone/>
            </a:pPr>
            <a:r>
              <a:t/>
            </a:r>
            <a:endParaRPr sz="1500">
              <a:highlight>
                <a:schemeClr val="lt1"/>
              </a:highlight>
            </a:endParaRPr>
          </a:p>
          <a:p>
            <a:pPr indent="0" lvl="0" marL="457200" rtl="0" algn="l">
              <a:lnSpc>
                <a:spcPct val="115000"/>
              </a:lnSpc>
              <a:spcBef>
                <a:spcPts val="0"/>
              </a:spcBef>
              <a:spcAft>
                <a:spcPts val="0"/>
              </a:spcAft>
              <a:buNone/>
            </a:pPr>
            <a:r>
              <a:t/>
            </a:r>
            <a:endParaRPr b="1">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chemeClr val="lt1"/>
              </a:solidFill>
              <a:highlight>
                <a:srgbClr val="111111"/>
              </a:highlight>
            </a:endParaRPr>
          </a:p>
          <a:p>
            <a:pPr indent="0" lvl="0" marL="0" rtl="0" algn="l">
              <a:spcBef>
                <a:spcPts val="5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pSp>
        <p:nvGrpSpPr>
          <p:cNvPr id="183" name="Google Shape;183;p24"/>
          <p:cNvGrpSpPr/>
          <p:nvPr/>
        </p:nvGrpSpPr>
        <p:grpSpPr>
          <a:xfrm>
            <a:off x="4939500" y="1219611"/>
            <a:ext cx="3837000" cy="2704200"/>
            <a:chOff x="4939500" y="1219611"/>
            <a:chExt cx="3837000" cy="2704200"/>
          </a:xfrm>
        </p:grpSpPr>
        <p:cxnSp>
          <p:nvCxnSpPr>
            <p:cNvPr id="184" name="Google Shape;184;p24"/>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5" name="Google Shape;185;p24"/>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6" name="Google Shape;186;p24"/>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7" name="Google Shape;187;p24"/>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8" name="Google Shape;188;p24"/>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89" name="Google Shape;189;p24"/>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0" name="Google Shape;190;p24"/>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1" name="Google Shape;191;p24"/>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2" name="Google Shape;192;p24"/>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93" name="Google Shape;193;p24"/>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94" name="Google Shape;194;p24"/>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ph type="title"/>
          </p:nvPr>
        </p:nvSpPr>
        <p:spPr>
          <a:xfrm>
            <a:off x="248350" y="18290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for listening</a:t>
            </a:r>
            <a:endParaRPr/>
          </a:p>
        </p:txBody>
      </p:sp>
      <p:grpSp>
        <p:nvGrpSpPr>
          <p:cNvPr id="196" name="Google Shape;196;p24"/>
          <p:cNvGrpSpPr/>
          <p:nvPr/>
        </p:nvGrpSpPr>
        <p:grpSpPr>
          <a:xfrm>
            <a:off x="4939534" y="2017046"/>
            <a:ext cx="3825543" cy="1573620"/>
            <a:chOff x="1000000" y="2393988"/>
            <a:chExt cx="4144235" cy="1704713"/>
          </a:xfrm>
        </p:grpSpPr>
        <p:sp>
          <p:nvSpPr>
            <p:cNvPr id="197" name="Google Shape;197;p24"/>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98" name="Google Shape;198;p24"/>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24"/>
          <p:cNvGrpSpPr/>
          <p:nvPr/>
        </p:nvGrpSpPr>
        <p:grpSpPr>
          <a:xfrm>
            <a:off x="4939557" y="1778136"/>
            <a:ext cx="3836911" cy="1503799"/>
            <a:chOff x="1000025" y="2059300"/>
            <a:chExt cx="4156550" cy="1629075"/>
          </a:xfrm>
        </p:grpSpPr>
        <p:sp>
          <p:nvSpPr>
            <p:cNvPr id="207" name="Google Shape;207;p24"/>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08" name="Google Shape;208;p24"/>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4"/>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94" name="Google Shape;94;p14"/>
          <p:cNvSpPr txBox="1"/>
          <p:nvPr/>
        </p:nvSpPr>
        <p:spPr>
          <a:xfrm>
            <a:off x="527225" y="532425"/>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accent6"/>
                </a:solidFill>
                <a:latin typeface="Raleway"/>
                <a:ea typeface="Raleway"/>
                <a:cs typeface="Raleway"/>
                <a:sym typeface="Raleway"/>
              </a:rPr>
              <a:t>Introduction</a:t>
            </a:r>
            <a:endParaRPr b="1" sz="2400">
              <a:solidFill>
                <a:schemeClr val="accent6"/>
              </a:solidFill>
              <a:latin typeface="Raleway"/>
              <a:ea typeface="Raleway"/>
              <a:cs typeface="Raleway"/>
              <a:sym typeface="Raleway"/>
            </a:endParaRPr>
          </a:p>
        </p:txBody>
      </p:sp>
      <p:pic>
        <p:nvPicPr>
          <p:cNvPr id="95" name="Google Shape;95;p14"/>
          <p:cNvPicPr preferRelativeResize="0"/>
          <p:nvPr/>
        </p:nvPicPr>
        <p:blipFill>
          <a:blip r:embed="rId3">
            <a:alphaModFix/>
          </a:blip>
          <a:stretch>
            <a:fillRect/>
          </a:stretch>
        </p:blipFill>
        <p:spPr>
          <a:xfrm>
            <a:off x="7569950" y="3572200"/>
            <a:ext cx="1395775" cy="1395775"/>
          </a:xfrm>
          <a:prstGeom prst="rect">
            <a:avLst/>
          </a:prstGeom>
          <a:noFill/>
          <a:ln>
            <a:noFill/>
          </a:ln>
        </p:spPr>
      </p:pic>
      <p:sp>
        <p:nvSpPr>
          <p:cNvPr id="96" name="Google Shape;96;p14"/>
          <p:cNvSpPr txBox="1"/>
          <p:nvPr/>
        </p:nvSpPr>
        <p:spPr>
          <a:xfrm>
            <a:off x="253450" y="1360325"/>
            <a:ext cx="7610700" cy="399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Air pollution is the world’s largest environmental health risk, contributing to 7 million premature deaths globally each year, and poor people in developing countries are the most heavily affected.</a:t>
            </a:r>
            <a:endParaRPr sz="1500"/>
          </a:p>
          <a:p>
            <a:pPr indent="0" lvl="0" marL="0" rtl="0" algn="l">
              <a:lnSpc>
                <a:spcPct val="115000"/>
              </a:lnSpc>
              <a:spcBef>
                <a:spcPts val="1600"/>
              </a:spcBef>
              <a:spcAft>
                <a:spcPts val="0"/>
              </a:spcAft>
              <a:buNone/>
            </a:pPr>
            <a:r>
              <a:rPr b="1" lang="en" sz="1500">
                <a:solidFill>
                  <a:schemeClr val="accent6"/>
                </a:solidFill>
              </a:rPr>
              <a:t>Objective</a:t>
            </a:r>
            <a:r>
              <a:rPr b="1" lang="en" sz="1500"/>
              <a:t>:</a:t>
            </a:r>
            <a:r>
              <a:rPr lang="en" sz="1500"/>
              <a:t> to create a machine learning model to </a:t>
            </a:r>
            <a:r>
              <a:rPr lang="en" sz="1500"/>
              <a:t>estimate PM2.5 levels from satellite observations based on Aerosol Optical Depth (AOD) for eight cities in seven African countries (Lagos, Accra, Nairobi, Yaounde, Bujumbura, Kisumu, Kampala, and Gulu)</a:t>
            </a:r>
            <a:endParaRPr sz="1500"/>
          </a:p>
          <a:p>
            <a:pPr indent="0" lvl="0" marL="0" rtl="0" algn="l">
              <a:spcBef>
                <a:spcPts val="1600"/>
              </a:spcBef>
              <a:spcAft>
                <a:spcPts val="0"/>
              </a:spcAft>
              <a:buNone/>
            </a:pPr>
            <a:r>
              <a:rPr b="1" lang="en" sz="1500">
                <a:solidFill>
                  <a:schemeClr val="accent6"/>
                </a:solidFill>
              </a:rPr>
              <a:t>Importance:</a:t>
            </a:r>
            <a:r>
              <a:rPr lang="en" sz="1500"/>
              <a:t> The </a:t>
            </a:r>
            <a:r>
              <a:rPr lang="en" sz="1500"/>
              <a:t>machine learning models can be used to estimate pollution levels over large areas to help develop interventions such as vulnerability risk profiles for urban spaces, health preservation and environmental protection for affected populations, as well as community empowerment, and climate change mitigation.</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02" name="Google Shape;102;p15"/>
          <p:cNvSpPr txBox="1"/>
          <p:nvPr/>
        </p:nvSpPr>
        <p:spPr>
          <a:xfrm>
            <a:off x="527225" y="532425"/>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accent6"/>
                </a:solidFill>
                <a:latin typeface="Raleway"/>
                <a:ea typeface="Raleway"/>
                <a:cs typeface="Raleway"/>
                <a:sym typeface="Raleway"/>
              </a:rPr>
              <a:t>Problem</a:t>
            </a:r>
            <a:r>
              <a:rPr b="1" lang="en" sz="3600">
                <a:solidFill>
                  <a:schemeClr val="accent6"/>
                </a:solidFill>
                <a:latin typeface="Raleway"/>
                <a:ea typeface="Raleway"/>
                <a:cs typeface="Raleway"/>
                <a:sym typeface="Raleway"/>
              </a:rPr>
              <a:t> statement</a:t>
            </a:r>
            <a:endParaRPr b="1" sz="2400">
              <a:solidFill>
                <a:schemeClr val="accent6"/>
              </a:solidFill>
              <a:latin typeface="Raleway"/>
              <a:ea typeface="Raleway"/>
              <a:cs typeface="Raleway"/>
              <a:sym typeface="Raleway"/>
            </a:endParaRPr>
          </a:p>
        </p:txBody>
      </p:sp>
      <p:pic>
        <p:nvPicPr>
          <p:cNvPr id="103" name="Google Shape;103;p15"/>
          <p:cNvPicPr preferRelativeResize="0"/>
          <p:nvPr/>
        </p:nvPicPr>
        <p:blipFill>
          <a:blip r:embed="rId3">
            <a:alphaModFix/>
          </a:blip>
          <a:stretch>
            <a:fillRect/>
          </a:stretch>
        </p:blipFill>
        <p:spPr>
          <a:xfrm>
            <a:off x="7296075" y="3383925"/>
            <a:ext cx="1395775" cy="1395775"/>
          </a:xfrm>
          <a:prstGeom prst="rect">
            <a:avLst/>
          </a:prstGeom>
          <a:noFill/>
          <a:ln>
            <a:noFill/>
          </a:ln>
        </p:spPr>
      </p:pic>
      <p:sp>
        <p:nvSpPr>
          <p:cNvPr id="104" name="Google Shape;104;p15"/>
          <p:cNvSpPr txBox="1"/>
          <p:nvPr/>
        </p:nvSpPr>
        <p:spPr>
          <a:xfrm>
            <a:off x="527225" y="1172025"/>
            <a:ext cx="7448100" cy="3160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000"/>
          </a:p>
          <a:p>
            <a:pPr indent="-355600" lvl="0" marL="457200" rtl="0" algn="l">
              <a:spcBef>
                <a:spcPts val="1600"/>
              </a:spcBef>
              <a:spcAft>
                <a:spcPts val="0"/>
              </a:spcAft>
              <a:buSzPts val="2000"/>
              <a:buChar char="❖"/>
            </a:pPr>
            <a:r>
              <a:rPr lang="en" sz="2000"/>
              <a:t>Air pollution causes 7 million premature deaths annually, with developing countries being the hardest hit. </a:t>
            </a:r>
            <a:endParaRPr sz="2000"/>
          </a:p>
          <a:p>
            <a:pPr indent="-355600" lvl="0" marL="457200" rtl="0" algn="l">
              <a:spcBef>
                <a:spcPts val="0"/>
              </a:spcBef>
              <a:spcAft>
                <a:spcPts val="0"/>
              </a:spcAft>
              <a:buSzPts val="2000"/>
              <a:buChar char="❖"/>
            </a:pPr>
            <a:r>
              <a:rPr lang="en" sz="2000"/>
              <a:t>High costs hinder the implementation of IoT sensor networks for air quality monitoring in these regions.</a:t>
            </a:r>
            <a:endParaRPr sz="2000"/>
          </a:p>
          <a:p>
            <a:pPr indent="-355600" lvl="0" marL="457200" rtl="0" algn="l">
              <a:spcBef>
                <a:spcPts val="0"/>
              </a:spcBef>
              <a:spcAft>
                <a:spcPts val="0"/>
              </a:spcAft>
              <a:buSzPts val="2000"/>
              <a:buChar char="❖"/>
            </a:pPr>
            <a:r>
              <a:rPr lang="en" sz="2000"/>
              <a:t>This project aims to use machine learning to estimate PM2.5 levels in eight African cities so as to provide a cost-effective solution for monitoring air quality and supporting health and environmental interventions.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10" name="Google Shape;110;p16"/>
          <p:cNvSpPr txBox="1"/>
          <p:nvPr/>
        </p:nvSpPr>
        <p:spPr>
          <a:xfrm>
            <a:off x="527225" y="532425"/>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accent6"/>
                </a:solidFill>
                <a:latin typeface="Raleway"/>
                <a:ea typeface="Raleway"/>
                <a:cs typeface="Raleway"/>
                <a:sym typeface="Raleway"/>
              </a:rPr>
              <a:t>Data collection</a:t>
            </a:r>
            <a:endParaRPr b="1" sz="2400">
              <a:solidFill>
                <a:schemeClr val="accent6"/>
              </a:solidFill>
              <a:latin typeface="Raleway"/>
              <a:ea typeface="Raleway"/>
              <a:cs typeface="Raleway"/>
              <a:sym typeface="Raleway"/>
            </a:endParaRPr>
          </a:p>
        </p:txBody>
      </p:sp>
      <p:pic>
        <p:nvPicPr>
          <p:cNvPr id="111" name="Google Shape;111;p16"/>
          <p:cNvPicPr preferRelativeResize="0"/>
          <p:nvPr/>
        </p:nvPicPr>
        <p:blipFill>
          <a:blip r:embed="rId3">
            <a:alphaModFix/>
          </a:blip>
          <a:stretch>
            <a:fillRect/>
          </a:stretch>
        </p:blipFill>
        <p:spPr>
          <a:xfrm>
            <a:off x="7296075" y="3383925"/>
            <a:ext cx="1395775" cy="1395775"/>
          </a:xfrm>
          <a:prstGeom prst="rect">
            <a:avLst/>
          </a:prstGeom>
          <a:noFill/>
          <a:ln>
            <a:noFill/>
          </a:ln>
        </p:spPr>
      </p:pic>
      <p:sp>
        <p:nvSpPr>
          <p:cNvPr id="112" name="Google Shape;112;p16"/>
          <p:cNvSpPr txBox="1"/>
          <p:nvPr/>
        </p:nvSpPr>
        <p:spPr>
          <a:xfrm>
            <a:off x="253450" y="1360325"/>
            <a:ext cx="7268400" cy="366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accent6"/>
                </a:solidFill>
              </a:rPr>
              <a:t>Data source:</a:t>
            </a:r>
            <a:endParaRPr sz="2100">
              <a:solidFill>
                <a:schemeClr val="accent6"/>
              </a:solidFill>
            </a:endParaRPr>
          </a:p>
          <a:p>
            <a:pPr indent="-349250" lvl="0" marL="457200" rtl="0" algn="l">
              <a:spcBef>
                <a:spcPts val="1600"/>
              </a:spcBef>
              <a:spcAft>
                <a:spcPts val="0"/>
              </a:spcAft>
              <a:buSzPts val="1900"/>
              <a:buChar char="❖"/>
            </a:pPr>
            <a:r>
              <a:rPr lang="en" sz="1900"/>
              <a:t>Sentinel 5P satellite</a:t>
            </a:r>
            <a:endParaRPr sz="1900"/>
          </a:p>
          <a:p>
            <a:pPr indent="0" lvl="0" marL="0" rtl="0" algn="l">
              <a:spcBef>
                <a:spcPts val="0"/>
              </a:spcBef>
              <a:spcAft>
                <a:spcPts val="0"/>
              </a:spcAft>
              <a:buNone/>
            </a:pPr>
            <a:r>
              <a:t/>
            </a:r>
            <a:endParaRPr sz="1900"/>
          </a:p>
          <a:p>
            <a:pPr indent="0" lvl="0" marL="0" rtl="0" algn="l">
              <a:spcBef>
                <a:spcPts val="1600"/>
              </a:spcBef>
              <a:spcAft>
                <a:spcPts val="0"/>
              </a:spcAft>
              <a:buNone/>
            </a:pPr>
            <a:r>
              <a:rPr lang="en" sz="2100">
                <a:solidFill>
                  <a:schemeClr val="accent6"/>
                </a:solidFill>
              </a:rPr>
              <a:t>Method of collection</a:t>
            </a:r>
            <a:r>
              <a:rPr lang="en" sz="2100"/>
              <a:t>: </a:t>
            </a:r>
            <a:endParaRPr sz="2100"/>
          </a:p>
          <a:p>
            <a:pPr indent="-349250" lvl="0" marL="457200" rtl="0" algn="l">
              <a:spcBef>
                <a:spcPts val="1600"/>
              </a:spcBef>
              <a:spcAft>
                <a:spcPts val="0"/>
              </a:spcAft>
              <a:buSzPts val="1900"/>
              <a:buChar char="❖"/>
            </a:pPr>
            <a:r>
              <a:rPr lang="en" sz="1900"/>
              <a:t>Data was collected from satellite observations based on Aerosol Optical Depth (AOD) for eight cities in seven African countries - Lagos, Accra, Nairobi, Yaounde, Bujumbura, Kisumu, Kampala, and Gulu</a:t>
            </a:r>
            <a:endParaRPr sz="1900"/>
          </a:p>
          <a:p>
            <a:pPr indent="0" lvl="0" marL="0" rtl="0" algn="l">
              <a:spcBef>
                <a:spcPts val="1600"/>
              </a:spcBef>
              <a:spcAft>
                <a:spcPts val="16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6"/>
                </a:solidFill>
                <a:latin typeface="Raleway"/>
                <a:ea typeface="Raleway"/>
                <a:cs typeface="Raleway"/>
                <a:sym typeface="Raleway"/>
              </a:rPr>
              <a:t>Methodology</a:t>
            </a:r>
            <a:endParaRPr b="1" sz="2400">
              <a:solidFill>
                <a:schemeClr val="accent6"/>
              </a:solidFill>
              <a:latin typeface="Raleway"/>
              <a:ea typeface="Raleway"/>
              <a:cs typeface="Raleway"/>
              <a:sym typeface="Raleway"/>
            </a:endParaRPr>
          </a:p>
          <a:p>
            <a:pPr indent="0" lvl="0" marL="0" rtl="0" algn="l">
              <a:spcBef>
                <a:spcPts val="1600"/>
              </a:spcBef>
              <a:spcAft>
                <a:spcPts val="0"/>
              </a:spcAft>
              <a:buNone/>
            </a:pPr>
            <a:r>
              <a:t/>
            </a:r>
            <a:endParaRPr sz="2400">
              <a:solidFill>
                <a:srgbClr val="000000"/>
              </a:solidFill>
              <a:latin typeface="Arial"/>
              <a:ea typeface="Arial"/>
              <a:cs typeface="Arial"/>
              <a:sym typeface="Arial"/>
            </a:endParaRPr>
          </a:p>
        </p:txBody>
      </p:sp>
      <p:sp>
        <p:nvSpPr>
          <p:cNvPr id="118" name="Google Shape;118;p17"/>
          <p:cNvSpPr/>
          <p:nvPr/>
        </p:nvSpPr>
        <p:spPr>
          <a:xfrm>
            <a:off x="432350" y="1304875"/>
            <a:ext cx="368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 Inspection</a:t>
            </a:r>
            <a:endParaRPr>
              <a:solidFill>
                <a:schemeClr val="lt1"/>
              </a:solidFill>
            </a:endParaRPr>
          </a:p>
        </p:txBody>
      </p:sp>
      <p:sp>
        <p:nvSpPr>
          <p:cNvPr id="120" name="Google Shape;120;p17"/>
          <p:cNvSpPr txBox="1"/>
          <p:nvPr>
            <p:ph idx="4294967295" type="body"/>
          </p:nvPr>
        </p:nvSpPr>
        <p:spPr>
          <a:xfrm>
            <a:off x="349775" y="2070575"/>
            <a:ext cx="36348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Important library were imported</a:t>
            </a:r>
            <a:endParaRPr sz="1500">
              <a:solidFill>
                <a:srgbClr val="000000"/>
              </a:solidFill>
            </a:endParaRPr>
          </a:p>
          <a:p>
            <a:pPr indent="0" lvl="0" marL="0" rtl="0" algn="l">
              <a:spcBef>
                <a:spcPts val="0"/>
              </a:spcBef>
              <a:spcAft>
                <a:spcPts val="0"/>
              </a:spcAft>
              <a:buNone/>
            </a:pPr>
            <a:r>
              <a:rPr lang="en" sz="1500">
                <a:solidFill>
                  <a:srgbClr val="000000"/>
                </a:solidFill>
              </a:rPr>
              <a:t>The dataset was imported</a:t>
            </a:r>
            <a:endParaRPr sz="1500">
              <a:solidFill>
                <a:srgbClr val="000000"/>
              </a:solidFill>
            </a:endParaRPr>
          </a:p>
          <a:p>
            <a:pPr indent="0" lvl="0" marL="0" rtl="0" algn="l">
              <a:spcBef>
                <a:spcPts val="0"/>
              </a:spcBef>
              <a:spcAft>
                <a:spcPts val="0"/>
              </a:spcAft>
              <a:buNone/>
            </a:pPr>
            <a:r>
              <a:rPr lang="en" sz="1500">
                <a:solidFill>
                  <a:srgbClr val="000000"/>
                </a:solidFill>
              </a:rPr>
              <a:t>The data was inspected by checking:</a:t>
            </a:r>
            <a:endParaRPr sz="1500">
              <a:solidFill>
                <a:srgbClr val="000000"/>
              </a:solidFill>
            </a:endParaRPr>
          </a:p>
          <a:p>
            <a:pPr indent="-323850" lvl="0" marL="457200" rtl="0" algn="l">
              <a:spcBef>
                <a:spcPts val="0"/>
              </a:spcBef>
              <a:spcAft>
                <a:spcPts val="0"/>
              </a:spcAft>
              <a:buClr>
                <a:srgbClr val="000000"/>
              </a:buClr>
              <a:buSzPts val="1500"/>
              <a:buFont typeface="Roboto"/>
              <a:buChar char="❖"/>
            </a:pPr>
            <a:r>
              <a:rPr lang="en" sz="1500">
                <a:solidFill>
                  <a:srgbClr val="000000"/>
                </a:solidFill>
              </a:rPr>
              <a:t>The shape </a:t>
            </a:r>
            <a:r>
              <a:rPr lang="en" sz="1500">
                <a:solidFill>
                  <a:srgbClr val="000000"/>
                </a:solidFill>
                <a:highlight>
                  <a:schemeClr val="lt1"/>
                </a:highlight>
              </a:rPr>
              <a:t>(</a:t>
            </a:r>
            <a:r>
              <a:rPr lang="en" sz="1400">
                <a:solidFill>
                  <a:srgbClr val="000000"/>
                </a:solidFill>
                <a:highlight>
                  <a:schemeClr val="lt1"/>
                </a:highlight>
                <a:latin typeface="Arial"/>
                <a:ea typeface="Arial"/>
                <a:cs typeface="Arial"/>
                <a:sym typeface="Arial"/>
              </a:rPr>
              <a:t>8071, 80)</a:t>
            </a:r>
            <a:endParaRPr sz="1500">
              <a:solidFill>
                <a:srgbClr val="000000"/>
              </a:solidFill>
            </a:endParaRPr>
          </a:p>
          <a:p>
            <a:pPr indent="-323850" lvl="0" marL="457200" rtl="0" algn="l">
              <a:spcBef>
                <a:spcPts val="0"/>
              </a:spcBef>
              <a:spcAft>
                <a:spcPts val="0"/>
              </a:spcAft>
              <a:buClr>
                <a:srgbClr val="000000"/>
              </a:buClr>
              <a:buSzPts val="1500"/>
              <a:buFont typeface="Roboto"/>
              <a:buChar char="❖"/>
            </a:pPr>
            <a:r>
              <a:rPr lang="en" sz="1500">
                <a:solidFill>
                  <a:srgbClr val="000000"/>
                </a:solidFill>
              </a:rPr>
              <a:t>The info</a:t>
            </a:r>
            <a:endParaRPr sz="1500">
              <a:solidFill>
                <a:srgbClr val="000000"/>
              </a:solidFill>
            </a:endParaRPr>
          </a:p>
          <a:p>
            <a:pPr indent="-323850" lvl="0" marL="457200" rtl="0" algn="l">
              <a:spcBef>
                <a:spcPts val="0"/>
              </a:spcBef>
              <a:spcAft>
                <a:spcPts val="0"/>
              </a:spcAft>
              <a:buClr>
                <a:srgbClr val="000000"/>
              </a:buClr>
              <a:buSzPts val="1500"/>
              <a:buFont typeface="Roboto"/>
              <a:buChar char="❖"/>
            </a:pPr>
            <a:r>
              <a:rPr lang="en" sz="1500">
                <a:solidFill>
                  <a:srgbClr val="000000"/>
                </a:solidFill>
              </a:rPr>
              <a:t>Descriptive analysis</a:t>
            </a:r>
            <a:endParaRPr sz="1500">
              <a:solidFill>
                <a:srgbClr val="000000"/>
              </a:solidFill>
            </a:endParaRPr>
          </a:p>
          <a:p>
            <a:pPr indent="-323850" lvl="0" marL="457200" rtl="0" algn="l">
              <a:spcBef>
                <a:spcPts val="0"/>
              </a:spcBef>
              <a:spcAft>
                <a:spcPts val="0"/>
              </a:spcAft>
              <a:buClr>
                <a:srgbClr val="000000"/>
              </a:buClr>
              <a:buSzPts val="1500"/>
              <a:buFont typeface="Roboto"/>
              <a:buChar char="❖"/>
            </a:pPr>
            <a:r>
              <a:rPr lang="en" sz="1500">
                <a:solidFill>
                  <a:srgbClr val="000000"/>
                </a:solidFill>
              </a:rPr>
              <a:t>Missing value (</a:t>
            </a:r>
            <a:r>
              <a:rPr lang="en" sz="1300">
                <a:solidFill>
                  <a:srgbClr val="000000"/>
                </a:solidFill>
                <a:highlight>
                  <a:schemeClr val="lt1"/>
                </a:highlight>
                <a:latin typeface="Arial"/>
                <a:ea typeface="Arial"/>
                <a:cs typeface="Arial"/>
                <a:sym typeface="Arial"/>
              </a:rPr>
              <a:t>39.12%</a:t>
            </a:r>
            <a:r>
              <a:rPr lang="en" sz="1500">
                <a:solidFill>
                  <a:srgbClr val="000000"/>
                </a:solidFill>
              </a:rPr>
              <a:t>)</a:t>
            </a:r>
            <a:endParaRPr sz="1600"/>
          </a:p>
        </p:txBody>
      </p:sp>
      <p:sp>
        <p:nvSpPr>
          <p:cNvPr id="121" name="Google Shape;121;p17"/>
          <p:cNvSpPr/>
          <p:nvPr/>
        </p:nvSpPr>
        <p:spPr>
          <a:xfrm>
            <a:off x="3984525" y="1304875"/>
            <a:ext cx="42858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7"/>
          <p:cNvSpPr txBox="1"/>
          <p:nvPr>
            <p:ph idx="4294967295" type="body"/>
          </p:nvPr>
        </p:nvSpPr>
        <p:spPr>
          <a:xfrm>
            <a:off x="5370675" y="1451563"/>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 cleaning</a:t>
            </a:r>
            <a:endParaRPr>
              <a:solidFill>
                <a:schemeClr val="lt1"/>
              </a:solidFill>
            </a:endParaRPr>
          </a:p>
        </p:txBody>
      </p:sp>
      <p:sp>
        <p:nvSpPr>
          <p:cNvPr id="123" name="Google Shape;123;p17"/>
          <p:cNvSpPr txBox="1"/>
          <p:nvPr>
            <p:ph idx="4294967295" type="body"/>
          </p:nvPr>
        </p:nvSpPr>
        <p:spPr>
          <a:xfrm>
            <a:off x="4243602" y="2040075"/>
            <a:ext cx="35988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missing value were cleaned</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columns were changed to the correct data type</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irrelevant columns were dropped</a:t>
            </a:r>
            <a:endParaRPr sz="1400">
              <a:solidFill>
                <a:srgbClr val="000000"/>
              </a:solidFill>
            </a:endParaRPr>
          </a:p>
          <a:p>
            <a:pPr indent="0" lvl="0" marL="457200" rtl="0" algn="l">
              <a:spcBef>
                <a:spcPts val="0"/>
              </a:spcBef>
              <a:spcAft>
                <a:spcPts val="800"/>
              </a:spcAft>
              <a:buNone/>
            </a:pPr>
            <a:r>
              <a:t/>
            </a:r>
            <a:endParaRPr b="1" sz="1600"/>
          </a:p>
        </p:txBody>
      </p:sp>
      <p:pic>
        <p:nvPicPr>
          <p:cNvPr id="124" name="Google Shape;124;p17"/>
          <p:cNvPicPr preferRelativeResize="0"/>
          <p:nvPr/>
        </p:nvPicPr>
        <p:blipFill>
          <a:blip r:embed="rId3">
            <a:alphaModFix/>
          </a:blip>
          <a:stretch>
            <a:fillRect/>
          </a:stretch>
        </p:blipFill>
        <p:spPr>
          <a:xfrm>
            <a:off x="7537075" y="3624925"/>
            <a:ext cx="1154775" cy="115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30" name="Google Shape;130;p18"/>
          <p:cNvSpPr txBox="1"/>
          <p:nvPr/>
        </p:nvSpPr>
        <p:spPr>
          <a:xfrm>
            <a:off x="527225" y="532425"/>
            <a:ext cx="62691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chemeClr val="accent6"/>
                </a:solidFill>
                <a:latin typeface="Raleway"/>
                <a:ea typeface="Raleway"/>
                <a:cs typeface="Raleway"/>
                <a:sym typeface="Raleway"/>
              </a:rPr>
              <a:t>Dealing with missing values</a:t>
            </a:r>
            <a:endParaRPr b="1" sz="1800">
              <a:solidFill>
                <a:schemeClr val="accent6"/>
              </a:solidFill>
              <a:latin typeface="Raleway"/>
              <a:ea typeface="Raleway"/>
              <a:cs typeface="Raleway"/>
              <a:sym typeface="Raleway"/>
            </a:endParaRPr>
          </a:p>
        </p:txBody>
      </p:sp>
      <p:pic>
        <p:nvPicPr>
          <p:cNvPr id="131" name="Google Shape;131;p18"/>
          <p:cNvPicPr preferRelativeResize="0"/>
          <p:nvPr/>
        </p:nvPicPr>
        <p:blipFill>
          <a:blip r:embed="rId3">
            <a:alphaModFix/>
          </a:blip>
          <a:stretch>
            <a:fillRect/>
          </a:stretch>
        </p:blipFill>
        <p:spPr>
          <a:xfrm>
            <a:off x="7296075" y="3383925"/>
            <a:ext cx="1395775" cy="1395775"/>
          </a:xfrm>
          <a:prstGeom prst="rect">
            <a:avLst/>
          </a:prstGeom>
          <a:noFill/>
          <a:ln>
            <a:noFill/>
          </a:ln>
        </p:spPr>
      </p:pic>
      <p:sp>
        <p:nvSpPr>
          <p:cNvPr id="132" name="Google Shape;132;p18"/>
          <p:cNvSpPr txBox="1"/>
          <p:nvPr/>
        </p:nvSpPr>
        <p:spPr>
          <a:xfrm>
            <a:off x="436350" y="1300425"/>
            <a:ext cx="7268400" cy="4340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 sz="1900"/>
              <a:t>Removing columns that contains over 90% missing values and above</a:t>
            </a:r>
            <a:endParaRPr sz="1900"/>
          </a:p>
          <a:p>
            <a:pPr indent="0" lvl="0" marL="0" rtl="0" algn="l">
              <a:spcBef>
                <a:spcPts val="0"/>
              </a:spcBef>
              <a:spcAft>
                <a:spcPts val="0"/>
              </a:spcAft>
              <a:buNone/>
            </a:pPr>
            <a:r>
              <a:t/>
            </a:r>
            <a:endParaRPr sz="2100"/>
          </a:p>
          <a:p>
            <a:pPr indent="-349250" lvl="0" marL="457200" rtl="0" algn="l">
              <a:spcBef>
                <a:spcPts val="1600"/>
              </a:spcBef>
              <a:spcAft>
                <a:spcPts val="0"/>
              </a:spcAft>
              <a:buSzPts val="1900"/>
              <a:buChar char="❖"/>
            </a:pPr>
            <a:r>
              <a:rPr lang="en" sz="1900"/>
              <a:t>Replacing missing values through interpolation</a:t>
            </a:r>
            <a:endParaRPr sz="1900"/>
          </a:p>
          <a:p>
            <a:pPr indent="0" lvl="0" marL="457200" rtl="0" algn="l">
              <a:spcBef>
                <a:spcPts val="1600"/>
              </a:spcBef>
              <a:spcAft>
                <a:spcPts val="0"/>
              </a:spcAft>
              <a:buNone/>
            </a:pPr>
            <a:r>
              <a:t/>
            </a:r>
            <a:endParaRPr sz="1900"/>
          </a:p>
          <a:p>
            <a:pPr indent="-349250" lvl="0" marL="457200" rtl="0" algn="l">
              <a:spcBef>
                <a:spcPts val="1600"/>
              </a:spcBef>
              <a:spcAft>
                <a:spcPts val="0"/>
              </a:spcAft>
              <a:buSzPts val="1900"/>
              <a:buChar char="❖"/>
            </a:pPr>
            <a:r>
              <a:rPr lang="en" sz="1900"/>
              <a:t>Filing missing values in non-numerical columns with the mode (most frequent value)</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900"/>
          </a:p>
          <a:p>
            <a:pPr indent="0" lvl="0" marL="0" rtl="0" algn="l">
              <a:spcBef>
                <a:spcPts val="1600"/>
              </a:spcBef>
              <a:spcAft>
                <a:spcPts val="16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p:nvPr/>
        </p:nvSpPr>
        <p:spPr>
          <a:xfrm>
            <a:off x="432350" y="283725"/>
            <a:ext cx="60885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8" name="Google Shape;138;p19"/>
          <p:cNvSpPr txBox="1"/>
          <p:nvPr>
            <p:ph idx="4294967295" type="body"/>
          </p:nvPr>
        </p:nvSpPr>
        <p:spPr>
          <a:xfrm>
            <a:off x="578250" y="430425"/>
            <a:ext cx="3016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Exploratory data analysis</a:t>
            </a:r>
            <a:endParaRPr>
              <a:solidFill>
                <a:schemeClr val="lt1"/>
              </a:solidFill>
            </a:endParaRPr>
          </a:p>
        </p:txBody>
      </p:sp>
      <p:pic>
        <p:nvPicPr>
          <p:cNvPr id="139" name="Google Shape;139;p19"/>
          <p:cNvPicPr preferRelativeResize="0"/>
          <p:nvPr/>
        </p:nvPicPr>
        <p:blipFill>
          <a:blip r:embed="rId3">
            <a:alphaModFix/>
          </a:blip>
          <a:stretch>
            <a:fillRect/>
          </a:stretch>
        </p:blipFill>
        <p:spPr>
          <a:xfrm>
            <a:off x="7684375" y="3772225"/>
            <a:ext cx="1007475" cy="1007475"/>
          </a:xfrm>
          <a:prstGeom prst="rect">
            <a:avLst/>
          </a:prstGeom>
          <a:noFill/>
          <a:ln>
            <a:noFill/>
          </a:ln>
        </p:spPr>
      </p:pic>
      <p:pic>
        <p:nvPicPr>
          <p:cNvPr id="140" name="Google Shape;140;p19"/>
          <p:cNvPicPr preferRelativeResize="0"/>
          <p:nvPr/>
        </p:nvPicPr>
        <p:blipFill>
          <a:blip r:embed="rId4">
            <a:alphaModFix/>
          </a:blip>
          <a:stretch>
            <a:fillRect/>
          </a:stretch>
        </p:blipFill>
        <p:spPr>
          <a:xfrm>
            <a:off x="286450" y="1533938"/>
            <a:ext cx="7321851" cy="2899424"/>
          </a:xfrm>
          <a:prstGeom prst="rect">
            <a:avLst/>
          </a:prstGeom>
          <a:noFill/>
          <a:ln>
            <a:noFill/>
          </a:ln>
        </p:spPr>
      </p:pic>
      <p:sp>
        <p:nvSpPr>
          <p:cNvPr id="141" name="Google Shape;141;p19"/>
          <p:cNvSpPr txBox="1"/>
          <p:nvPr/>
        </p:nvSpPr>
        <p:spPr>
          <a:xfrm>
            <a:off x="462450" y="1026275"/>
            <a:ext cx="59124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Visualizing missing value using missingno.</a:t>
            </a:r>
            <a:endParaRPr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432350" y="283725"/>
            <a:ext cx="36342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7" name="Google Shape;147;p20"/>
          <p:cNvSpPr txBox="1"/>
          <p:nvPr>
            <p:ph idx="4294967295" type="body"/>
          </p:nvPr>
        </p:nvSpPr>
        <p:spPr>
          <a:xfrm>
            <a:off x="578250" y="430425"/>
            <a:ext cx="3136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600">
                <a:solidFill>
                  <a:schemeClr val="lt1"/>
                </a:solidFill>
              </a:rPr>
              <a:t>Data preprocessing</a:t>
            </a:r>
            <a:endParaRPr sz="2600">
              <a:solidFill>
                <a:schemeClr val="lt1"/>
              </a:solidFill>
            </a:endParaRPr>
          </a:p>
        </p:txBody>
      </p:sp>
      <p:pic>
        <p:nvPicPr>
          <p:cNvPr id="148" name="Google Shape;148;p20"/>
          <p:cNvPicPr preferRelativeResize="0"/>
          <p:nvPr/>
        </p:nvPicPr>
        <p:blipFill>
          <a:blip r:embed="rId3">
            <a:alphaModFix/>
          </a:blip>
          <a:stretch>
            <a:fillRect/>
          </a:stretch>
        </p:blipFill>
        <p:spPr>
          <a:xfrm>
            <a:off x="7684375" y="3772225"/>
            <a:ext cx="1007475" cy="1007475"/>
          </a:xfrm>
          <a:prstGeom prst="rect">
            <a:avLst/>
          </a:prstGeom>
          <a:noFill/>
          <a:ln>
            <a:noFill/>
          </a:ln>
        </p:spPr>
      </p:pic>
      <p:sp>
        <p:nvSpPr>
          <p:cNvPr id="149" name="Google Shape;149;p20"/>
          <p:cNvSpPr txBox="1"/>
          <p:nvPr/>
        </p:nvSpPr>
        <p:spPr>
          <a:xfrm>
            <a:off x="531100" y="1175525"/>
            <a:ext cx="2848800" cy="336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data set was scaled using Standard Scaler.</a:t>
            </a:r>
            <a:endParaRPr sz="1800">
              <a:solidFill>
                <a:schemeClr val="dk2"/>
              </a:solidFill>
              <a:latin typeface="Roboto"/>
              <a:ea typeface="Roboto"/>
              <a:cs typeface="Roboto"/>
              <a:sym typeface="Roboto"/>
            </a:endParaRPr>
          </a:p>
          <a:p>
            <a:pPr indent="0" lvl="0" marL="45720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Scaling was done to prevent the model from being biased</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50" name="Google Shape;150;p20"/>
          <p:cNvSpPr/>
          <p:nvPr/>
        </p:nvSpPr>
        <p:spPr>
          <a:xfrm>
            <a:off x="4173325" y="283725"/>
            <a:ext cx="42858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1" name="Google Shape;151;p20"/>
          <p:cNvSpPr txBox="1"/>
          <p:nvPr>
            <p:ph idx="4294967295" type="body"/>
          </p:nvPr>
        </p:nvSpPr>
        <p:spPr>
          <a:xfrm>
            <a:off x="4652200" y="430425"/>
            <a:ext cx="3136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600">
                <a:solidFill>
                  <a:schemeClr val="lt1"/>
                </a:solidFill>
              </a:rPr>
              <a:t>Machine learning</a:t>
            </a:r>
            <a:endParaRPr sz="2600">
              <a:solidFill>
                <a:schemeClr val="lt1"/>
              </a:solidFill>
            </a:endParaRPr>
          </a:p>
        </p:txBody>
      </p:sp>
      <p:sp>
        <p:nvSpPr>
          <p:cNvPr id="152" name="Google Shape;152;p20"/>
          <p:cNvSpPr txBox="1"/>
          <p:nvPr/>
        </p:nvSpPr>
        <p:spPr>
          <a:xfrm>
            <a:off x="4796050" y="1175525"/>
            <a:ext cx="2848800" cy="336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accent6"/>
                </a:solidFill>
                <a:latin typeface="Roboto"/>
                <a:ea typeface="Roboto"/>
                <a:cs typeface="Roboto"/>
                <a:sym typeface="Roboto"/>
              </a:rPr>
              <a:t>Pre-model selection:</a:t>
            </a:r>
            <a:endParaRPr b="1" sz="1500">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Data set was splitted into x test, x train, y test and y train.</a:t>
            </a:r>
            <a:endParaRPr sz="1500">
              <a:latin typeface="Roboto"/>
              <a:ea typeface="Roboto"/>
              <a:cs typeface="Roboto"/>
              <a:sym typeface="Roboto"/>
            </a:endParaRPr>
          </a:p>
          <a:p>
            <a:pPr indent="0" lvl="0" marL="457200" rtl="0" algn="l">
              <a:lnSpc>
                <a:spcPct val="115000"/>
              </a:lnSpc>
              <a:spcBef>
                <a:spcPts val="0"/>
              </a:spcBef>
              <a:spcAft>
                <a:spcPts val="0"/>
              </a:spcAft>
              <a:buNone/>
            </a:pPr>
            <a:r>
              <a:t/>
            </a:r>
            <a:endParaRPr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X train and y train was fitted into the model</a:t>
            </a:r>
            <a:endParaRPr sz="1500">
              <a:latin typeface="Roboto"/>
              <a:ea typeface="Roboto"/>
              <a:cs typeface="Roboto"/>
              <a:sym typeface="Roboto"/>
            </a:endParaRPr>
          </a:p>
          <a:p>
            <a:pPr indent="0" lvl="0" marL="457200" rtl="0" algn="l">
              <a:lnSpc>
                <a:spcPct val="115000"/>
              </a:lnSpc>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p:nvPr/>
        </p:nvSpPr>
        <p:spPr>
          <a:xfrm>
            <a:off x="432350" y="283725"/>
            <a:ext cx="60885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21"/>
          <p:cNvSpPr txBox="1"/>
          <p:nvPr>
            <p:ph idx="4294967295" type="body"/>
          </p:nvPr>
        </p:nvSpPr>
        <p:spPr>
          <a:xfrm>
            <a:off x="891500" y="523425"/>
            <a:ext cx="5170200" cy="368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600">
                <a:solidFill>
                  <a:schemeClr val="lt1"/>
                </a:solidFill>
                <a:latin typeface="Arial"/>
                <a:ea typeface="Arial"/>
                <a:cs typeface="Arial"/>
                <a:sym typeface="Arial"/>
              </a:rPr>
              <a:t>Machine learning</a:t>
            </a:r>
            <a:endParaRPr sz="2600">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a:solidFill>
                <a:schemeClr val="lt1"/>
              </a:solidFill>
            </a:endParaRPr>
          </a:p>
        </p:txBody>
      </p:sp>
      <p:pic>
        <p:nvPicPr>
          <p:cNvPr id="159" name="Google Shape;159;p21"/>
          <p:cNvPicPr preferRelativeResize="0"/>
          <p:nvPr/>
        </p:nvPicPr>
        <p:blipFill>
          <a:blip r:embed="rId3">
            <a:alphaModFix/>
          </a:blip>
          <a:stretch>
            <a:fillRect/>
          </a:stretch>
        </p:blipFill>
        <p:spPr>
          <a:xfrm>
            <a:off x="7684375" y="3772225"/>
            <a:ext cx="1007475" cy="1007475"/>
          </a:xfrm>
          <a:prstGeom prst="rect">
            <a:avLst/>
          </a:prstGeom>
          <a:noFill/>
          <a:ln>
            <a:noFill/>
          </a:ln>
        </p:spPr>
      </p:pic>
      <p:sp>
        <p:nvSpPr>
          <p:cNvPr id="160" name="Google Shape;160;p21"/>
          <p:cNvSpPr txBox="1"/>
          <p:nvPr/>
        </p:nvSpPr>
        <p:spPr>
          <a:xfrm>
            <a:off x="462450" y="1026275"/>
            <a:ext cx="6899100" cy="343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6"/>
                </a:solidFill>
                <a:latin typeface="Roboto"/>
                <a:ea typeface="Roboto"/>
                <a:cs typeface="Roboto"/>
                <a:sym typeface="Roboto"/>
              </a:rPr>
              <a:t>Model selection:</a:t>
            </a:r>
            <a:endParaRPr b="1">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rgbClr val="F46524"/>
              </a:solidFill>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 model selected were: Random Forest Regressor and decision tree Regressor.</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These models were selected because it is a regression task.</a:t>
            </a:r>
            <a:endParaRPr>
              <a:latin typeface="Roboto"/>
              <a:ea typeface="Roboto"/>
              <a:cs typeface="Roboto"/>
              <a:sym typeface="Roboto"/>
            </a:endParaRPr>
          </a:p>
          <a:p>
            <a:pPr indent="0" lvl="0" marL="457200" rtl="0" algn="l">
              <a:lnSpc>
                <a:spcPct val="115000"/>
              </a:lnSpc>
              <a:spcBef>
                <a:spcPts val="1100"/>
              </a:spcBef>
              <a:spcAft>
                <a:spcPts val="0"/>
              </a:spcAft>
              <a:buNone/>
            </a:pPr>
            <a:r>
              <a:t/>
            </a:r>
            <a:endParaRPr sz="1050">
              <a:solidFill>
                <a:schemeClr val="lt1"/>
              </a:solidFill>
              <a:highlight>
                <a:srgbClr val="111111"/>
              </a:highlight>
            </a:endParaRPr>
          </a:p>
          <a:p>
            <a:pPr indent="0" lvl="0" marL="0" rtl="0" algn="l">
              <a:spcBef>
                <a:spcPts val="5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