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9428c4f3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9428c4f3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9428c4f3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9428c4f3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913adec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913adec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913adecb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913adecb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913adecbc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913adecbc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428c4f3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9428c4f3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9428c4f3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9428c4f3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913adecbc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913adecbc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913adecbc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913adecbc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513950" y="1281863"/>
            <a:ext cx="7291800" cy="9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4900">
              <a:solidFill>
                <a:schemeClr val="accent5"/>
              </a:solidFill>
              <a:latin typeface="Arial"/>
              <a:ea typeface="Arial"/>
              <a:cs typeface="Arial"/>
              <a:sym typeface="Arial"/>
            </a:endParaRPr>
          </a:p>
          <a:p>
            <a:pPr indent="0" lvl="0" marL="0" rtl="0" algn="l">
              <a:spcBef>
                <a:spcPts val="0"/>
              </a:spcBef>
              <a:spcAft>
                <a:spcPts val="0"/>
              </a:spcAft>
              <a:buNone/>
            </a:pPr>
            <a:r>
              <a:t/>
            </a:r>
            <a:endParaRPr sz="4900"/>
          </a:p>
        </p:txBody>
      </p:sp>
      <p:sp>
        <p:nvSpPr>
          <p:cNvPr id="73" name="Google Shape;73;p13"/>
          <p:cNvSpPr txBox="1"/>
          <p:nvPr>
            <p:ph idx="1" type="subTitle"/>
          </p:nvPr>
        </p:nvSpPr>
        <p:spPr>
          <a:xfrm>
            <a:off x="1914600" y="3546500"/>
            <a:ext cx="5314800" cy="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1C4587"/>
                </a:solidFill>
              </a:rPr>
              <a:t>by: </a:t>
            </a:r>
            <a:endParaRPr sz="2400">
              <a:solidFill>
                <a:srgbClr val="1C4587"/>
              </a:solidFill>
            </a:endParaRPr>
          </a:p>
          <a:p>
            <a:pPr indent="0" lvl="0" marL="0" rtl="0" algn="ctr">
              <a:spcBef>
                <a:spcPts val="0"/>
              </a:spcBef>
              <a:spcAft>
                <a:spcPts val="0"/>
              </a:spcAft>
              <a:buNone/>
            </a:pPr>
            <a:r>
              <a:t/>
            </a:r>
            <a:endParaRPr sz="2400">
              <a:solidFill>
                <a:srgbClr val="1C4587"/>
              </a:solidFill>
            </a:endParaRPr>
          </a:p>
          <a:p>
            <a:pPr indent="0" lvl="0" marL="0" rtl="0" algn="ctr">
              <a:spcBef>
                <a:spcPts val="0"/>
              </a:spcBef>
              <a:spcAft>
                <a:spcPts val="0"/>
              </a:spcAft>
              <a:buNone/>
            </a:pPr>
            <a:r>
              <a:rPr lang="en" sz="2400">
                <a:solidFill>
                  <a:srgbClr val="1C4587"/>
                </a:solidFill>
              </a:rPr>
              <a:t>Ajirinsola Oluwafolakemi Ayomide</a:t>
            </a:r>
            <a:endParaRPr sz="2400">
              <a:solidFill>
                <a:srgbClr val="1C4587"/>
              </a:solidFill>
            </a:endParaRPr>
          </a:p>
          <a:p>
            <a:pPr indent="0" lvl="0" marL="0" rtl="0" algn="ctr">
              <a:spcBef>
                <a:spcPts val="0"/>
              </a:spcBef>
              <a:spcAft>
                <a:spcPts val="0"/>
              </a:spcAft>
              <a:buNone/>
            </a:pPr>
            <a:r>
              <a:rPr lang="en" sz="1000">
                <a:solidFill>
                  <a:srgbClr val="1C4587"/>
                </a:solidFill>
              </a:rPr>
              <a:t>ayofolakemi01@gmail.com</a:t>
            </a:r>
            <a:endParaRPr sz="1000">
              <a:solidFill>
                <a:srgbClr val="1C4587"/>
              </a:solidFill>
            </a:endParaRPr>
          </a:p>
        </p:txBody>
      </p:sp>
      <p:sp>
        <p:nvSpPr>
          <p:cNvPr id="74" name="Google Shape;74;p13"/>
          <p:cNvSpPr txBox="1"/>
          <p:nvPr/>
        </p:nvSpPr>
        <p:spPr>
          <a:xfrm>
            <a:off x="3279750" y="672675"/>
            <a:ext cx="2584500" cy="12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73763"/>
                </a:solidFill>
                <a:latin typeface="Lato"/>
                <a:ea typeface="Lato"/>
                <a:cs typeface="Lato"/>
                <a:sym typeface="Lato"/>
              </a:rPr>
              <a:t>A </a:t>
            </a:r>
            <a:endParaRPr sz="2300">
              <a:solidFill>
                <a:srgbClr val="073763"/>
              </a:solidFill>
              <a:latin typeface="Lato"/>
              <a:ea typeface="Lato"/>
              <a:cs typeface="Lato"/>
              <a:sym typeface="Lato"/>
            </a:endParaRPr>
          </a:p>
          <a:p>
            <a:pPr indent="0" lvl="0" marL="0" rtl="0" algn="ctr">
              <a:spcBef>
                <a:spcPts val="0"/>
              </a:spcBef>
              <a:spcAft>
                <a:spcPts val="0"/>
              </a:spcAft>
              <a:buNone/>
            </a:pPr>
            <a:r>
              <a:rPr lang="en" sz="2300">
                <a:solidFill>
                  <a:srgbClr val="073763"/>
                </a:solidFill>
                <a:latin typeface="Lato"/>
                <a:ea typeface="Lato"/>
                <a:cs typeface="Lato"/>
                <a:sym typeface="Lato"/>
              </a:rPr>
              <a:t>capstone project </a:t>
            </a:r>
            <a:endParaRPr sz="2300">
              <a:solidFill>
                <a:srgbClr val="073763"/>
              </a:solidFill>
              <a:latin typeface="Lato"/>
              <a:ea typeface="Lato"/>
              <a:cs typeface="Lato"/>
              <a:sym typeface="Lato"/>
            </a:endParaRPr>
          </a:p>
          <a:p>
            <a:pPr indent="0" lvl="0" marL="0" rtl="0" algn="ctr">
              <a:spcBef>
                <a:spcPts val="0"/>
              </a:spcBef>
              <a:spcAft>
                <a:spcPts val="0"/>
              </a:spcAft>
              <a:buNone/>
            </a:pPr>
            <a:r>
              <a:rPr lang="en" sz="2300">
                <a:solidFill>
                  <a:srgbClr val="073763"/>
                </a:solidFill>
                <a:latin typeface="Lato"/>
                <a:ea typeface="Lato"/>
                <a:cs typeface="Lato"/>
                <a:sym typeface="Lato"/>
              </a:rPr>
              <a:t>on:</a:t>
            </a:r>
            <a:endParaRPr sz="2300">
              <a:solidFill>
                <a:srgbClr val="073763"/>
              </a:solidFill>
              <a:latin typeface="Lato"/>
              <a:ea typeface="Lato"/>
              <a:cs typeface="Lato"/>
              <a:sym typeface="Lato"/>
            </a:endParaRPr>
          </a:p>
        </p:txBody>
      </p:sp>
      <p:pic>
        <p:nvPicPr>
          <p:cNvPr id="75" name="Google Shape;75;p13"/>
          <p:cNvPicPr preferRelativeResize="0"/>
          <p:nvPr/>
        </p:nvPicPr>
        <p:blipFill rotWithShape="1">
          <a:blip r:embed="rId3">
            <a:alphaModFix/>
          </a:blip>
          <a:srcRect b="0" l="6278" r="6270" t="0"/>
          <a:stretch/>
        </p:blipFill>
        <p:spPr>
          <a:xfrm flipH="1">
            <a:off x="506825" y="672675"/>
            <a:ext cx="946975" cy="10828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58000" stPos="0" sy="-100000" ky="0"/>
          </a:effectLst>
        </p:spPr>
      </p:pic>
      <p:sp>
        <p:nvSpPr>
          <p:cNvPr id="76" name="Google Shape;76;p13"/>
          <p:cNvSpPr/>
          <p:nvPr/>
        </p:nvSpPr>
        <p:spPr>
          <a:xfrm>
            <a:off x="1453800" y="2237975"/>
            <a:ext cx="6957900" cy="855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13"/>
          <p:cNvSpPr txBox="1"/>
          <p:nvPr/>
        </p:nvSpPr>
        <p:spPr>
          <a:xfrm>
            <a:off x="1663500" y="2267488"/>
            <a:ext cx="65385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4400">
                <a:solidFill>
                  <a:schemeClr val="accent5"/>
                </a:solidFill>
              </a:rPr>
              <a:t>Xente Fraud Detection</a:t>
            </a:r>
            <a:endParaRPr sz="35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4294967295" type="title"/>
          </p:nvPr>
        </p:nvSpPr>
        <p:spPr>
          <a:xfrm>
            <a:off x="535775" y="361250"/>
            <a:ext cx="3862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Result</a:t>
            </a:r>
            <a:endParaRPr sz="2400"/>
          </a:p>
        </p:txBody>
      </p:sp>
      <p:sp>
        <p:nvSpPr>
          <p:cNvPr id="178" name="Google Shape;178;p22"/>
          <p:cNvSpPr txBox="1"/>
          <p:nvPr>
            <p:ph idx="4294967295" type="title"/>
          </p:nvPr>
        </p:nvSpPr>
        <p:spPr>
          <a:xfrm>
            <a:off x="535775" y="1480150"/>
            <a:ext cx="8038800" cy="30675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1300">
              <a:latin typeface="Arial"/>
              <a:ea typeface="Arial"/>
              <a:cs typeface="Arial"/>
              <a:sym typeface="Arial"/>
            </a:endParaRPr>
          </a:p>
          <a:p>
            <a:pPr indent="0" lvl="0" marL="457200" rtl="0" algn="l">
              <a:lnSpc>
                <a:spcPct val="115000"/>
              </a:lnSpc>
              <a:spcBef>
                <a:spcPts val="1200"/>
              </a:spcBef>
              <a:spcAft>
                <a:spcPts val="0"/>
              </a:spcAft>
              <a:buNone/>
            </a:pPr>
            <a:r>
              <a:t/>
            </a:r>
            <a:endParaRPr sz="1300">
              <a:latin typeface="Arial"/>
              <a:ea typeface="Arial"/>
              <a:cs typeface="Arial"/>
              <a:sym typeface="Arial"/>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pic>
        <p:nvPicPr>
          <p:cNvPr id="179" name="Google Shape;179;p22"/>
          <p:cNvPicPr preferRelativeResize="0"/>
          <p:nvPr/>
        </p:nvPicPr>
        <p:blipFill>
          <a:blip r:embed="rId3">
            <a:alphaModFix/>
          </a:blip>
          <a:stretch>
            <a:fillRect/>
          </a:stretch>
        </p:blipFill>
        <p:spPr>
          <a:xfrm>
            <a:off x="689200" y="1557900"/>
            <a:ext cx="3188052" cy="3131575"/>
          </a:xfrm>
          <a:prstGeom prst="rect">
            <a:avLst/>
          </a:prstGeom>
          <a:noFill/>
          <a:ln>
            <a:noFill/>
          </a:ln>
        </p:spPr>
      </p:pic>
      <p:sp>
        <p:nvSpPr>
          <p:cNvPr id="180" name="Google Shape;180;p22"/>
          <p:cNvSpPr txBox="1"/>
          <p:nvPr/>
        </p:nvSpPr>
        <p:spPr>
          <a:xfrm>
            <a:off x="4654825" y="1345275"/>
            <a:ext cx="36030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True positive (TP) = 14222</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True negative (TN) = 28457</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False positive (FP) = 281</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False </a:t>
            </a:r>
            <a:r>
              <a:rPr lang="en" sz="1800">
                <a:solidFill>
                  <a:schemeClr val="dk2"/>
                </a:solidFill>
                <a:latin typeface="Lato"/>
                <a:ea typeface="Lato"/>
                <a:cs typeface="Lato"/>
                <a:sym typeface="Lato"/>
              </a:rPr>
              <a:t>negative</a:t>
            </a:r>
            <a:r>
              <a:rPr lang="en" sz="1800">
                <a:solidFill>
                  <a:schemeClr val="dk2"/>
                </a:solidFill>
                <a:latin typeface="Lato"/>
                <a:ea typeface="Lato"/>
                <a:cs typeface="Lato"/>
                <a:sym typeface="Lato"/>
              </a:rPr>
              <a:t> (FN) = 1</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81" name="Google Shape;181;p22"/>
          <p:cNvSpPr txBox="1"/>
          <p:nvPr/>
        </p:nvSpPr>
        <p:spPr>
          <a:xfrm>
            <a:off x="632450" y="1126275"/>
            <a:ext cx="3765600" cy="4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Roboto"/>
                <a:ea typeface="Roboto"/>
                <a:cs typeface="Roboto"/>
                <a:sym typeface="Roboto"/>
              </a:rPr>
              <a:t>Decision Tree</a:t>
            </a:r>
            <a:r>
              <a:rPr b="1" lang="en" sz="1600">
                <a:solidFill>
                  <a:schemeClr val="dk1"/>
                </a:solidFill>
                <a:latin typeface="Roboto"/>
                <a:ea typeface="Roboto"/>
                <a:cs typeface="Roboto"/>
                <a:sym typeface="Roboto"/>
              </a:rPr>
              <a:t> Classifier :</a:t>
            </a:r>
            <a:endParaRPr sz="2000">
              <a:solidFill>
                <a:schemeClr val="dk2"/>
              </a:solidFill>
              <a:latin typeface="Lato"/>
              <a:ea typeface="Lato"/>
              <a:cs typeface="Lato"/>
              <a:sym typeface="Lato"/>
            </a:endParaRPr>
          </a:p>
        </p:txBody>
      </p:sp>
      <p:sp>
        <p:nvSpPr>
          <p:cNvPr id="182" name="Google Shape;182;p22"/>
          <p:cNvSpPr txBox="1"/>
          <p:nvPr>
            <p:ph idx="4294967295" type="title"/>
          </p:nvPr>
        </p:nvSpPr>
        <p:spPr>
          <a:xfrm>
            <a:off x="4804675" y="358275"/>
            <a:ext cx="347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Discussion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4294967295" type="title"/>
          </p:nvPr>
        </p:nvSpPr>
        <p:spPr>
          <a:xfrm>
            <a:off x="535775" y="712150"/>
            <a:ext cx="7764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a:t>
            </a:r>
            <a:endParaRPr sz="2400"/>
          </a:p>
        </p:txBody>
      </p:sp>
      <p:sp>
        <p:nvSpPr>
          <p:cNvPr id="188" name="Google Shape;188;p23"/>
          <p:cNvSpPr txBox="1"/>
          <p:nvPr>
            <p:ph idx="4294967295" type="title"/>
          </p:nvPr>
        </p:nvSpPr>
        <p:spPr>
          <a:xfrm>
            <a:off x="535775" y="1480150"/>
            <a:ext cx="6738000" cy="3067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700">
              <a:latin typeface="Lato"/>
              <a:ea typeface="Lato"/>
              <a:cs typeface="Lato"/>
              <a:sym typeface="Lato"/>
            </a:endParaRPr>
          </a:p>
          <a:p>
            <a:pPr indent="-336550" lvl="0" marL="457200" rtl="0" algn="l">
              <a:lnSpc>
                <a:spcPct val="115000"/>
              </a:lnSpc>
              <a:spcBef>
                <a:spcPts val="1600"/>
              </a:spcBef>
              <a:spcAft>
                <a:spcPts val="0"/>
              </a:spcAft>
              <a:buSzPts val="1700"/>
              <a:buFont typeface="Lato"/>
              <a:buChar char="❖"/>
            </a:pPr>
            <a:r>
              <a:rPr lang="en" sz="1700">
                <a:latin typeface="Lato"/>
                <a:ea typeface="Lato"/>
                <a:cs typeface="Lato"/>
                <a:sym typeface="Lato"/>
              </a:rPr>
              <a:t>Random Forest classifier model is the preferred model</a:t>
            </a:r>
            <a:endParaRPr sz="17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189" name="Google Shape;189;p23"/>
          <p:cNvPicPr preferRelativeResize="0"/>
          <p:nvPr/>
        </p:nvPicPr>
        <p:blipFill rotWithShape="1">
          <a:blip r:embed="rId3">
            <a:alphaModFix/>
          </a:blip>
          <a:srcRect b="0" l="11680" r="11673" t="0"/>
          <a:stretch/>
        </p:blipFill>
        <p:spPr>
          <a:xfrm>
            <a:off x="7343776" y="2804500"/>
            <a:ext cx="1572275" cy="205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Screen Shot 2015-11-20 at 9.47.21 AM.png" id="194" name="Google Shape;194;p24"/>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95" name="Google Shape;195;p24"/>
          <p:cNvSpPr txBox="1"/>
          <p:nvPr>
            <p:ph type="title"/>
          </p:nvPr>
        </p:nvSpPr>
        <p:spPr>
          <a:xfrm>
            <a:off x="300200" y="1901750"/>
            <a:ext cx="8692800" cy="11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700"/>
              <a:t>Thank you for listening.</a:t>
            </a:r>
            <a:endParaRPr sz="5700"/>
          </a:p>
        </p:txBody>
      </p:sp>
      <p:grpSp>
        <p:nvGrpSpPr>
          <p:cNvPr id="196" name="Google Shape;196;p24"/>
          <p:cNvGrpSpPr/>
          <p:nvPr/>
        </p:nvGrpSpPr>
        <p:grpSpPr>
          <a:xfrm>
            <a:off x="7487265" y="3437005"/>
            <a:ext cx="1505742" cy="1564107"/>
            <a:chOff x="6803275" y="395363"/>
            <a:chExt cx="2212050" cy="2537076"/>
          </a:xfrm>
        </p:grpSpPr>
        <p:pic>
          <p:nvPicPr>
            <p:cNvPr id="197" name="Google Shape;197;p2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98" name="Google Shape;198;p2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99" name="Google Shape;199;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grpSp>
      <p:pic>
        <p:nvPicPr>
          <p:cNvPr id="200" name="Google Shape;200;p24"/>
          <p:cNvPicPr preferRelativeResize="0"/>
          <p:nvPr/>
        </p:nvPicPr>
        <p:blipFill rotWithShape="1">
          <a:blip r:embed="rId6">
            <a:alphaModFix/>
          </a:blip>
          <a:srcRect b="0" l="11680" r="11673" t="0"/>
          <a:stretch/>
        </p:blipFill>
        <p:spPr>
          <a:xfrm>
            <a:off x="7775183" y="3612433"/>
            <a:ext cx="929900" cy="121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3" name="Google Shape;83;p14"/>
          <p:cNvSpPr txBox="1"/>
          <p:nvPr>
            <p:ph idx="4294967295" type="title"/>
          </p:nvPr>
        </p:nvSpPr>
        <p:spPr>
          <a:xfrm>
            <a:off x="535775" y="1480150"/>
            <a:ext cx="8175600" cy="313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700">
                <a:latin typeface="Arial"/>
                <a:ea typeface="Arial"/>
                <a:cs typeface="Arial"/>
                <a:sym typeface="Arial"/>
              </a:rPr>
              <a:t>Xente is an e-payments, e-commerce, and financial services company in Uganda where consumers can buy products such as airtime, data bundles, water and electricity bill payments, TV subscription services, event tickets, movie tickets, bus tickets, and more.</a:t>
            </a:r>
            <a:endParaRPr b="0" sz="1700">
              <a:latin typeface="Arial"/>
              <a:ea typeface="Arial"/>
              <a:cs typeface="Arial"/>
              <a:sym typeface="Arial"/>
            </a:endParaRPr>
          </a:p>
          <a:p>
            <a:pPr indent="0" lvl="0" marL="0" rtl="0" algn="l">
              <a:lnSpc>
                <a:spcPct val="115000"/>
              </a:lnSpc>
              <a:spcBef>
                <a:spcPts val="1600"/>
              </a:spcBef>
              <a:spcAft>
                <a:spcPts val="0"/>
              </a:spcAft>
              <a:buNone/>
            </a:pPr>
            <a:r>
              <a:rPr lang="en" sz="1700">
                <a:solidFill>
                  <a:schemeClr val="dk1"/>
                </a:solidFill>
                <a:latin typeface="Arial"/>
                <a:ea typeface="Arial"/>
                <a:cs typeface="Arial"/>
                <a:sym typeface="Arial"/>
              </a:rPr>
              <a:t>Objective</a:t>
            </a:r>
            <a:r>
              <a:rPr lang="en" sz="1700">
                <a:latin typeface="Arial"/>
                <a:ea typeface="Arial"/>
                <a:cs typeface="Arial"/>
                <a:sym typeface="Arial"/>
              </a:rPr>
              <a:t>:</a:t>
            </a:r>
            <a:r>
              <a:rPr b="0" lang="en" sz="1700">
                <a:latin typeface="Arial"/>
                <a:ea typeface="Arial"/>
                <a:cs typeface="Arial"/>
                <a:sym typeface="Arial"/>
              </a:rPr>
              <a:t> to create a machine learning model to detect fraudulent </a:t>
            </a:r>
            <a:r>
              <a:rPr b="0" lang="en" sz="1700">
                <a:latin typeface="Arial"/>
                <a:ea typeface="Arial"/>
                <a:cs typeface="Arial"/>
                <a:sym typeface="Arial"/>
              </a:rPr>
              <a:t>transactions</a:t>
            </a:r>
            <a:r>
              <a:rPr b="0" lang="en" sz="1700">
                <a:latin typeface="Arial"/>
                <a:ea typeface="Arial"/>
                <a:cs typeface="Arial"/>
                <a:sym typeface="Arial"/>
              </a:rPr>
              <a:t>; this is an important application in the financial services sector.</a:t>
            </a:r>
            <a:endParaRPr b="0" sz="1700">
              <a:latin typeface="Arial"/>
              <a:ea typeface="Arial"/>
              <a:cs typeface="Arial"/>
              <a:sym typeface="Arial"/>
            </a:endParaRPr>
          </a:p>
          <a:p>
            <a:pPr indent="0" lvl="0" marL="0" rtl="0" algn="l">
              <a:lnSpc>
                <a:spcPct val="100000"/>
              </a:lnSpc>
              <a:spcBef>
                <a:spcPts val="1600"/>
              </a:spcBef>
              <a:spcAft>
                <a:spcPts val="0"/>
              </a:spcAft>
              <a:buNone/>
            </a:pPr>
            <a:r>
              <a:rPr lang="en" sz="1700">
                <a:solidFill>
                  <a:schemeClr val="dk1"/>
                </a:solidFill>
                <a:latin typeface="Arial"/>
                <a:ea typeface="Arial"/>
                <a:cs typeface="Arial"/>
                <a:sym typeface="Arial"/>
              </a:rPr>
              <a:t>Importance</a:t>
            </a:r>
            <a:r>
              <a:rPr lang="en" sz="1700">
                <a:latin typeface="Arial"/>
                <a:ea typeface="Arial"/>
                <a:cs typeface="Arial"/>
                <a:sym typeface="Arial"/>
              </a:rPr>
              <a:t>:</a:t>
            </a:r>
            <a:r>
              <a:rPr b="0" lang="en" sz="1700">
                <a:latin typeface="Arial"/>
                <a:ea typeface="Arial"/>
                <a:cs typeface="Arial"/>
                <a:sym typeface="Arial"/>
              </a:rPr>
              <a:t> </a:t>
            </a:r>
            <a:r>
              <a:rPr b="0" lang="en" sz="1700">
                <a:latin typeface="Arial"/>
                <a:ea typeface="Arial"/>
                <a:cs typeface="Arial"/>
                <a:sym typeface="Arial"/>
              </a:rPr>
              <a:t>This solution will help Xente provide improved and safer</a:t>
            </a:r>
            <a:endParaRPr b="0" sz="1700">
              <a:latin typeface="Arial"/>
              <a:ea typeface="Arial"/>
              <a:cs typeface="Arial"/>
              <a:sym typeface="Arial"/>
            </a:endParaRPr>
          </a:p>
          <a:p>
            <a:pPr indent="0" lvl="0" marL="0" rtl="0" algn="l">
              <a:lnSpc>
                <a:spcPct val="100000"/>
              </a:lnSpc>
              <a:spcBef>
                <a:spcPts val="1600"/>
              </a:spcBef>
              <a:spcAft>
                <a:spcPts val="0"/>
              </a:spcAft>
              <a:buNone/>
            </a:pPr>
            <a:r>
              <a:rPr b="0" lang="en" sz="1700">
                <a:latin typeface="Arial"/>
                <a:ea typeface="Arial"/>
                <a:cs typeface="Arial"/>
                <a:sym typeface="Arial"/>
              </a:rPr>
              <a:t> service to its customers.</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t/>
            </a:r>
            <a:endParaRPr b="0" sz="1100">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84" name="Google Shape;84;p14"/>
          <p:cNvPicPr preferRelativeResize="0"/>
          <p:nvPr/>
        </p:nvPicPr>
        <p:blipFill rotWithShape="1">
          <a:blip r:embed="rId3">
            <a:alphaModFix/>
          </a:blip>
          <a:srcRect b="0" l="11680" r="11673" t="0"/>
          <a:stretch/>
        </p:blipFill>
        <p:spPr>
          <a:xfrm>
            <a:off x="7350675" y="3300075"/>
            <a:ext cx="1565375" cy="146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 Statement</a:t>
            </a:r>
            <a:endParaRPr sz="2400"/>
          </a:p>
        </p:txBody>
      </p:sp>
      <p:sp>
        <p:nvSpPr>
          <p:cNvPr id="90" name="Google Shape;90;p15"/>
          <p:cNvSpPr txBox="1"/>
          <p:nvPr>
            <p:ph idx="4294967295" type="title"/>
          </p:nvPr>
        </p:nvSpPr>
        <p:spPr>
          <a:xfrm>
            <a:off x="535775" y="1480150"/>
            <a:ext cx="68079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700">
                <a:latin typeface="Lato"/>
                <a:ea typeface="Lato"/>
                <a:cs typeface="Lato"/>
                <a:sym typeface="Lato"/>
              </a:rPr>
              <a:t>Detecting fraudulent transactions is a critical challenge in the financial services sector, where timely and accurate identification of fraudulent activities is essential to protect consumers and businesses. </a:t>
            </a:r>
            <a:endParaRPr b="0" sz="1700">
              <a:latin typeface="Lato"/>
              <a:ea typeface="Lato"/>
              <a:cs typeface="Lato"/>
              <a:sym typeface="Lato"/>
            </a:endParaRPr>
          </a:p>
          <a:p>
            <a:pPr indent="0" lvl="0" marL="457200" rtl="0" algn="l">
              <a:lnSpc>
                <a:spcPct val="115000"/>
              </a:lnSpc>
              <a:spcBef>
                <a:spcPts val="1600"/>
              </a:spcBef>
              <a:spcAft>
                <a:spcPts val="0"/>
              </a:spcAft>
              <a:buNone/>
            </a:pPr>
            <a:r>
              <a:t/>
            </a:r>
            <a:endParaRPr b="0" sz="1500">
              <a:latin typeface="Lato"/>
              <a:ea typeface="Lato"/>
              <a:cs typeface="Lato"/>
              <a:sym typeface="Lato"/>
            </a:endParaRPr>
          </a:p>
          <a:p>
            <a:pPr indent="-336550" lvl="0" marL="457200" rtl="0" algn="l">
              <a:lnSpc>
                <a:spcPct val="115000"/>
              </a:lnSpc>
              <a:spcBef>
                <a:spcPts val="1600"/>
              </a:spcBef>
              <a:spcAft>
                <a:spcPts val="0"/>
              </a:spcAft>
              <a:buSzPts val="1700"/>
              <a:buFont typeface="Lato"/>
              <a:buChar char="❖"/>
            </a:pPr>
            <a:r>
              <a:rPr b="0" lang="en" sz="1700">
                <a:latin typeface="Lato"/>
                <a:ea typeface="Lato"/>
                <a:cs typeface="Lato"/>
                <a:sym typeface="Lato"/>
              </a:rPr>
              <a:t>Xente, an e-payments, e-commerce, and financial services company in Uganda, aims to enhance its security measures by developing a machine learning model to detect fraudulent transactions. </a:t>
            </a:r>
            <a:endParaRPr sz="1600">
              <a:latin typeface="Lato"/>
              <a:ea typeface="Lato"/>
              <a:cs typeface="Lato"/>
              <a:sym typeface="Lato"/>
            </a:endParaRPr>
          </a:p>
        </p:txBody>
      </p:sp>
      <p:pic>
        <p:nvPicPr>
          <p:cNvPr id="91" name="Google Shape;91;p15"/>
          <p:cNvPicPr preferRelativeResize="0"/>
          <p:nvPr/>
        </p:nvPicPr>
        <p:blipFill rotWithShape="1">
          <a:blip r:embed="rId3">
            <a:alphaModFix/>
          </a:blip>
          <a:srcRect b="0" l="11680" r="11673" t="0"/>
          <a:stretch/>
        </p:blipFill>
        <p:spPr>
          <a:xfrm>
            <a:off x="7343776" y="2804500"/>
            <a:ext cx="1572275" cy="205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4294967295" type="title"/>
          </p:nvPr>
        </p:nvSpPr>
        <p:spPr>
          <a:xfrm>
            <a:off x="409975" y="321800"/>
            <a:ext cx="4202100" cy="54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3600">
                <a:solidFill>
                  <a:schemeClr val="dk1"/>
                </a:solidFill>
              </a:rPr>
              <a:t>Methodology</a:t>
            </a:r>
            <a:endParaRPr sz="1700">
              <a:latin typeface="Lato"/>
              <a:ea typeface="Lato"/>
              <a:cs typeface="Lato"/>
              <a:sym typeface="Lato"/>
            </a:endParaRPr>
          </a:p>
        </p:txBody>
      </p:sp>
      <p:pic>
        <p:nvPicPr>
          <p:cNvPr id="97" name="Google Shape;97;p16"/>
          <p:cNvPicPr preferRelativeResize="0"/>
          <p:nvPr/>
        </p:nvPicPr>
        <p:blipFill rotWithShape="1">
          <a:blip r:embed="rId3">
            <a:alphaModFix/>
          </a:blip>
          <a:srcRect b="0" l="11680" r="11673" t="0"/>
          <a:stretch/>
        </p:blipFill>
        <p:spPr>
          <a:xfrm>
            <a:off x="7343775" y="3188800"/>
            <a:ext cx="1572275" cy="1667050"/>
          </a:xfrm>
          <a:prstGeom prst="rect">
            <a:avLst/>
          </a:prstGeom>
          <a:noFill/>
          <a:ln>
            <a:noFill/>
          </a:ln>
        </p:spPr>
      </p:pic>
      <p:sp>
        <p:nvSpPr>
          <p:cNvPr id="98" name="Google Shape;98;p16"/>
          <p:cNvSpPr/>
          <p:nvPr/>
        </p:nvSpPr>
        <p:spPr>
          <a:xfrm>
            <a:off x="0" y="1189989"/>
            <a:ext cx="22146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1</a:t>
            </a:r>
            <a:endParaRPr>
              <a:solidFill>
                <a:srgbClr val="FFFFFF"/>
              </a:solidFill>
              <a:latin typeface="Roboto"/>
              <a:ea typeface="Roboto"/>
              <a:cs typeface="Roboto"/>
              <a:sym typeface="Roboto"/>
            </a:endParaRPr>
          </a:p>
        </p:txBody>
      </p:sp>
      <p:sp>
        <p:nvSpPr>
          <p:cNvPr id="99" name="Google Shape;99;p16"/>
          <p:cNvSpPr/>
          <p:nvPr/>
        </p:nvSpPr>
        <p:spPr>
          <a:xfrm>
            <a:off x="1838325" y="1189775"/>
            <a:ext cx="20640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2</a:t>
            </a:r>
            <a:endParaRPr>
              <a:solidFill>
                <a:srgbClr val="FFFFFF"/>
              </a:solidFill>
              <a:latin typeface="Roboto"/>
              <a:ea typeface="Roboto"/>
              <a:cs typeface="Roboto"/>
              <a:sym typeface="Roboto"/>
            </a:endParaRPr>
          </a:p>
        </p:txBody>
      </p:sp>
      <p:grpSp>
        <p:nvGrpSpPr>
          <p:cNvPr id="100" name="Google Shape;100;p16"/>
          <p:cNvGrpSpPr/>
          <p:nvPr/>
        </p:nvGrpSpPr>
        <p:grpSpPr>
          <a:xfrm>
            <a:off x="3285525" y="1189775"/>
            <a:ext cx="2396400" cy="3217850"/>
            <a:chOff x="3285525" y="1189775"/>
            <a:chExt cx="2396400" cy="3217850"/>
          </a:xfrm>
        </p:grpSpPr>
        <p:sp>
          <p:nvSpPr>
            <p:cNvPr id="101" name="Google Shape;101;p16"/>
            <p:cNvSpPr/>
            <p:nvPr/>
          </p:nvSpPr>
          <p:spPr>
            <a:xfrm>
              <a:off x="3516750" y="1189775"/>
              <a:ext cx="20640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3</a:t>
              </a:r>
              <a:endParaRPr>
                <a:solidFill>
                  <a:srgbClr val="FFFFFF"/>
                </a:solidFill>
                <a:latin typeface="Roboto"/>
                <a:ea typeface="Roboto"/>
                <a:cs typeface="Roboto"/>
                <a:sym typeface="Roboto"/>
              </a:endParaRPr>
            </a:p>
          </p:txBody>
        </p:sp>
        <p:sp>
          <p:nvSpPr>
            <p:cNvPr id="102" name="Google Shape;102;p16"/>
            <p:cNvSpPr txBox="1"/>
            <p:nvPr/>
          </p:nvSpPr>
          <p:spPr>
            <a:xfrm>
              <a:off x="3285525" y="2057125"/>
              <a:ext cx="2396400" cy="2350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columns were changed to the correct data type</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irrelevant columns were dropped</a:t>
              </a:r>
              <a:endParaRPr>
                <a:latin typeface="Roboto"/>
                <a:ea typeface="Roboto"/>
                <a:cs typeface="Roboto"/>
                <a:sym typeface="Roboto"/>
              </a:endParaRPr>
            </a:p>
          </p:txBody>
        </p:sp>
      </p:grpSp>
      <p:sp>
        <p:nvSpPr>
          <p:cNvPr id="103" name="Google Shape;103;p16"/>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4</a:t>
            </a:r>
            <a:endParaRPr>
              <a:solidFill>
                <a:srgbClr val="FFFFFF"/>
              </a:solidFill>
              <a:latin typeface="Roboto"/>
              <a:ea typeface="Roboto"/>
              <a:cs typeface="Roboto"/>
              <a:sym typeface="Roboto"/>
            </a:endParaRPr>
          </a:p>
        </p:txBody>
      </p:sp>
      <p:sp>
        <p:nvSpPr>
          <p:cNvPr id="104" name="Google Shape;104;p16"/>
          <p:cNvSpPr/>
          <p:nvPr/>
        </p:nvSpPr>
        <p:spPr>
          <a:xfrm>
            <a:off x="0" y="1189989"/>
            <a:ext cx="2214600" cy="669000"/>
          </a:xfrm>
          <a:prstGeom prst="homePlate">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Data Inspection</a:t>
            </a:r>
            <a:endParaRPr b="1">
              <a:solidFill>
                <a:schemeClr val="accent5"/>
              </a:solidFill>
              <a:latin typeface="Roboto"/>
              <a:ea typeface="Roboto"/>
              <a:cs typeface="Roboto"/>
              <a:sym typeface="Roboto"/>
            </a:endParaRPr>
          </a:p>
        </p:txBody>
      </p:sp>
      <p:sp>
        <p:nvSpPr>
          <p:cNvPr id="105" name="Google Shape;105;p16"/>
          <p:cNvSpPr/>
          <p:nvPr/>
        </p:nvSpPr>
        <p:spPr>
          <a:xfrm>
            <a:off x="1838325" y="1189775"/>
            <a:ext cx="2064000" cy="669000"/>
          </a:xfrm>
          <a:prstGeom prst="chevron">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Data Cleaning</a:t>
            </a:r>
            <a:endParaRPr b="1">
              <a:solidFill>
                <a:schemeClr val="accent5"/>
              </a:solidFill>
              <a:latin typeface="Roboto"/>
              <a:ea typeface="Roboto"/>
              <a:cs typeface="Roboto"/>
              <a:sym typeface="Roboto"/>
            </a:endParaRPr>
          </a:p>
        </p:txBody>
      </p:sp>
      <p:sp>
        <p:nvSpPr>
          <p:cNvPr id="106" name="Google Shape;106;p16"/>
          <p:cNvSpPr/>
          <p:nvPr/>
        </p:nvSpPr>
        <p:spPr>
          <a:xfrm>
            <a:off x="3516750" y="1189775"/>
            <a:ext cx="2064000" cy="669000"/>
          </a:xfrm>
          <a:prstGeom prst="chevron">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EDA</a:t>
            </a:r>
            <a:endParaRPr b="1">
              <a:solidFill>
                <a:schemeClr val="accent5"/>
              </a:solidFill>
              <a:latin typeface="Roboto"/>
              <a:ea typeface="Roboto"/>
              <a:cs typeface="Roboto"/>
              <a:sym typeface="Roboto"/>
            </a:endParaRPr>
          </a:p>
        </p:txBody>
      </p:sp>
      <p:sp>
        <p:nvSpPr>
          <p:cNvPr id="107" name="Google Shape;107;p16"/>
          <p:cNvSpPr/>
          <p:nvPr/>
        </p:nvSpPr>
        <p:spPr>
          <a:xfrm>
            <a:off x="6874025" y="1189775"/>
            <a:ext cx="2064000" cy="669000"/>
          </a:xfrm>
          <a:prstGeom prst="chevron">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Machine learning</a:t>
            </a:r>
            <a:endParaRPr b="1">
              <a:solidFill>
                <a:schemeClr val="accent5"/>
              </a:solidFill>
              <a:latin typeface="Roboto"/>
              <a:ea typeface="Roboto"/>
              <a:cs typeface="Roboto"/>
              <a:sym typeface="Roboto"/>
            </a:endParaRPr>
          </a:p>
        </p:txBody>
      </p:sp>
      <p:sp>
        <p:nvSpPr>
          <p:cNvPr id="108" name="Google Shape;108;p16"/>
          <p:cNvSpPr/>
          <p:nvPr/>
        </p:nvSpPr>
        <p:spPr>
          <a:xfrm>
            <a:off x="5195350" y="1189775"/>
            <a:ext cx="2064000" cy="669000"/>
          </a:xfrm>
          <a:prstGeom prst="chevron">
            <a:avLst>
              <a:gd fmla="val 50000" name="adj"/>
            </a:avLst>
          </a:prstGeom>
          <a:solidFill>
            <a:srgbClr val="0E63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Data Preprocessing</a:t>
            </a:r>
            <a:endParaRPr b="1">
              <a:solidFill>
                <a:schemeClr val="accent5"/>
              </a:solidFill>
              <a:latin typeface="Roboto"/>
              <a:ea typeface="Roboto"/>
              <a:cs typeface="Roboto"/>
              <a:sym typeface="Roboto"/>
            </a:endParaRPr>
          </a:p>
        </p:txBody>
      </p:sp>
      <p:grpSp>
        <p:nvGrpSpPr>
          <p:cNvPr id="109" name="Google Shape;109;p16"/>
          <p:cNvGrpSpPr/>
          <p:nvPr/>
        </p:nvGrpSpPr>
        <p:grpSpPr>
          <a:xfrm>
            <a:off x="5632317" y="1189775"/>
            <a:ext cx="3305700" cy="3483050"/>
            <a:chOff x="5632317" y="1189775"/>
            <a:chExt cx="3305700" cy="3483050"/>
          </a:xfrm>
        </p:grpSpPr>
        <p:sp>
          <p:nvSpPr>
            <p:cNvPr id="110" name="Google Shape;110;p16"/>
            <p:cNvSpPr/>
            <p:nvPr/>
          </p:nvSpPr>
          <p:spPr>
            <a:xfrm>
              <a:off x="5632317" y="1189775"/>
              <a:ext cx="3305700" cy="669000"/>
            </a:xfrm>
            <a:prstGeom prst="chevron">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000">
                  <a:solidFill>
                    <a:schemeClr val="accent5"/>
                  </a:solidFill>
                  <a:latin typeface="Roboto"/>
                  <a:ea typeface="Roboto"/>
                  <a:cs typeface="Roboto"/>
                  <a:sym typeface="Roboto"/>
                </a:rPr>
                <a:t>EDA</a:t>
              </a:r>
              <a:endParaRPr sz="2000">
                <a:solidFill>
                  <a:srgbClr val="FFFFFF"/>
                </a:solidFill>
                <a:latin typeface="Roboto"/>
                <a:ea typeface="Roboto"/>
                <a:cs typeface="Roboto"/>
                <a:sym typeface="Roboto"/>
              </a:endParaRPr>
            </a:p>
          </p:txBody>
        </p:sp>
        <p:sp>
          <p:nvSpPr>
            <p:cNvPr id="111" name="Google Shape;111;p16"/>
            <p:cNvSpPr txBox="1"/>
            <p:nvPr/>
          </p:nvSpPr>
          <p:spPr>
            <a:xfrm>
              <a:off x="5775950" y="2057125"/>
              <a:ext cx="2952600" cy="261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library used were seaborn and matplotlib.</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Barchart showing the target count before and after balancing  were plotted.</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Univariate EDA on Numerical variables were plotted</a:t>
              </a:r>
              <a:endParaRPr>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EDA on some categorical variables were plotted</a:t>
              </a:r>
              <a:endParaRPr>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rgbClr val="FFFFFF"/>
                </a:solidFill>
                <a:highlight>
                  <a:srgbClr val="111111"/>
                </a:highlight>
              </a:endParaRPr>
            </a:p>
            <a:p>
              <a:pPr indent="0" lvl="0" marL="0" rtl="0" algn="l">
                <a:lnSpc>
                  <a:spcPct val="115000"/>
                </a:lnSpc>
                <a:spcBef>
                  <a:spcPts val="50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grpSp>
      <p:grpSp>
        <p:nvGrpSpPr>
          <p:cNvPr id="112" name="Google Shape;112;p16"/>
          <p:cNvGrpSpPr/>
          <p:nvPr/>
        </p:nvGrpSpPr>
        <p:grpSpPr>
          <a:xfrm>
            <a:off x="0" y="1189989"/>
            <a:ext cx="3546900" cy="3482836"/>
            <a:chOff x="0" y="1189989"/>
            <a:chExt cx="3546900" cy="3482836"/>
          </a:xfrm>
        </p:grpSpPr>
        <p:sp>
          <p:nvSpPr>
            <p:cNvPr id="113" name="Google Shape;113;p16"/>
            <p:cNvSpPr/>
            <p:nvPr/>
          </p:nvSpPr>
          <p:spPr>
            <a:xfrm>
              <a:off x="0" y="1189989"/>
              <a:ext cx="3546900" cy="669000"/>
            </a:xfrm>
            <a:prstGeom prst="homePlate">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Roboto"/>
                  <a:ea typeface="Roboto"/>
                  <a:cs typeface="Roboto"/>
                  <a:sym typeface="Roboto"/>
                </a:rPr>
                <a:t>Data Inspection</a:t>
              </a:r>
              <a:endParaRPr sz="2700">
                <a:solidFill>
                  <a:srgbClr val="FFFFFF"/>
                </a:solidFill>
                <a:latin typeface="Roboto"/>
                <a:ea typeface="Roboto"/>
                <a:cs typeface="Roboto"/>
                <a:sym typeface="Roboto"/>
              </a:endParaRPr>
            </a:p>
          </p:txBody>
        </p:sp>
        <p:sp>
          <p:nvSpPr>
            <p:cNvPr id="114" name="Google Shape;114;p16"/>
            <p:cNvSpPr txBox="1"/>
            <p:nvPr/>
          </p:nvSpPr>
          <p:spPr>
            <a:xfrm>
              <a:off x="332950" y="2057125"/>
              <a:ext cx="31839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500">
                  <a:solidFill>
                    <a:schemeClr val="dk2"/>
                  </a:solidFill>
                  <a:latin typeface="Roboto"/>
                  <a:ea typeface="Roboto"/>
                  <a:cs typeface="Roboto"/>
                  <a:sym typeface="Roboto"/>
                </a:rPr>
                <a:t>Important library were imported</a:t>
              </a:r>
              <a:endParaRPr sz="15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500">
                  <a:solidFill>
                    <a:schemeClr val="dk2"/>
                  </a:solidFill>
                  <a:latin typeface="Roboto"/>
                  <a:ea typeface="Roboto"/>
                  <a:cs typeface="Roboto"/>
                  <a:sym typeface="Roboto"/>
                </a:rPr>
                <a:t>The dataset was imported</a:t>
              </a:r>
              <a:endParaRPr sz="15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500">
                  <a:solidFill>
                    <a:schemeClr val="dk2"/>
                  </a:solidFill>
                  <a:latin typeface="Roboto"/>
                  <a:ea typeface="Roboto"/>
                  <a:cs typeface="Roboto"/>
                  <a:sym typeface="Roboto"/>
                </a:rPr>
                <a:t>The data was inspected by checking:</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The shape</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The info</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Descriptive analysis</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Missing value</a:t>
              </a:r>
              <a:endParaRPr sz="15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2"/>
                  </a:solidFill>
                  <a:latin typeface="Roboto"/>
                  <a:ea typeface="Roboto"/>
                  <a:cs typeface="Roboto"/>
                  <a:sym typeface="Roboto"/>
                </a:rPr>
                <a:t>There was no missing value</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Clr>
                  <a:schemeClr val="dk2"/>
                </a:buClr>
                <a:buSzPts val="1100"/>
                <a:buFont typeface="Arial"/>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115" name="Google Shape;115;p16"/>
          <p:cNvSpPr/>
          <p:nvPr/>
        </p:nvSpPr>
        <p:spPr>
          <a:xfrm>
            <a:off x="2944204" y="1189775"/>
            <a:ext cx="3305700" cy="669000"/>
          </a:xfrm>
          <a:prstGeom prst="chevron">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000">
                <a:solidFill>
                  <a:schemeClr val="accent5"/>
                </a:solidFill>
                <a:latin typeface="Roboto"/>
                <a:ea typeface="Roboto"/>
                <a:cs typeface="Roboto"/>
                <a:sym typeface="Roboto"/>
              </a:rPr>
              <a:t>Data Cleaning</a:t>
            </a:r>
            <a:endParaRPr sz="20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4294967295" type="title"/>
          </p:nvPr>
        </p:nvSpPr>
        <p:spPr>
          <a:xfrm>
            <a:off x="535775" y="712150"/>
            <a:ext cx="7764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Exploratory data analysis (EDA)</a:t>
            </a:r>
            <a:endParaRPr sz="2400"/>
          </a:p>
        </p:txBody>
      </p:sp>
      <p:pic>
        <p:nvPicPr>
          <p:cNvPr id="121" name="Google Shape;121;p17"/>
          <p:cNvPicPr preferRelativeResize="0"/>
          <p:nvPr/>
        </p:nvPicPr>
        <p:blipFill>
          <a:blip r:embed="rId3">
            <a:alphaModFix/>
          </a:blip>
          <a:stretch>
            <a:fillRect/>
          </a:stretch>
        </p:blipFill>
        <p:spPr>
          <a:xfrm>
            <a:off x="4729375" y="2101900"/>
            <a:ext cx="3571300" cy="2439126"/>
          </a:xfrm>
          <a:prstGeom prst="rect">
            <a:avLst/>
          </a:prstGeom>
          <a:noFill/>
          <a:ln>
            <a:noFill/>
          </a:ln>
        </p:spPr>
      </p:pic>
      <p:pic>
        <p:nvPicPr>
          <p:cNvPr id="122" name="Google Shape;122;p17"/>
          <p:cNvPicPr preferRelativeResize="0"/>
          <p:nvPr/>
        </p:nvPicPr>
        <p:blipFill>
          <a:blip r:embed="rId4">
            <a:alphaModFix/>
          </a:blip>
          <a:stretch>
            <a:fillRect/>
          </a:stretch>
        </p:blipFill>
        <p:spPr>
          <a:xfrm>
            <a:off x="741175" y="1967975"/>
            <a:ext cx="3571300" cy="2573051"/>
          </a:xfrm>
          <a:prstGeom prst="rect">
            <a:avLst/>
          </a:prstGeom>
          <a:noFill/>
          <a:ln>
            <a:noFill/>
          </a:ln>
        </p:spPr>
      </p:pic>
      <p:sp>
        <p:nvSpPr>
          <p:cNvPr id="123" name="Google Shape;123;p17"/>
          <p:cNvSpPr txBox="1"/>
          <p:nvPr/>
        </p:nvSpPr>
        <p:spPr>
          <a:xfrm>
            <a:off x="726600" y="1519950"/>
            <a:ext cx="3466200" cy="3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2"/>
                </a:solidFill>
                <a:latin typeface="Lato"/>
                <a:ea typeface="Lato"/>
                <a:cs typeface="Lato"/>
                <a:sym typeface="Lato"/>
              </a:rPr>
              <a:t>a) </a:t>
            </a:r>
            <a:r>
              <a:rPr lang="en" sz="1500">
                <a:solidFill>
                  <a:schemeClr val="dk2"/>
                </a:solidFill>
                <a:latin typeface="Lato"/>
                <a:ea typeface="Lato"/>
                <a:cs typeface="Lato"/>
                <a:sym typeface="Lato"/>
              </a:rPr>
              <a:t>Fraud result count before balancing</a:t>
            </a:r>
            <a:endParaRPr sz="1500">
              <a:solidFill>
                <a:schemeClr val="dk2"/>
              </a:solidFill>
              <a:latin typeface="Lato"/>
              <a:ea typeface="Lato"/>
              <a:cs typeface="Lato"/>
              <a:sym typeface="Lato"/>
            </a:endParaRPr>
          </a:p>
        </p:txBody>
      </p:sp>
      <p:sp>
        <p:nvSpPr>
          <p:cNvPr id="124" name="Google Shape;124;p17"/>
          <p:cNvSpPr txBox="1"/>
          <p:nvPr/>
        </p:nvSpPr>
        <p:spPr>
          <a:xfrm>
            <a:off x="4729375" y="1519950"/>
            <a:ext cx="3466200" cy="3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2"/>
                </a:solidFill>
                <a:latin typeface="Lato"/>
                <a:ea typeface="Lato"/>
                <a:cs typeface="Lato"/>
                <a:sym typeface="Lato"/>
              </a:rPr>
              <a:t>b</a:t>
            </a:r>
            <a:r>
              <a:rPr lang="en" sz="1500">
                <a:solidFill>
                  <a:schemeClr val="dk2"/>
                </a:solidFill>
                <a:latin typeface="Lato"/>
                <a:ea typeface="Lato"/>
                <a:cs typeface="Lato"/>
                <a:sym typeface="Lato"/>
              </a:rPr>
              <a:t>) Fraud result count after balancing</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4294967295" type="title"/>
          </p:nvPr>
        </p:nvSpPr>
        <p:spPr>
          <a:xfrm>
            <a:off x="409975" y="321800"/>
            <a:ext cx="4202100" cy="54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3600">
                <a:solidFill>
                  <a:schemeClr val="dk1"/>
                </a:solidFill>
              </a:rPr>
              <a:t>Methodology</a:t>
            </a:r>
            <a:endParaRPr sz="1700">
              <a:latin typeface="Lato"/>
              <a:ea typeface="Lato"/>
              <a:cs typeface="Lato"/>
              <a:sym typeface="Lato"/>
            </a:endParaRPr>
          </a:p>
        </p:txBody>
      </p:sp>
      <p:pic>
        <p:nvPicPr>
          <p:cNvPr id="130" name="Google Shape;130;p18"/>
          <p:cNvPicPr preferRelativeResize="0"/>
          <p:nvPr/>
        </p:nvPicPr>
        <p:blipFill rotWithShape="1">
          <a:blip r:embed="rId3">
            <a:alphaModFix/>
          </a:blip>
          <a:srcRect b="0" l="11680" r="11673" t="0"/>
          <a:stretch/>
        </p:blipFill>
        <p:spPr>
          <a:xfrm>
            <a:off x="7343775" y="3188800"/>
            <a:ext cx="1572275" cy="1667050"/>
          </a:xfrm>
          <a:prstGeom prst="rect">
            <a:avLst/>
          </a:prstGeom>
          <a:noFill/>
          <a:ln>
            <a:noFill/>
          </a:ln>
        </p:spPr>
      </p:pic>
      <p:sp>
        <p:nvSpPr>
          <p:cNvPr id="131" name="Google Shape;131;p18"/>
          <p:cNvSpPr/>
          <p:nvPr/>
        </p:nvSpPr>
        <p:spPr>
          <a:xfrm>
            <a:off x="0" y="1189989"/>
            <a:ext cx="22146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1</a:t>
            </a:r>
            <a:endParaRPr>
              <a:solidFill>
                <a:srgbClr val="FFFFFF"/>
              </a:solidFill>
              <a:latin typeface="Roboto"/>
              <a:ea typeface="Roboto"/>
              <a:cs typeface="Roboto"/>
              <a:sym typeface="Roboto"/>
            </a:endParaRPr>
          </a:p>
        </p:txBody>
      </p:sp>
      <p:sp>
        <p:nvSpPr>
          <p:cNvPr id="132" name="Google Shape;132;p18"/>
          <p:cNvSpPr/>
          <p:nvPr/>
        </p:nvSpPr>
        <p:spPr>
          <a:xfrm>
            <a:off x="0" y="1189989"/>
            <a:ext cx="2214600" cy="669000"/>
          </a:xfrm>
          <a:prstGeom prst="homePlate">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Data Inspection</a:t>
            </a:r>
            <a:endParaRPr b="1">
              <a:solidFill>
                <a:schemeClr val="accent5"/>
              </a:solidFill>
              <a:latin typeface="Roboto"/>
              <a:ea typeface="Roboto"/>
              <a:cs typeface="Roboto"/>
              <a:sym typeface="Roboto"/>
            </a:endParaRPr>
          </a:p>
        </p:txBody>
      </p:sp>
      <p:sp>
        <p:nvSpPr>
          <p:cNvPr id="133" name="Google Shape;133;p18"/>
          <p:cNvSpPr txBox="1"/>
          <p:nvPr/>
        </p:nvSpPr>
        <p:spPr>
          <a:xfrm>
            <a:off x="4997150" y="2057125"/>
            <a:ext cx="3731400" cy="261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500">
                <a:solidFill>
                  <a:schemeClr val="dk2"/>
                </a:solidFill>
                <a:latin typeface="Roboto"/>
                <a:ea typeface="Roboto"/>
                <a:cs typeface="Roboto"/>
                <a:sym typeface="Roboto"/>
              </a:rPr>
              <a:t>One hot encoding was used to code the categorical variables into numbers; this helps the machine the understand the dataset.</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Min max scaler was used to scale the dataset</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rgbClr val="FFFFFF"/>
              </a:solidFill>
              <a:highlight>
                <a:srgbClr val="111111"/>
              </a:highlight>
            </a:endParaRPr>
          </a:p>
          <a:p>
            <a:pPr indent="0" lvl="0" marL="0" rtl="0" algn="l">
              <a:lnSpc>
                <a:spcPct val="115000"/>
              </a:lnSpc>
              <a:spcBef>
                <a:spcPts val="50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grpSp>
        <p:nvGrpSpPr>
          <p:cNvPr id="134" name="Google Shape;134;p18"/>
          <p:cNvGrpSpPr/>
          <p:nvPr/>
        </p:nvGrpSpPr>
        <p:grpSpPr>
          <a:xfrm>
            <a:off x="231075" y="1189900"/>
            <a:ext cx="5519100" cy="3482925"/>
            <a:chOff x="0" y="1190013"/>
            <a:chExt cx="5519100" cy="3482925"/>
          </a:xfrm>
        </p:grpSpPr>
        <p:sp>
          <p:nvSpPr>
            <p:cNvPr id="135" name="Google Shape;135;p18"/>
            <p:cNvSpPr/>
            <p:nvPr/>
          </p:nvSpPr>
          <p:spPr>
            <a:xfrm>
              <a:off x="0" y="1190013"/>
              <a:ext cx="5519100" cy="669000"/>
            </a:xfrm>
            <a:prstGeom prst="homePlate">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5"/>
                  </a:solidFill>
                  <a:latin typeface="Roboto"/>
                  <a:ea typeface="Roboto"/>
                  <a:cs typeface="Roboto"/>
                  <a:sym typeface="Roboto"/>
                </a:rPr>
                <a:t>Data Preprocessing</a:t>
              </a:r>
              <a:endParaRPr sz="3200">
                <a:solidFill>
                  <a:srgbClr val="FFFFFF"/>
                </a:solidFill>
                <a:latin typeface="Roboto"/>
                <a:ea typeface="Roboto"/>
                <a:cs typeface="Roboto"/>
                <a:sym typeface="Roboto"/>
              </a:endParaRPr>
            </a:p>
          </p:txBody>
        </p:sp>
        <p:sp>
          <p:nvSpPr>
            <p:cNvPr id="136" name="Google Shape;136;p18"/>
            <p:cNvSpPr txBox="1"/>
            <p:nvPr/>
          </p:nvSpPr>
          <p:spPr>
            <a:xfrm>
              <a:off x="0" y="2057238"/>
              <a:ext cx="4072800" cy="261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SMOTE was used to balance the data set using sampling strategy of 0.5</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This was used to avoid over populating </a:t>
              </a:r>
              <a:r>
                <a:rPr lang="en" sz="1500">
                  <a:solidFill>
                    <a:schemeClr val="dk2"/>
                  </a:solidFill>
                  <a:latin typeface="Roboto"/>
                  <a:ea typeface="Roboto"/>
                  <a:cs typeface="Roboto"/>
                  <a:sym typeface="Roboto"/>
                </a:rPr>
                <a:t>the</a:t>
              </a:r>
              <a:r>
                <a:rPr lang="en" sz="1500">
                  <a:solidFill>
                    <a:schemeClr val="dk2"/>
                  </a:solidFill>
                  <a:latin typeface="Roboto"/>
                  <a:ea typeface="Roboto"/>
                  <a:cs typeface="Roboto"/>
                  <a:sym typeface="Roboto"/>
                </a:rPr>
                <a:t> dataset as well as over reducing the data set</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Clr>
                  <a:schemeClr val="dk2"/>
                </a:buClr>
                <a:buSzPts val="1100"/>
                <a:buFont typeface="Arial"/>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4294967295" type="title"/>
          </p:nvPr>
        </p:nvSpPr>
        <p:spPr>
          <a:xfrm>
            <a:off x="409975" y="321800"/>
            <a:ext cx="4202100" cy="54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3600">
                <a:solidFill>
                  <a:schemeClr val="dk1"/>
                </a:solidFill>
              </a:rPr>
              <a:t>Methodology</a:t>
            </a:r>
            <a:endParaRPr sz="1700">
              <a:latin typeface="Lato"/>
              <a:ea typeface="Lato"/>
              <a:cs typeface="Lato"/>
              <a:sym typeface="Lato"/>
            </a:endParaRPr>
          </a:p>
        </p:txBody>
      </p:sp>
      <p:pic>
        <p:nvPicPr>
          <p:cNvPr id="142" name="Google Shape;142;p19"/>
          <p:cNvPicPr preferRelativeResize="0"/>
          <p:nvPr/>
        </p:nvPicPr>
        <p:blipFill rotWithShape="1">
          <a:blip r:embed="rId3">
            <a:alphaModFix/>
          </a:blip>
          <a:srcRect b="0" l="11680" r="11673" t="0"/>
          <a:stretch/>
        </p:blipFill>
        <p:spPr>
          <a:xfrm>
            <a:off x="7607400" y="3188800"/>
            <a:ext cx="1308650" cy="1667050"/>
          </a:xfrm>
          <a:prstGeom prst="rect">
            <a:avLst/>
          </a:prstGeom>
          <a:noFill/>
          <a:ln>
            <a:noFill/>
          </a:ln>
        </p:spPr>
      </p:pic>
      <p:sp>
        <p:nvSpPr>
          <p:cNvPr id="143" name="Google Shape;143;p19"/>
          <p:cNvSpPr/>
          <p:nvPr/>
        </p:nvSpPr>
        <p:spPr>
          <a:xfrm>
            <a:off x="0" y="1189989"/>
            <a:ext cx="22146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a:t>
            </a:r>
            <a:r>
              <a:rPr lang="en">
                <a:solidFill>
                  <a:srgbClr val="FFFFFF"/>
                </a:solidFill>
                <a:latin typeface="Roboto"/>
                <a:ea typeface="Roboto"/>
                <a:cs typeface="Roboto"/>
                <a:sym typeface="Roboto"/>
              </a:rPr>
              <a:t>re</a:t>
            </a:r>
            <a:r>
              <a:rPr lang="en">
                <a:solidFill>
                  <a:srgbClr val="FFFFFF"/>
                </a:solidFill>
                <a:latin typeface="Roboto"/>
                <a:ea typeface="Roboto"/>
                <a:cs typeface="Roboto"/>
                <a:sym typeface="Roboto"/>
              </a:rPr>
              <a:t>m 1</a:t>
            </a:r>
            <a:endParaRPr>
              <a:solidFill>
                <a:srgbClr val="FFFFFF"/>
              </a:solidFill>
              <a:latin typeface="Roboto"/>
              <a:ea typeface="Roboto"/>
              <a:cs typeface="Roboto"/>
              <a:sym typeface="Roboto"/>
            </a:endParaRPr>
          </a:p>
        </p:txBody>
      </p:sp>
      <p:sp>
        <p:nvSpPr>
          <p:cNvPr id="144" name="Google Shape;144;p19"/>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4</a:t>
            </a:r>
            <a:endParaRPr>
              <a:solidFill>
                <a:srgbClr val="FFFFFF"/>
              </a:solidFill>
              <a:latin typeface="Roboto"/>
              <a:ea typeface="Roboto"/>
              <a:cs typeface="Roboto"/>
              <a:sym typeface="Roboto"/>
            </a:endParaRPr>
          </a:p>
        </p:txBody>
      </p:sp>
      <p:sp>
        <p:nvSpPr>
          <p:cNvPr id="145" name="Google Shape;145;p19"/>
          <p:cNvSpPr/>
          <p:nvPr/>
        </p:nvSpPr>
        <p:spPr>
          <a:xfrm>
            <a:off x="0" y="1189989"/>
            <a:ext cx="2214600" cy="669000"/>
          </a:xfrm>
          <a:prstGeom prst="homePlate">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Data Inspection</a:t>
            </a:r>
            <a:endParaRPr b="1">
              <a:solidFill>
                <a:schemeClr val="accent5"/>
              </a:solidFill>
              <a:latin typeface="Roboto"/>
              <a:ea typeface="Roboto"/>
              <a:cs typeface="Roboto"/>
              <a:sym typeface="Roboto"/>
            </a:endParaRPr>
          </a:p>
        </p:txBody>
      </p:sp>
      <p:sp>
        <p:nvSpPr>
          <p:cNvPr id="146" name="Google Shape;146;p19"/>
          <p:cNvSpPr/>
          <p:nvPr/>
        </p:nvSpPr>
        <p:spPr>
          <a:xfrm>
            <a:off x="6874025" y="1189775"/>
            <a:ext cx="2064000" cy="669000"/>
          </a:xfrm>
          <a:prstGeom prst="chevron">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Machine learning</a:t>
            </a:r>
            <a:endParaRPr b="1">
              <a:solidFill>
                <a:schemeClr val="accent5"/>
              </a:solidFill>
              <a:latin typeface="Roboto"/>
              <a:ea typeface="Roboto"/>
              <a:cs typeface="Roboto"/>
              <a:sym typeface="Roboto"/>
            </a:endParaRPr>
          </a:p>
        </p:txBody>
      </p:sp>
      <p:sp>
        <p:nvSpPr>
          <p:cNvPr id="147" name="Google Shape;147;p19"/>
          <p:cNvSpPr/>
          <p:nvPr/>
        </p:nvSpPr>
        <p:spPr>
          <a:xfrm>
            <a:off x="3816100" y="1189775"/>
            <a:ext cx="3443400" cy="669000"/>
          </a:xfrm>
          <a:prstGeom prst="chevron">
            <a:avLst>
              <a:gd fmla="val 50000" name="adj"/>
            </a:avLst>
          </a:prstGeom>
          <a:solidFill>
            <a:srgbClr val="0E63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accent5"/>
              </a:solidFill>
              <a:latin typeface="Roboto"/>
              <a:ea typeface="Roboto"/>
              <a:cs typeface="Roboto"/>
              <a:sym typeface="Roboto"/>
            </a:endParaRPr>
          </a:p>
        </p:txBody>
      </p:sp>
      <p:grpSp>
        <p:nvGrpSpPr>
          <p:cNvPr id="148" name="Google Shape;148;p19"/>
          <p:cNvGrpSpPr/>
          <p:nvPr/>
        </p:nvGrpSpPr>
        <p:grpSpPr>
          <a:xfrm>
            <a:off x="4783202" y="1189775"/>
            <a:ext cx="4154700" cy="3483050"/>
            <a:chOff x="4783202" y="1189775"/>
            <a:chExt cx="4154700" cy="3483050"/>
          </a:xfrm>
        </p:grpSpPr>
        <p:sp>
          <p:nvSpPr>
            <p:cNvPr id="149" name="Google Shape;149;p19"/>
            <p:cNvSpPr/>
            <p:nvPr/>
          </p:nvSpPr>
          <p:spPr>
            <a:xfrm>
              <a:off x="4783202" y="1189775"/>
              <a:ext cx="4154700" cy="669000"/>
            </a:xfrm>
            <a:prstGeom prst="chevron">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t/>
              </a:r>
              <a:endParaRPr sz="2000">
                <a:solidFill>
                  <a:srgbClr val="FFFFFF"/>
                </a:solidFill>
                <a:latin typeface="Roboto"/>
                <a:ea typeface="Roboto"/>
                <a:cs typeface="Roboto"/>
                <a:sym typeface="Roboto"/>
              </a:endParaRPr>
            </a:p>
          </p:txBody>
        </p:sp>
        <p:sp>
          <p:nvSpPr>
            <p:cNvPr id="150" name="Google Shape;150;p19"/>
            <p:cNvSpPr txBox="1"/>
            <p:nvPr/>
          </p:nvSpPr>
          <p:spPr>
            <a:xfrm>
              <a:off x="4997150" y="2057125"/>
              <a:ext cx="37314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Model selection:</a:t>
              </a:r>
              <a:endParaRPr b="1">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chemeClr val="dk1"/>
                </a:solidFill>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model selected were: Random Forest Classifier and decision tree classifier.</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These models were selected because it is a classification task.</a:t>
              </a:r>
              <a:endParaRPr>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rgbClr val="FFFFFF"/>
                </a:solidFill>
                <a:highlight>
                  <a:srgbClr val="111111"/>
                </a:highlight>
              </a:endParaRPr>
            </a:p>
            <a:p>
              <a:pPr indent="0" lvl="0" marL="0" rtl="0" algn="l">
                <a:lnSpc>
                  <a:spcPct val="115000"/>
                </a:lnSpc>
                <a:spcBef>
                  <a:spcPts val="50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grpSp>
      <p:grpSp>
        <p:nvGrpSpPr>
          <p:cNvPr id="151" name="Google Shape;151;p19"/>
          <p:cNvGrpSpPr/>
          <p:nvPr/>
        </p:nvGrpSpPr>
        <p:grpSpPr>
          <a:xfrm>
            <a:off x="231075" y="1189888"/>
            <a:ext cx="4115700" cy="3482938"/>
            <a:chOff x="0" y="1190000"/>
            <a:chExt cx="4115700" cy="3482938"/>
          </a:xfrm>
        </p:grpSpPr>
        <p:sp>
          <p:nvSpPr>
            <p:cNvPr id="152" name="Google Shape;152;p19"/>
            <p:cNvSpPr/>
            <p:nvPr/>
          </p:nvSpPr>
          <p:spPr>
            <a:xfrm>
              <a:off x="0" y="1190000"/>
              <a:ext cx="4115700" cy="669000"/>
            </a:xfrm>
            <a:prstGeom prst="homePlate">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accent5"/>
                  </a:solidFill>
                  <a:latin typeface="Roboto"/>
                  <a:ea typeface="Roboto"/>
                  <a:cs typeface="Roboto"/>
                  <a:sym typeface="Roboto"/>
                </a:rPr>
                <a:t>Machine learning</a:t>
              </a:r>
              <a:endParaRPr sz="3200">
                <a:solidFill>
                  <a:srgbClr val="FFFFFF"/>
                </a:solidFill>
                <a:latin typeface="Roboto"/>
                <a:ea typeface="Roboto"/>
                <a:cs typeface="Roboto"/>
                <a:sym typeface="Roboto"/>
              </a:endParaRPr>
            </a:p>
          </p:txBody>
        </p:sp>
        <p:sp>
          <p:nvSpPr>
            <p:cNvPr id="153" name="Google Shape;153;p19"/>
            <p:cNvSpPr txBox="1"/>
            <p:nvPr/>
          </p:nvSpPr>
          <p:spPr>
            <a:xfrm>
              <a:off x="0" y="2057238"/>
              <a:ext cx="40728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Pre-model selection:</a:t>
              </a:r>
              <a:endParaRPr b="1"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Data set was splitted into x test, x train, y test and y </a:t>
              </a:r>
              <a:r>
                <a:rPr lang="en" sz="1500">
                  <a:solidFill>
                    <a:schemeClr val="dk2"/>
                  </a:solidFill>
                  <a:latin typeface="Roboto"/>
                  <a:ea typeface="Roboto"/>
                  <a:cs typeface="Roboto"/>
                  <a:sym typeface="Roboto"/>
                </a:rPr>
                <a:t>train.</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X train and y train was fitted into the model</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chemeClr val="dk2"/>
                </a:solidFill>
                <a:latin typeface="Roboto"/>
                <a:ea typeface="Roboto"/>
                <a:cs typeface="Roboto"/>
                <a:sym typeface="Roboto"/>
              </a:endParaRPr>
            </a:p>
            <a:p>
              <a:pPr indent="0" lvl="0" marL="457200" rtl="0" algn="l">
                <a:lnSpc>
                  <a:spcPct val="115000"/>
                </a:lnSpc>
                <a:spcBef>
                  <a:spcPts val="0"/>
                </a:spcBef>
                <a:spcAft>
                  <a:spcPts val="0"/>
                </a:spcAft>
                <a:buClr>
                  <a:schemeClr val="dk2"/>
                </a:buClr>
                <a:buSzPts val="1100"/>
                <a:buFont typeface="Arial"/>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4294967295" type="title"/>
          </p:nvPr>
        </p:nvSpPr>
        <p:spPr>
          <a:xfrm>
            <a:off x="535775" y="712150"/>
            <a:ext cx="7764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Model Evaluation</a:t>
            </a:r>
            <a:endParaRPr sz="2400"/>
          </a:p>
        </p:txBody>
      </p:sp>
      <p:sp>
        <p:nvSpPr>
          <p:cNvPr id="159" name="Google Shape;159;p20"/>
          <p:cNvSpPr txBox="1"/>
          <p:nvPr>
            <p:ph idx="4294967295" type="title"/>
          </p:nvPr>
        </p:nvSpPr>
        <p:spPr>
          <a:xfrm>
            <a:off x="535775" y="1480150"/>
            <a:ext cx="8038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300">
              <a:latin typeface="Arial"/>
              <a:ea typeface="Arial"/>
              <a:cs typeface="Arial"/>
              <a:sym typeface="Arial"/>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pic>
        <p:nvPicPr>
          <p:cNvPr id="160" name="Google Shape;160;p20"/>
          <p:cNvPicPr preferRelativeResize="0"/>
          <p:nvPr/>
        </p:nvPicPr>
        <p:blipFill rotWithShape="1">
          <a:blip r:embed="rId3">
            <a:alphaModFix/>
          </a:blip>
          <a:srcRect b="0" l="11680" r="11673" t="0"/>
          <a:stretch/>
        </p:blipFill>
        <p:spPr>
          <a:xfrm>
            <a:off x="7343776" y="2804500"/>
            <a:ext cx="1572275" cy="2051350"/>
          </a:xfrm>
          <a:prstGeom prst="rect">
            <a:avLst/>
          </a:prstGeom>
          <a:noFill/>
          <a:ln>
            <a:noFill/>
          </a:ln>
        </p:spPr>
      </p:pic>
      <p:sp>
        <p:nvSpPr>
          <p:cNvPr id="161" name="Google Shape;161;p20"/>
          <p:cNvSpPr txBox="1"/>
          <p:nvPr/>
        </p:nvSpPr>
        <p:spPr>
          <a:xfrm>
            <a:off x="666675" y="1562750"/>
            <a:ext cx="3774300" cy="28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Random Forest Classifier :</a:t>
            </a:r>
            <a:endParaRPr b="1">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Random Forest Model accuracy score: 99.3529</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Random Forest Model precision score: 98.0895</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Random Forest Model recall score: 99.9930</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Random Forest Model f1 score: 99.0321</a:t>
            </a:r>
            <a:endParaRPr sz="15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2"/>
              </a:solidFill>
              <a:latin typeface="Roboto"/>
              <a:ea typeface="Roboto"/>
              <a:cs typeface="Roboto"/>
              <a:sym typeface="Roboto"/>
            </a:endParaRPr>
          </a:p>
        </p:txBody>
      </p:sp>
      <p:sp>
        <p:nvSpPr>
          <p:cNvPr id="162" name="Google Shape;162;p20"/>
          <p:cNvSpPr txBox="1"/>
          <p:nvPr/>
        </p:nvSpPr>
        <p:spPr>
          <a:xfrm>
            <a:off x="4841450" y="1584700"/>
            <a:ext cx="3774300" cy="28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D</a:t>
            </a:r>
            <a:r>
              <a:rPr b="1" lang="en">
                <a:solidFill>
                  <a:schemeClr val="dk1"/>
                </a:solidFill>
                <a:latin typeface="Roboto"/>
                <a:ea typeface="Roboto"/>
                <a:cs typeface="Roboto"/>
                <a:sym typeface="Roboto"/>
              </a:rPr>
              <a:t>ecision Tree Classifier:</a:t>
            </a:r>
            <a:endParaRPr b="1">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chemeClr val="dk1"/>
              </a:solidFill>
              <a:latin typeface="Roboto"/>
              <a:ea typeface="Roboto"/>
              <a:cs typeface="Roboto"/>
              <a:sym typeface="Robo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Decision Tree Classifier accuracy score: 99.3436</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Decision Tree Classifier precision score: 98.0625</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Decision Tree Classifier recall score: 99.9930</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Decision Tree Classifier f1 score: 99.0183</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4294967295" type="title"/>
          </p:nvPr>
        </p:nvSpPr>
        <p:spPr>
          <a:xfrm>
            <a:off x="535775" y="463950"/>
            <a:ext cx="347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Result</a:t>
            </a:r>
            <a:endParaRPr sz="2400"/>
          </a:p>
        </p:txBody>
      </p:sp>
      <p:sp>
        <p:nvSpPr>
          <p:cNvPr id="168" name="Google Shape;168;p21"/>
          <p:cNvSpPr txBox="1"/>
          <p:nvPr>
            <p:ph idx="4294967295" type="title"/>
          </p:nvPr>
        </p:nvSpPr>
        <p:spPr>
          <a:xfrm>
            <a:off x="535775" y="1480150"/>
            <a:ext cx="4036200" cy="30675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1300">
              <a:latin typeface="Arial"/>
              <a:ea typeface="Arial"/>
              <a:cs typeface="Arial"/>
              <a:sym typeface="Arial"/>
            </a:endParaRPr>
          </a:p>
          <a:p>
            <a:pPr indent="0" lvl="0" marL="457200" rtl="0" algn="l">
              <a:lnSpc>
                <a:spcPct val="115000"/>
              </a:lnSpc>
              <a:spcBef>
                <a:spcPts val="1200"/>
              </a:spcBef>
              <a:spcAft>
                <a:spcPts val="0"/>
              </a:spcAft>
              <a:buNone/>
            </a:pPr>
            <a:r>
              <a:t/>
            </a:r>
            <a:endParaRPr sz="1300">
              <a:latin typeface="Arial"/>
              <a:ea typeface="Arial"/>
              <a:cs typeface="Arial"/>
              <a:sym typeface="Arial"/>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pic>
        <p:nvPicPr>
          <p:cNvPr id="169" name="Google Shape;169;p21"/>
          <p:cNvPicPr preferRelativeResize="0"/>
          <p:nvPr/>
        </p:nvPicPr>
        <p:blipFill>
          <a:blip r:embed="rId3">
            <a:alphaModFix/>
          </a:blip>
          <a:stretch>
            <a:fillRect/>
          </a:stretch>
        </p:blipFill>
        <p:spPr>
          <a:xfrm>
            <a:off x="774775" y="1836600"/>
            <a:ext cx="3232375" cy="2818650"/>
          </a:xfrm>
          <a:prstGeom prst="rect">
            <a:avLst/>
          </a:prstGeom>
          <a:noFill/>
          <a:ln>
            <a:noFill/>
          </a:ln>
        </p:spPr>
      </p:pic>
      <p:sp>
        <p:nvSpPr>
          <p:cNvPr id="170" name="Google Shape;170;p21"/>
          <p:cNvSpPr txBox="1"/>
          <p:nvPr/>
        </p:nvSpPr>
        <p:spPr>
          <a:xfrm>
            <a:off x="632450" y="1126275"/>
            <a:ext cx="3765600" cy="4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600">
                <a:solidFill>
                  <a:schemeClr val="dk1"/>
                </a:solidFill>
                <a:latin typeface="Roboto"/>
                <a:ea typeface="Roboto"/>
                <a:cs typeface="Roboto"/>
                <a:sym typeface="Roboto"/>
              </a:rPr>
              <a:t>Random Forest Classifier :</a:t>
            </a:r>
            <a:endParaRPr sz="2000">
              <a:solidFill>
                <a:schemeClr val="dk2"/>
              </a:solidFill>
              <a:latin typeface="Lato"/>
              <a:ea typeface="Lato"/>
              <a:cs typeface="Lato"/>
              <a:sym typeface="Lato"/>
            </a:endParaRPr>
          </a:p>
        </p:txBody>
      </p:sp>
      <p:sp>
        <p:nvSpPr>
          <p:cNvPr id="171" name="Google Shape;171;p21"/>
          <p:cNvSpPr txBox="1"/>
          <p:nvPr>
            <p:ph idx="4294967295" type="title"/>
          </p:nvPr>
        </p:nvSpPr>
        <p:spPr>
          <a:xfrm>
            <a:off x="4804675" y="358275"/>
            <a:ext cx="347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Discussion</a:t>
            </a:r>
            <a:endParaRPr sz="2400"/>
          </a:p>
        </p:txBody>
      </p:sp>
      <p:sp>
        <p:nvSpPr>
          <p:cNvPr id="172" name="Google Shape;172;p21"/>
          <p:cNvSpPr txBox="1"/>
          <p:nvPr/>
        </p:nvSpPr>
        <p:spPr>
          <a:xfrm>
            <a:off x="4689050" y="1562750"/>
            <a:ext cx="3765600" cy="289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True positive (TP) = 14222</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True negative (TN) = 28461</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False positive (FP) = 277</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False </a:t>
            </a:r>
            <a:r>
              <a:rPr lang="en" sz="1800">
                <a:solidFill>
                  <a:schemeClr val="dk2"/>
                </a:solidFill>
                <a:latin typeface="Lato"/>
                <a:ea typeface="Lato"/>
                <a:cs typeface="Lato"/>
                <a:sym typeface="Lato"/>
              </a:rPr>
              <a:t>negative</a:t>
            </a:r>
            <a:r>
              <a:rPr lang="en" sz="1800">
                <a:solidFill>
                  <a:schemeClr val="dk2"/>
                </a:solidFill>
                <a:latin typeface="Lato"/>
                <a:ea typeface="Lato"/>
                <a:cs typeface="Lato"/>
                <a:sym typeface="Lato"/>
              </a:rPr>
              <a:t> (FN) = 1</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