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7" r:id="rId2"/>
    <p:sldId id="258" r:id="rId3"/>
    <p:sldId id="260" r:id="rId4"/>
    <p:sldId id="267" r:id="rId5"/>
    <p:sldId id="264" r:id="rId6"/>
    <p:sldId id="261" r:id="rId7"/>
    <p:sldId id="265" r:id="rId8"/>
    <p:sldId id="26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775B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660"/>
  </p:normalViewPr>
  <p:slideViewPr>
    <p:cSldViewPr snapToGrid="0">
      <p:cViewPr>
        <p:scale>
          <a:sx n="71" d="100"/>
          <a:sy n="71" d="100"/>
        </p:scale>
        <p:origin x="488"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B957C7-0685-4592-AEAB-60A03ABBA415}" type="datetimeFigureOut">
              <a:rPr lang="en-CA" smtClean="0"/>
              <a:t>2023-02-13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8CFB97-5068-4FDA-BD31-AE75E14861D9}" type="slidenum">
              <a:rPr lang="en-CA" smtClean="0"/>
              <a:t>‹#›</a:t>
            </a:fld>
            <a:endParaRPr lang="en-CA"/>
          </a:p>
        </p:txBody>
      </p:sp>
    </p:spTree>
    <p:extLst>
      <p:ext uri="{BB962C8B-B14F-4D97-AF65-F5344CB8AC3E}">
        <p14:creationId xmlns:p14="http://schemas.microsoft.com/office/powerpoint/2010/main" val="4080898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R-values &gt; 0.4 across the board</a:t>
            </a:r>
          </a:p>
        </p:txBody>
      </p:sp>
      <p:sp>
        <p:nvSpPr>
          <p:cNvPr id="4" name="Slide Number Placeholder 3"/>
          <p:cNvSpPr>
            <a:spLocks noGrp="1"/>
          </p:cNvSpPr>
          <p:nvPr>
            <p:ph type="sldNum" sz="quarter" idx="5"/>
          </p:nvPr>
        </p:nvSpPr>
        <p:spPr/>
        <p:txBody>
          <a:bodyPr/>
          <a:lstStyle/>
          <a:p>
            <a:fld id="{E88CFB97-5068-4FDA-BD31-AE75E14861D9}" type="slidenum">
              <a:rPr lang="en-CA" smtClean="0"/>
              <a:t>2</a:t>
            </a:fld>
            <a:endParaRPr lang="en-CA"/>
          </a:p>
        </p:txBody>
      </p:sp>
    </p:spTree>
    <p:extLst>
      <p:ext uri="{BB962C8B-B14F-4D97-AF65-F5344CB8AC3E}">
        <p14:creationId xmlns:p14="http://schemas.microsoft.com/office/powerpoint/2010/main" val="3373356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F1846-53C7-02FF-0B5E-950F8ED78F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9840FAA2-DF8A-EB02-278D-0023174B29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9AEBDC73-2142-1F23-A243-33064CD7E191}"/>
              </a:ext>
            </a:extLst>
          </p:cNvPr>
          <p:cNvSpPr>
            <a:spLocks noGrp="1"/>
          </p:cNvSpPr>
          <p:nvPr>
            <p:ph type="dt" sz="half" idx="10"/>
          </p:nvPr>
        </p:nvSpPr>
        <p:spPr/>
        <p:txBody>
          <a:bodyPr/>
          <a:lstStyle/>
          <a:p>
            <a:fld id="{7B8E78AA-C2B3-4801-98B6-1277A24713A7}" type="datetimeFigureOut">
              <a:rPr lang="en-CA" smtClean="0"/>
              <a:t>2023-02-13</a:t>
            </a:fld>
            <a:endParaRPr lang="en-CA"/>
          </a:p>
        </p:txBody>
      </p:sp>
      <p:sp>
        <p:nvSpPr>
          <p:cNvPr id="5" name="Footer Placeholder 4">
            <a:extLst>
              <a:ext uri="{FF2B5EF4-FFF2-40B4-BE49-F238E27FC236}">
                <a16:creationId xmlns:a16="http://schemas.microsoft.com/office/drawing/2014/main" id="{8D1CA8A1-1D45-D4FD-4826-72DDA9EB081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75C0031-8353-B4C5-D088-50C51E11CDB7}"/>
              </a:ext>
            </a:extLst>
          </p:cNvPr>
          <p:cNvSpPr>
            <a:spLocks noGrp="1"/>
          </p:cNvSpPr>
          <p:nvPr>
            <p:ph type="sldNum" sz="quarter" idx="12"/>
          </p:nvPr>
        </p:nvSpPr>
        <p:spPr/>
        <p:txBody>
          <a:bodyPr/>
          <a:lstStyle/>
          <a:p>
            <a:fld id="{01740A39-EE96-40B3-92DC-A9CD9EFD9265}" type="slidenum">
              <a:rPr lang="en-CA" smtClean="0"/>
              <a:t>‹#›</a:t>
            </a:fld>
            <a:endParaRPr lang="en-CA"/>
          </a:p>
        </p:txBody>
      </p:sp>
    </p:spTree>
    <p:extLst>
      <p:ext uri="{BB962C8B-B14F-4D97-AF65-F5344CB8AC3E}">
        <p14:creationId xmlns:p14="http://schemas.microsoft.com/office/powerpoint/2010/main" val="2021199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27B5D-53F4-FF5D-8949-54704567B631}"/>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1FEF85A-B575-44C5-F939-60C8297AA3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C0C3D60-749C-E181-CDA4-33737B2C1742}"/>
              </a:ext>
            </a:extLst>
          </p:cNvPr>
          <p:cNvSpPr>
            <a:spLocks noGrp="1"/>
          </p:cNvSpPr>
          <p:nvPr>
            <p:ph type="dt" sz="half" idx="10"/>
          </p:nvPr>
        </p:nvSpPr>
        <p:spPr/>
        <p:txBody>
          <a:bodyPr/>
          <a:lstStyle/>
          <a:p>
            <a:fld id="{7B8E78AA-C2B3-4801-98B6-1277A24713A7}" type="datetimeFigureOut">
              <a:rPr lang="en-CA" smtClean="0"/>
              <a:t>2023-02-13</a:t>
            </a:fld>
            <a:endParaRPr lang="en-CA"/>
          </a:p>
        </p:txBody>
      </p:sp>
      <p:sp>
        <p:nvSpPr>
          <p:cNvPr id="5" name="Footer Placeholder 4">
            <a:extLst>
              <a:ext uri="{FF2B5EF4-FFF2-40B4-BE49-F238E27FC236}">
                <a16:creationId xmlns:a16="http://schemas.microsoft.com/office/drawing/2014/main" id="{0CDCBA02-1BB9-BD68-6983-D5B0C2107BC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81EB32F-8116-9710-BAD8-34EEB75E9F29}"/>
              </a:ext>
            </a:extLst>
          </p:cNvPr>
          <p:cNvSpPr>
            <a:spLocks noGrp="1"/>
          </p:cNvSpPr>
          <p:nvPr>
            <p:ph type="sldNum" sz="quarter" idx="12"/>
          </p:nvPr>
        </p:nvSpPr>
        <p:spPr/>
        <p:txBody>
          <a:bodyPr/>
          <a:lstStyle/>
          <a:p>
            <a:fld id="{01740A39-EE96-40B3-92DC-A9CD9EFD9265}" type="slidenum">
              <a:rPr lang="en-CA" smtClean="0"/>
              <a:t>‹#›</a:t>
            </a:fld>
            <a:endParaRPr lang="en-CA"/>
          </a:p>
        </p:txBody>
      </p:sp>
    </p:spTree>
    <p:extLst>
      <p:ext uri="{BB962C8B-B14F-4D97-AF65-F5344CB8AC3E}">
        <p14:creationId xmlns:p14="http://schemas.microsoft.com/office/powerpoint/2010/main" val="446445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281781-EB4B-E045-6FC1-B5817B7F4E7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4C5ACF3-A9A9-5BD8-9447-C7C64DA39B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3D2C9D9-EAAD-B45E-2A50-13C631D18EBB}"/>
              </a:ext>
            </a:extLst>
          </p:cNvPr>
          <p:cNvSpPr>
            <a:spLocks noGrp="1"/>
          </p:cNvSpPr>
          <p:nvPr>
            <p:ph type="dt" sz="half" idx="10"/>
          </p:nvPr>
        </p:nvSpPr>
        <p:spPr/>
        <p:txBody>
          <a:bodyPr/>
          <a:lstStyle/>
          <a:p>
            <a:fld id="{7B8E78AA-C2B3-4801-98B6-1277A24713A7}" type="datetimeFigureOut">
              <a:rPr lang="en-CA" smtClean="0"/>
              <a:t>2023-02-13</a:t>
            </a:fld>
            <a:endParaRPr lang="en-CA"/>
          </a:p>
        </p:txBody>
      </p:sp>
      <p:sp>
        <p:nvSpPr>
          <p:cNvPr id="5" name="Footer Placeholder 4">
            <a:extLst>
              <a:ext uri="{FF2B5EF4-FFF2-40B4-BE49-F238E27FC236}">
                <a16:creationId xmlns:a16="http://schemas.microsoft.com/office/drawing/2014/main" id="{4DE29D98-DDCA-67C2-F1F3-5C677B298F4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65B9B07-29E1-2E67-4907-8D6396D01A2A}"/>
              </a:ext>
            </a:extLst>
          </p:cNvPr>
          <p:cNvSpPr>
            <a:spLocks noGrp="1"/>
          </p:cNvSpPr>
          <p:nvPr>
            <p:ph type="sldNum" sz="quarter" idx="12"/>
          </p:nvPr>
        </p:nvSpPr>
        <p:spPr/>
        <p:txBody>
          <a:bodyPr/>
          <a:lstStyle/>
          <a:p>
            <a:fld id="{01740A39-EE96-40B3-92DC-A9CD9EFD9265}" type="slidenum">
              <a:rPr lang="en-CA" smtClean="0"/>
              <a:t>‹#›</a:t>
            </a:fld>
            <a:endParaRPr lang="en-CA"/>
          </a:p>
        </p:txBody>
      </p:sp>
    </p:spTree>
    <p:extLst>
      <p:ext uri="{BB962C8B-B14F-4D97-AF65-F5344CB8AC3E}">
        <p14:creationId xmlns:p14="http://schemas.microsoft.com/office/powerpoint/2010/main" val="3885325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CF77C-9E57-3BBE-A5A6-5675F106D504}"/>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19B675C-99A6-91EA-52BF-A600134D92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61576F0-8F5E-EE39-D59B-A95CED8FB6B5}"/>
              </a:ext>
            </a:extLst>
          </p:cNvPr>
          <p:cNvSpPr>
            <a:spLocks noGrp="1"/>
          </p:cNvSpPr>
          <p:nvPr>
            <p:ph type="dt" sz="half" idx="10"/>
          </p:nvPr>
        </p:nvSpPr>
        <p:spPr/>
        <p:txBody>
          <a:bodyPr/>
          <a:lstStyle/>
          <a:p>
            <a:fld id="{7B8E78AA-C2B3-4801-98B6-1277A24713A7}" type="datetimeFigureOut">
              <a:rPr lang="en-CA" smtClean="0"/>
              <a:t>2023-02-13</a:t>
            </a:fld>
            <a:endParaRPr lang="en-CA"/>
          </a:p>
        </p:txBody>
      </p:sp>
      <p:sp>
        <p:nvSpPr>
          <p:cNvPr id="5" name="Footer Placeholder 4">
            <a:extLst>
              <a:ext uri="{FF2B5EF4-FFF2-40B4-BE49-F238E27FC236}">
                <a16:creationId xmlns:a16="http://schemas.microsoft.com/office/drawing/2014/main" id="{B0E3B0DF-B0CB-1CCF-9C3A-100DE78898A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444E54C-9E76-1554-1C89-617C6F1DC2F5}"/>
              </a:ext>
            </a:extLst>
          </p:cNvPr>
          <p:cNvSpPr>
            <a:spLocks noGrp="1"/>
          </p:cNvSpPr>
          <p:nvPr>
            <p:ph type="sldNum" sz="quarter" idx="12"/>
          </p:nvPr>
        </p:nvSpPr>
        <p:spPr/>
        <p:txBody>
          <a:bodyPr/>
          <a:lstStyle/>
          <a:p>
            <a:fld id="{01740A39-EE96-40B3-92DC-A9CD9EFD9265}" type="slidenum">
              <a:rPr lang="en-CA" smtClean="0"/>
              <a:t>‹#›</a:t>
            </a:fld>
            <a:endParaRPr lang="en-CA"/>
          </a:p>
        </p:txBody>
      </p:sp>
    </p:spTree>
    <p:extLst>
      <p:ext uri="{BB962C8B-B14F-4D97-AF65-F5344CB8AC3E}">
        <p14:creationId xmlns:p14="http://schemas.microsoft.com/office/powerpoint/2010/main" val="1037248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A5825-6E3E-790B-3BE6-E30F81D77C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90C289DD-CB61-82C3-1046-4CBD72B50D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50317F-4D44-3123-177C-CE151613029C}"/>
              </a:ext>
            </a:extLst>
          </p:cNvPr>
          <p:cNvSpPr>
            <a:spLocks noGrp="1"/>
          </p:cNvSpPr>
          <p:nvPr>
            <p:ph type="dt" sz="half" idx="10"/>
          </p:nvPr>
        </p:nvSpPr>
        <p:spPr/>
        <p:txBody>
          <a:bodyPr/>
          <a:lstStyle/>
          <a:p>
            <a:fld id="{7B8E78AA-C2B3-4801-98B6-1277A24713A7}" type="datetimeFigureOut">
              <a:rPr lang="en-CA" smtClean="0"/>
              <a:t>2023-02-13</a:t>
            </a:fld>
            <a:endParaRPr lang="en-CA"/>
          </a:p>
        </p:txBody>
      </p:sp>
      <p:sp>
        <p:nvSpPr>
          <p:cNvPr id="5" name="Footer Placeholder 4">
            <a:extLst>
              <a:ext uri="{FF2B5EF4-FFF2-40B4-BE49-F238E27FC236}">
                <a16:creationId xmlns:a16="http://schemas.microsoft.com/office/drawing/2014/main" id="{6D621FA2-51F5-842D-51DC-6487F08BC09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C271E20-DBBA-20CF-090B-ACF3AD3F475D}"/>
              </a:ext>
            </a:extLst>
          </p:cNvPr>
          <p:cNvSpPr>
            <a:spLocks noGrp="1"/>
          </p:cNvSpPr>
          <p:nvPr>
            <p:ph type="sldNum" sz="quarter" idx="12"/>
          </p:nvPr>
        </p:nvSpPr>
        <p:spPr/>
        <p:txBody>
          <a:bodyPr/>
          <a:lstStyle/>
          <a:p>
            <a:fld id="{01740A39-EE96-40B3-92DC-A9CD9EFD9265}" type="slidenum">
              <a:rPr lang="en-CA" smtClean="0"/>
              <a:t>‹#›</a:t>
            </a:fld>
            <a:endParaRPr lang="en-CA"/>
          </a:p>
        </p:txBody>
      </p:sp>
    </p:spTree>
    <p:extLst>
      <p:ext uri="{BB962C8B-B14F-4D97-AF65-F5344CB8AC3E}">
        <p14:creationId xmlns:p14="http://schemas.microsoft.com/office/powerpoint/2010/main" val="3181716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6359A-469D-C541-F4E0-80E374593DE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5AB43E5-91E5-F777-3A9B-61F9120176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C89B95BE-595F-EE8B-3636-B1791DA867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F5362F40-81AB-0FB0-C2FA-A28D2209586A}"/>
              </a:ext>
            </a:extLst>
          </p:cNvPr>
          <p:cNvSpPr>
            <a:spLocks noGrp="1"/>
          </p:cNvSpPr>
          <p:nvPr>
            <p:ph type="dt" sz="half" idx="10"/>
          </p:nvPr>
        </p:nvSpPr>
        <p:spPr/>
        <p:txBody>
          <a:bodyPr/>
          <a:lstStyle/>
          <a:p>
            <a:fld id="{7B8E78AA-C2B3-4801-98B6-1277A24713A7}" type="datetimeFigureOut">
              <a:rPr lang="en-CA" smtClean="0"/>
              <a:t>2023-02-13</a:t>
            </a:fld>
            <a:endParaRPr lang="en-CA"/>
          </a:p>
        </p:txBody>
      </p:sp>
      <p:sp>
        <p:nvSpPr>
          <p:cNvPr id="6" name="Footer Placeholder 5">
            <a:extLst>
              <a:ext uri="{FF2B5EF4-FFF2-40B4-BE49-F238E27FC236}">
                <a16:creationId xmlns:a16="http://schemas.microsoft.com/office/drawing/2014/main" id="{EA5D472B-7446-4B3D-BEB9-3DCB7A034ED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ED8DB6F-B662-BA9E-3BE1-C29BEECB4196}"/>
              </a:ext>
            </a:extLst>
          </p:cNvPr>
          <p:cNvSpPr>
            <a:spLocks noGrp="1"/>
          </p:cNvSpPr>
          <p:nvPr>
            <p:ph type="sldNum" sz="quarter" idx="12"/>
          </p:nvPr>
        </p:nvSpPr>
        <p:spPr/>
        <p:txBody>
          <a:bodyPr/>
          <a:lstStyle/>
          <a:p>
            <a:fld id="{01740A39-EE96-40B3-92DC-A9CD9EFD9265}" type="slidenum">
              <a:rPr lang="en-CA" smtClean="0"/>
              <a:t>‹#›</a:t>
            </a:fld>
            <a:endParaRPr lang="en-CA"/>
          </a:p>
        </p:txBody>
      </p:sp>
    </p:spTree>
    <p:extLst>
      <p:ext uri="{BB962C8B-B14F-4D97-AF65-F5344CB8AC3E}">
        <p14:creationId xmlns:p14="http://schemas.microsoft.com/office/powerpoint/2010/main" val="2963863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00E1B-0680-4DB0-BE11-DC6E0D244DAE}"/>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81785CDD-5C10-BF7B-98B9-B5316BDE56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CEB6A4-9B13-D827-29CD-50B8145957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7B8E72BB-5981-00A3-7CF1-F6C2FC76A1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280BC4-AA9C-061C-799E-85E1DBA828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AAD7A952-A54E-6BDE-B87A-483804A67C4F}"/>
              </a:ext>
            </a:extLst>
          </p:cNvPr>
          <p:cNvSpPr>
            <a:spLocks noGrp="1"/>
          </p:cNvSpPr>
          <p:nvPr>
            <p:ph type="dt" sz="half" idx="10"/>
          </p:nvPr>
        </p:nvSpPr>
        <p:spPr/>
        <p:txBody>
          <a:bodyPr/>
          <a:lstStyle/>
          <a:p>
            <a:fld id="{7B8E78AA-C2B3-4801-98B6-1277A24713A7}" type="datetimeFigureOut">
              <a:rPr lang="en-CA" smtClean="0"/>
              <a:t>2023-02-13</a:t>
            </a:fld>
            <a:endParaRPr lang="en-CA"/>
          </a:p>
        </p:txBody>
      </p:sp>
      <p:sp>
        <p:nvSpPr>
          <p:cNvPr id="8" name="Footer Placeholder 7">
            <a:extLst>
              <a:ext uri="{FF2B5EF4-FFF2-40B4-BE49-F238E27FC236}">
                <a16:creationId xmlns:a16="http://schemas.microsoft.com/office/drawing/2014/main" id="{A23486F4-A9FF-2BD3-8042-C52E852A8661}"/>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157FCE5F-FAC6-508C-3CE4-EF6F8375D739}"/>
              </a:ext>
            </a:extLst>
          </p:cNvPr>
          <p:cNvSpPr>
            <a:spLocks noGrp="1"/>
          </p:cNvSpPr>
          <p:nvPr>
            <p:ph type="sldNum" sz="quarter" idx="12"/>
          </p:nvPr>
        </p:nvSpPr>
        <p:spPr/>
        <p:txBody>
          <a:bodyPr/>
          <a:lstStyle/>
          <a:p>
            <a:fld id="{01740A39-EE96-40B3-92DC-A9CD9EFD9265}" type="slidenum">
              <a:rPr lang="en-CA" smtClean="0"/>
              <a:t>‹#›</a:t>
            </a:fld>
            <a:endParaRPr lang="en-CA"/>
          </a:p>
        </p:txBody>
      </p:sp>
    </p:spTree>
    <p:extLst>
      <p:ext uri="{BB962C8B-B14F-4D97-AF65-F5344CB8AC3E}">
        <p14:creationId xmlns:p14="http://schemas.microsoft.com/office/powerpoint/2010/main" val="2216138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D919E-757D-AEB9-3702-0B8E4362F074}"/>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A44F0B72-F9D7-7855-CC53-FF2480D24592}"/>
              </a:ext>
            </a:extLst>
          </p:cNvPr>
          <p:cNvSpPr>
            <a:spLocks noGrp="1"/>
          </p:cNvSpPr>
          <p:nvPr>
            <p:ph type="dt" sz="half" idx="10"/>
          </p:nvPr>
        </p:nvSpPr>
        <p:spPr/>
        <p:txBody>
          <a:bodyPr/>
          <a:lstStyle/>
          <a:p>
            <a:fld id="{7B8E78AA-C2B3-4801-98B6-1277A24713A7}" type="datetimeFigureOut">
              <a:rPr lang="en-CA" smtClean="0"/>
              <a:t>2023-02-13</a:t>
            </a:fld>
            <a:endParaRPr lang="en-CA"/>
          </a:p>
        </p:txBody>
      </p:sp>
      <p:sp>
        <p:nvSpPr>
          <p:cNvPr id="4" name="Footer Placeholder 3">
            <a:extLst>
              <a:ext uri="{FF2B5EF4-FFF2-40B4-BE49-F238E27FC236}">
                <a16:creationId xmlns:a16="http://schemas.microsoft.com/office/drawing/2014/main" id="{34052C5A-BB68-0E0B-B78E-4AAC60532D13}"/>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D5A24568-F392-9945-5083-3C2154723A3F}"/>
              </a:ext>
            </a:extLst>
          </p:cNvPr>
          <p:cNvSpPr>
            <a:spLocks noGrp="1"/>
          </p:cNvSpPr>
          <p:nvPr>
            <p:ph type="sldNum" sz="quarter" idx="12"/>
          </p:nvPr>
        </p:nvSpPr>
        <p:spPr/>
        <p:txBody>
          <a:bodyPr/>
          <a:lstStyle/>
          <a:p>
            <a:fld id="{01740A39-EE96-40B3-92DC-A9CD9EFD9265}" type="slidenum">
              <a:rPr lang="en-CA" smtClean="0"/>
              <a:t>‹#›</a:t>
            </a:fld>
            <a:endParaRPr lang="en-CA"/>
          </a:p>
        </p:txBody>
      </p:sp>
    </p:spTree>
    <p:extLst>
      <p:ext uri="{BB962C8B-B14F-4D97-AF65-F5344CB8AC3E}">
        <p14:creationId xmlns:p14="http://schemas.microsoft.com/office/powerpoint/2010/main" val="1909969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BE0532-CF33-42AC-CA13-917468A28A43}"/>
              </a:ext>
            </a:extLst>
          </p:cNvPr>
          <p:cNvSpPr>
            <a:spLocks noGrp="1"/>
          </p:cNvSpPr>
          <p:nvPr>
            <p:ph type="dt" sz="half" idx="10"/>
          </p:nvPr>
        </p:nvSpPr>
        <p:spPr/>
        <p:txBody>
          <a:bodyPr/>
          <a:lstStyle/>
          <a:p>
            <a:fld id="{7B8E78AA-C2B3-4801-98B6-1277A24713A7}" type="datetimeFigureOut">
              <a:rPr lang="en-CA" smtClean="0"/>
              <a:t>2023-02-13</a:t>
            </a:fld>
            <a:endParaRPr lang="en-CA"/>
          </a:p>
        </p:txBody>
      </p:sp>
      <p:sp>
        <p:nvSpPr>
          <p:cNvPr id="3" name="Footer Placeholder 2">
            <a:extLst>
              <a:ext uri="{FF2B5EF4-FFF2-40B4-BE49-F238E27FC236}">
                <a16:creationId xmlns:a16="http://schemas.microsoft.com/office/drawing/2014/main" id="{BC1194A8-62DA-3740-2193-060739312708}"/>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383A5921-ADF6-EB56-73AF-9D704532D834}"/>
              </a:ext>
            </a:extLst>
          </p:cNvPr>
          <p:cNvSpPr>
            <a:spLocks noGrp="1"/>
          </p:cNvSpPr>
          <p:nvPr>
            <p:ph type="sldNum" sz="quarter" idx="12"/>
          </p:nvPr>
        </p:nvSpPr>
        <p:spPr/>
        <p:txBody>
          <a:bodyPr/>
          <a:lstStyle/>
          <a:p>
            <a:fld id="{01740A39-EE96-40B3-92DC-A9CD9EFD9265}" type="slidenum">
              <a:rPr lang="en-CA" smtClean="0"/>
              <a:t>‹#›</a:t>
            </a:fld>
            <a:endParaRPr lang="en-CA"/>
          </a:p>
        </p:txBody>
      </p:sp>
    </p:spTree>
    <p:extLst>
      <p:ext uri="{BB962C8B-B14F-4D97-AF65-F5344CB8AC3E}">
        <p14:creationId xmlns:p14="http://schemas.microsoft.com/office/powerpoint/2010/main" val="3404921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EFAC6-282C-A519-AA16-9B0EAE1CB3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732A9015-559A-E841-1F22-3218404F67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4AA08313-5E6D-FCB7-8D6C-0B95F52599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9514D5-18ED-9110-F0D5-7CB0F96F3661}"/>
              </a:ext>
            </a:extLst>
          </p:cNvPr>
          <p:cNvSpPr>
            <a:spLocks noGrp="1"/>
          </p:cNvSpPr>
          <p:nvPr>
            <p:ph type="dt" sz="half" idx="10"/>
          </p:nvPr>
        </p:nvSpPr>
        <p:spPr/>
        <p:txBody>
          <a:bodyPr/>
          <a:lstStyle/>
          <a:p>
            <a:fld id="{7B8E78AA-C2B3-4801-98B6-1277A24713A7}" type="datetimeFigureOut">
              <a:rPr lang="en-CA" smtClean="0"/>
              <a:t>2023-02-13</a:t>
            </a:fld>
            <a:endParaRPr lang="en-CA"/>
          </a:p>
        </p:txBody>
      </p:sp>
      <p:sp>
        <p:nvSpPr>
          <p:cNvPr id="6" name="Footer Placeholder 5">
            <a:extLst>
              <a:ext uri="{FF2B5EF4-FFF2-40B4-BE49-F238E27FC236}">
                <a16:creationId xmlns:a16="http://schemas.microsoft.com/office/drawing/2014/main" id="{9AB0DAEC-4022-EBFF-484D-9E305F45226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3CAEF96-86BB-9B04-2866-97A003AEE5C0}"/>
              </a:ext>
            </a:extLst>
          </p:cNvPr>
          <p:cNvSpPr>
            <a:spLocks noGrp="1"/>
          </p:cNvSpPr>
          <p:nvPr>
            <p:ph type="sldNum" sz="quarter" idx="12"/>
          </p:nvPr>
        </p:nvSpPr>
        <p:spPr/>
        <p:txBody>
          <a:bodyPr/>
          <a:lstStyle/>
          <a:p>
            <a:fld id="{01740A39-EE96-40B3-92DC-A9CD9EFD9265}" type="slidenum">
              <a:rPr lang="en-CA" smtClean="0"/>
              <a:t>‹#›</a:t>
            </a:fld>
            <a:endParaRPr lang="en-CA"/>
          </a:p>
        </p:txBody>
      </p:sp>
    </p:spTree>
    <p:extLst>
      <p:ext uri="{BB962C8B-B14F-4D97-AF65-F5344CB8AC3E}">
        <p14:creationId xmlns:p14="http://schemas.microsoft.com/office/powerpoint/2010/main" val="1786988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033C5-5228-3C7C-B507-DE309CE228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D060E20E-4887-177D-FB4F-3BEF28D3DC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2B300792-8F1C-93E1-7C8C-F4208C4519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F6225B-4113-2DB6-EB4E-A8EFFB90F18F}"/>
              </a:ext>
            </a:extLst>
          </p:cNvPr>
          <p:cNvSpPr>
            <a:spLocks noGrp="1"/>
          </p:cNvSpPr>
          <p:nvPr>
            <p:ph type="dt" sz="half" idx="10"/>
          </p:nvPr>
        </p:nvSpPr>
        <p:spPr/>
        <p:txBody>
          <a:bodyPr/>
          <a:lstStyle/>
          <a:p>
            <a:fld id="{7B8E78AA-C2B3-4801-98B6-1277A24713A7}" type="datetimeFigureOut">
              <a:rPr lang="en-CA" smtClean="0"/>
              <a:t>2023-02-13</a:t>
            </a:fld>
            <a:endParaRPr lang="en-CA"/>
          </a:p>
        </p:txBody>
      </p:sp>
      <p:sp>
        <p:nvSpPr>
          <p:cNvPr id="6" name="Footer Placeholder 5">
            <a:extLst>
              <a:ext uri="{FF2B5EF4-FFF2-40B4-BE49-F238E27FC236}">
                <a16:creationId xmlns:a16="http://schemas.microsoft.com/office/drawing/2014/main" id="{9BD33AD9-5D01-1757-6202-5E631AD3E5B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B53C75B-EF6C-2974-988C-687DDF75615B}"/>
              </a:ext>
            </a:extLst>
          </p:cNvPr>
          <p:cNvSpPr>
            <a:spLocks noGrp="1"/>
          </p:cNvSpPr>
          <p:nvPr>
            <p:ph type="sldNum" sz="quarter" idx="12"/>
          </p:nvPr>
        </p:nvSpPr>
        <p:spPr/>
        <p:txBody>
          <a:bodyPr/>
          <a:lstStyle/>
          <a:p>
            <a:fld id="{01740A39-EE96-40B3-92DC-A9CD9EFD9265}" type="slidenum">
              <a:rPr lang="en-CA" smtClean="0"/>
              <a:t>‹#›</a:t>
            </a:fld>
            <a:endParaRPr lang="en-CA"/>
          </a:p>
        </p:txBody>
      </p:sp>
    </p:spTree>
    <p:extLst>
      <p:ext uri="{BB962C8B-B14F-4D97-AF65-F5344CB8AC3E}">
        <p14:creationId xmlns:p14="http://schemas.microsoft.com/office/powerpoint/2010/main" val="2547674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31B20C-5324-E2B9-75B7-075DF17848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25E48982-E23F-C304-7113-79BB04C1F9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217DD4E-960C-9840-B5AC-F2D08BA35F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8E78AA-C2B3-4801-98B6-1277A24713A7}" type="datetimeFigureOut">
              <a:rPr lang="en-CA" smtClean="0"/>
              <a:t>2023-02-13</a:t>
            </a:fld>
            <a:endParaRPr lang="en-CA"/>
          </a:p>
        </p:txBody>
      </p:sp>
      <p:sp>
        <p:nvSpPr>
          <p:cNvPr id="5" name="Footer Placeholder 4">
            <a:extLst>
              <a:ext uri="{FF2B5EF4-FFF2-40B4-BE49-F238E27FC236}">
                <a16:creationId xmlns:a16="http://schemas.microsoft.com/office/drawing/2014/main" id="{F1FC57B0-F5F1-E82B-7521-445CDEA0BA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75FDF3A9-B8DA-A19E-AC4E-A12177E75F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740A39-EE96-40B3-92DC-A9CD9EFD9265}" type="slidenum">
              <a:rPr lang="en-CA" smtClean="0"/>
              <a:t>‹#›</a:t>
            </a:fld>
            <a:endParaRPr lang="en-CA"/>
          </a:p>
        </p:txBody>
      </p:sp>
    </p:spTree>
    <p:extLst>
      <p:ext uri="{BB962C8B-B14F-4D97-AF65-F5344CB8AC3E}">
        <p14:creationId xmlns:p14="http://schemas.microsoft.com/office/powerpoint/2010/main" val="34976275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B8BB28-5C5E-C23E-2A0C-A4722800945E}"/>
              </a:ext>
            </a:extLst>
          </p:cNvPr>
          <p:cNvSpPr>
            <a:spLocks noGrp="1"/>
          </p:cNvSpPr>
          <p:nvPr>
            <p:ph type="title"/>
          </p:nvPr>
        </p:nvSpPr>
        <p:spPr/>
        <p:txBody>
          <a:bodyPr>
            <a:normAutofit/>
          </a:bodyPr>
          <a:lstStyle/>
          <a:p>
            <a:pPr algn="ctr"/>
            <a:r>
              <a:rPr lang="en-CA" sz="4000" b="1" dirty="0">
                <a:solidFill>
                  <a:schemeClr val="tx2"/>
                </a:solidFill>
              </a:rPr>
              <a:t>Which economic region in Ontario has the best opportunities for technical jobs in science?</a:t>
            </a:r>
          </a:p>
        </p:txBody>
      </p:sp>
      <p:sp>
        <p:nvSpPr>
          <p:cNvPr id="5" name="Text Placeholder 4">
            <a:extLst>
              <a:ext uri="{FF2B5EF4-FFF2-40B4-BE49-F238E27FC236}">
                <a16:creationId xmlns:a16="http://schemas.microsoft.com/office/drawing/2014/main" id="{133EA180-7946-A52B-5DE2-E90AF2CBB900}"/>
              </a:ext>
            </a:extLst>
          </p:cNvPr>
          <p:cNvSpPr>
            <a:spLocks noGrp="1"/>
          </p:cNvSpPr>
          <p:nvPr>
            <p:ph type="body" idx="1"/>
          </p:nvPr>
        </p:nvSpPr>
        <p:spPr/>
        <p:txBody>
          <a:bodyPr/>
          <a:lstStyle/>
          <a:p>
            <a:endParaRPr lang="en-CA"/>
          </a:p>
        </p:txBody>
      </p:sp>
    </p:spTree>
    <p:extLst>
      <p:ext uri="{BB962C8B-B14F-4D97-AF65-F5344CB8AC3E}">
        <p14:creationId xmlns:p14="http://schemas.microsoft.com/office/powerpoint/2010/main" val="3273201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573D9-E5A0-988D-48D8-60814EA2B04C}"/>
              </a:ext>
            </a:extLst>
          </p:cNvPr>
          <p:cNvSpPr>
            <a:spLocks noGrp="1"/>
          </p:cNvSpPr>
          <p:nvPr>
            <p:ph type="title"/>
          </p:nvPr>
        </p:nvSpPr>
        <p:spPr>
          <a:xfrm>
            <a:off x="440267" y="365126"/>
            <a:ext cx="11311466" cy="777874"/>
          </a:xfrm>
        </p:spPr>
        <p:txBody>
          <a:bodyPr>
            <a:normAutofit/>
          </a:bodyPr>
          <a:lstStyle/>
          <a:p>
            <a:r>
              <a:rPr lang="en-CA" sz="3600" b="1" dirty="0">
                <a:solidFill>
                  <a:schemeClr val="tx2"/>
                </a:solidFill>
              </a:rPr>
              <a:t>Wage Analysis</a:t>
            </a:r>
          </a:p>
        </p:txBody>
      </p:sp>
      <p:sp>
        <p:nvSpPr>
          <p:cNvPr id="3" name="Content Placeholder 2">
            <a:extLst>
              <a:ext uri="{FF2B5EF4-FFF2-40B4-BE49-F238E27FC236}">
                <a16:creationId xmlns:a16="http://schemas.microsoft.com/office/drawing/2014/main" id="{3D3D45C4-36D8-CD89-ADF5-E2E6D8821B20}"/>
              </a:ext>
            </a:extLst>
          </p:cNvPr>
          <p:cNvSpPr>
            <a:spLocks noGrp="1"/>
          </p:cNvSpPr>
          <p:nvPr>
            <p:ph idx="1"/>
          </p:nvPr>
        </p:nvSpPr>
        <p:spPr>
          <a:xfrm>
            <a:off x="6764866" y="2195618"/>
            <a:ext cx="4940300" cy="3962400"/>
          </a:xfrm>
        </p:spPr>
        <p:txBody>
          <a:bodyPr>
            <a:normAutofit lnSpcReduction="10000"/>
          </a:bodyPr>
          <a:lstStyle/>
          <a:p>
            <a:r>
              <a:rPr lang="en-CA" sz="2400" b="1" dirty="0">
                <a:solidFill>
                  <a:schemeClr val="accent1"/>
                </a:solidFill>
              </a:rPr>
              <a:t>No significant difference</a:t>
            </a:r>
            <a:r>
              <a:rPr lang="en-CA" sz="2400" dirty="0"/>
              <a:t> between average median, average min, or average max (p-value &gt; 0.4)</a:t>
            </a:r>
          </a:p>
          <a:p>
            <a:r>
              <a:rPr lang="en-CA" sz="2400" dirty="0"/>
              <a:t>Only difference is </a:t>
            </a:r>
            <a:r>
              <a:rPr lang="en-CA" sz="2400" b="1" dirty="0">
                <a:solidFill>
                  <a:schemeClr val="accent1"/>
                </a:solidFill>
              </a:rPr>
              <a:t>absolute maximum wage</a:t>
            </a:r>
          </a:p>
          <a:p>
            <a:pPr lvl="1"/>
            <a:r>
              <a:rPr lang="en-CA" sz="2000" dirty="0"/>
              <a:t>Highest in Toronto, Kitchener, and Hamilton</a:t>
            </a:r>
          </a:p>
          <a:p>
            <a:r>
              <a:rPr lang="en-CA" sz="2400" dirty="0"/>
              <a:t>May indicate </a:t>
            </a:r>
            <a:r>
              <a:rPr lang="en-CA" sz="2400" b="1" dirty="0">
                <a:solidFill>
                  <a:schemeClr val="accent1"/>
                </a:solidFill>
              </a:rPr>
              <a:t>highest wage growth</a:t>
            </a:r>
            <a:r>
              <a:rPr lang="en-CA" sz="2400" dirty="0"/>
              <a:t> over time in these areas</a:t>
            </a:r>
          </a:p>
          <a:p>
            <a:pPr lvl="1"/>
            <a:r>
              <a:rPr lang="en-CA" sz="2000" b="1" dirty="0">
                <a:solidFill>
                  <a:schemeClr val="accent1"/>
                </a:solidFill>
              </a:rPr>
              <a:t>Recommendation</a:t>
            </a:r>
            <a:r>
              <a:rPr lang="en-CA" sz="2000" dirty="0"/>
              <a:t>: Start working somewhere with low cost of living, move to Toronto etc. later</a:t>
            </a:r>
          </a:p>
        </p:txBody>
      </p:sp>
      <p:pic>
        <p:nvPicPr>
          <p:cNvPr id="4" name="Picture 3">
            <a:extLst>
              <a:ext uri="{FF2B5EF4-FFF2-40B4-BE49-F238E27FC236}">
                <a16:creationId xmlns:a16="http://schemas.microsoft.com/office/drawing/2014/main" id="{25A4356E-68CB-A3B0-725D-2D83A702C9B2}"/>
              </a:ext>
            </a:extLst>
          </p:cNvPr>
          <p:cNvPicPr>
            <a:picLocks noChangeAspect="1"/>
          </p:cNvPicPr>
          <p:nvPr/>
        </p:nvPicPr>
        <p:blipFill>
          <a:blip r:embed="rId3"/>
          <a:stretch>
            <a:fillRect/>
          </a:stretch>
        </p:blipFill>
        <p:spPr>
          <a:xfrm>
            <a:off x="793447" y="2292984"/>
            <a:ext cx="5234820" cy="3664375"/>
          </a:xfrm>
          <a:prstGeom prst="rect">
            <a:avLst/>
          </a:prstGeom>
          <a:ln>
            <a:noFill/>
          </a:ln>
          <a:effectLst>
            <a:outerShdw blurRad="190500" algn="tl" rotWithShape="0">
              <a:srgbClr val="000000">
                <a:alpha val="70000"/>
              </a:srgbClr>
            </a:outerShdw>
          </a:effectLst>
        </p:spPr>
      </p:pic>
      <p:sp>
        <p:nvSpPr>
          <p:cNvPr id="7" name="Title 1">
            <a:extLst>
              <a:ext uri="{FF2B5EF4-FFF2-40B4-BE49-F238E27FC236}">
                <a16:creationId xmlns:a16="http://schemas.microsoft.com/office/drawing/2014/main" id="{9DEF5F19-C425-BE2B-C1AE-03E8DD594D85}"/>
              </a:ext>
            </a:extLst>
          </p:cNvPr>
          <p:cNvSpPr txBox="1">
            <a:spLocks/>
          </p:cNvSpPr>
          <p:nvPr/>
        </p:nvSpPr>
        <p:spPr>
          <a:xfrm>
            <a:off x="440267" y="1143000"/>
            <a:ext cx="11311466" cy="8858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2600" dirty="0">
                <a:solidFill>
                  <a:schemeClr val="accent1"/>
                </a:solidFill>
              </a:rPr>
              <a:t>The </a:t>
            </a:r>
            <a:r>
              <a:rPr lang="en-CA" sz="2600" b="1" dirty="0">
                <a:solidFill>
                  <a:schemeClr val="accent1"/>
                </a:solidFill>
              </a:rPr>
              <a:t>only significant difference </a:t>
            </a:r>
            <a:r>
              <a:rPr lang="en-CA" sz="2600" dirty="0">
                <a:solidFill>
                  <a:schemeClr val="accent1"/>
                </a:solidFill>
              </a:rPr>
              <a:t>between economic regions is </a:t>
            </a:r>
            <a:r>
              <a:rPr lang="en-CA" sz="2600" b="1" dirty="0">
                <a:solidFill>
                  <a:schemeClr val="accent1"/>
                </a:solidFill>
              </a:rPr>
              <a:t>absolute maximum wage </a:t>
            </a:r>
            <a:r>
              <a:rPr lang="en-CA" sz="2600" dirty="0">
                <a:solidFill>
                  <a:schemeClr val="accent1"/>
                </a:solidFill>
              </a:rPr>
              <a:t>for technical occupations relating to science in Ontario.</a:t>
            </a:r>
          </a:p>
        </p:txBody>
      </p:sp>
    </p:spTree>
    <p:extLst>
      <p:ext uri="{BB962C8B-B14F-4D97-AF65-F5344CB8AC3E}">
        <p14:creationId xmlns:p14="http://schemas.microsoft.com/office/powerpoint/2010/main" val="3937683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573D9-E5A0-988D-48D8-60814EA2B04C}"/>
              </a:ext>
            </a:extLst>
          </p:cNvPr>
          <p:cNvSpPr>
            <a:spLocks noGrp="1"/>
          </p:cNvSpPr>
          <p:nvPr>
            <p:ph type="title"/>
          </p:nvPr>
        </p:nvSpPr>
        <p:spPr>
          <a:xfrm>
            <a:off x="440267" y="365126"/>
            <a:ext cx="11311466" cy="777874"/>
          </a:xfrm>
        </p:spPr>
        <p:txBody>
          <a:bodyPr>
            <a:normAutofit/>
          </a:bodyPr>
          <a:lstStyle/>
          <a:p>
            <a:r>
              <a:rPr lang="en-CA" sz="3600" b="1" dirty="0">
                <a:solidFill>
                  <a:schemeClr val="tx2"/>
                </a:solidFill>
              </a:rPr>
              <a:t>Employment Analysis</a:t>
            </a:r>
          </a:p>
        </p:txBody>
      </p:sp>
      <p:sp>
        <p:nvSpPr>
          <p:cNvPr id="3" name="Content Placeholder 2">
            <a:extLst>
              <a:ext uri="{FF2B5EF4-FFF2-40B4-BE49-F238E27FC236}">
                <a16:creationId xmlns:a16="http://schemas.microsoft.com/office/drawing/2014/main" id="{3D3D45C4-36D8-CD89-ADF5-E2E6D8821B20}"/>
              </a:ext>
            </a:extLst>
          </p:cNvPr>
          <p:cNvSpPr>
            <a:spLocks noGrp="1"/>
          </p:cNvSpPr>
          <p:nvPr>
            <p:ph idx="1"/>
          </p:nvPr>
        </p:nvSpPr>
        <p:spPr>
          <a:xfrm>
            <a:off x="6221506" y="2195618"/>
            <a:ext cx="5483660" cy="3962400"/>
          </a:xfrm>
        </p:spPr>
        <p:txBody>
          <a:bodyPr>
            <a:normAutofit fontScale="85000" lnSpcReduction="10000"/>
          </a:bodyPr>
          <a:lstStyle/>
          <a:p>
            <a:r>
              <a:rPr lang="en-CA" sz="2400" b="1" dirty="0">
                <a:solidFill>
                  <a:schemeClr val="accent1"/>
                </a:solidFill>
              </a:rPr>
              <a:t>Number employed in highlighted occupations </a:t>
            </a:r>
            <a:r>
              <a:rPr lang="en-CA" sz="2400" dirty="0"/>
              <a:t>correlates to </a:t>
            </a:r>
            <a:r>
              <a:rPr lang="en-CA" sz="2400" b="1" dirty="0">
                <a:solidFill>
                  <a:schemeClr val="accent1"/>
                </a:solidFill>
              </a:rPr>
              <a:t>total employment </a:t>
            </a:r>
            <a:r>
              <a:rPr lang="en-CA" sz="2400" dirty="0"/>
              <a:t>for each economic region</a:t>
            </a:r>
          </a:p>
          <a:p>
            <a:pPr lvl="1"/>
            <a:r>
              <a:rPr lang="en-CA" sz="2000" dirty="0"/>
              <a:t>R-value = 0.998</a:t>
            </a:r>
          </a:p>
          <a:p>
            <a:pPr lvl="1"/>
            <a:r>
              <a:rPr lang="en-CA" sz="2000" dirty="0"/>
              <a:t>Per-capita opportunities are similar in all economic regions</a:t>
            </a:r>
          </a:p>
          <a:p>
            <a:r>
              <a:rPr lang="en-CA" sz="2400" b="1" dirty="0">
                <a:solidFill>
                  <a:schemeClr val="accent1"/>
                </a:solidFill>
              </a:rPr>
              <a:t>Toronto</a:t>
            </a:r>
            <a:r>
              <a:rPr lang="en-CA" sz="2400" dirty="0"/>
              <a:t> has the </a:t>
            </a:r>
            <a:r>
              <a:rPr lang="en-CA" sz="2400" b="1" dirty="0">
                <a:solidFill>
                  <a:schemeClr val="accent1"/>
                </a:solidFill>
              </a:rPr>
              <a:t>most job opportunities </a:t>
            </a:r>
            <a:r>
              <a:rPr lang="en-CA" sz="2400" dirty="0"/>
              <a:t>for technical science jobs</a:t>
            </a:r>
            <a:endParaRPr lang="en-CA" sz="2400" b="1" dirty="0">
              <a:solidFill>
                <a:schemeClr val="accent1"/>
              </a:solidFill>
            </a:endParaRPr>
          </a:p>
          <a:p>
            <a:r>
              <a:rPr lang="en-CA" sz="2400" dirty="0"/>
              <a:t>However, Toronto has a higher population so there is likely more </a:t>
            </a:r>
            <a:r>
              <a:rPr lang="en-CA" sz="2400" b="1" dirty="0">
                <a:solidFill>
                  <a:schemeClr val="accent1"/>
                </a:solidFill>
              </a:rPr>
              <a:t>competition for job openings</a:t>
            </a:r>
          </a:p>
          <a:p>
            <a:pPr lvl="1"/>
            <a:r>
              <a:rPr lang="en-CA" sz="2000" b="1" dirty="0">
                <a:solidFill>
                  <a:schemeClr val="accent1"/>
                </a:solidFill>
              </a:rPr>
              <a:t>Recommendation</a:t>
            </a:r>
            <a:r>
              <a:rPr lang="en-CA" sz="2000" dirty="0"/>
              <a:t>: Look in all economic regions in Ontario for jobs, as per-capita opportunities are similar. More are likely available in Toronto however, due to its larger population</a:t>
            </a:r>
          </a:p>
        </p:txBody>
      </p:sp>
      <p:sp>
        <p:nvSpPr>
          <p:cNvPr id="7" name="Title 1">
            <a:extLst>
              <a:ext uri="{FF2B5EF4-FFF2-40B4-BE49-F238E27FC236}">
                <a16:creationId xmlns:a16="http://schemas.microsoft.com/office/drawing/2014/main" id="{9DEF5F19-C425-BE2B-C1AE-03E8DD594D85}"/>
              </a:ext>
            </a:extLst>
          </p:cNvPr>
          <p:cNvSpPr txBox="1">
            <a:spLocks/>
          </p:cNvSpPr>
          <p:nvPr/>
        </p:nvSpPr>
        <p:spPr>
          <a:xfrm>
            <a:off x="440267" y="1143000"/>
            <a:ext cx="11311466" cy="885826"/>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2600" b="1" dirty="0">
                <a:solidFill>
                  <a:schemeClr val="accent1"/>
                </a:solidFill>
              </a:rPr>
              <a:t>Per-capita job opportunities </a:t>
            </a:r>
            <a:r>
              <a:rPr lang="en-CA" sz="2600" dirty="0">
                <a:solidFill>
                  <a:schemeClr val="accent1"/>
                </a:solidFill>
              </a:rPr>
              <a:t>for individuals employed in technical science jobs is </a:t>
            </a:r>
            <a:r>
              <a:rPr lang="en-CA" sz="2600" b="1" dirty="0">
                <a:solidFill>
                  <a:schemeClr val="accent1"/>
                </a:solidFill>
              </a:rPr>
              <a:t>similar in all economic regions</a:t>
            </a:r>
            <a:r>
              <a:rPr lang="en-CA" sz="2600" dirty="0">
                <a:solidFill>
                  <a:schemeClr val="accent1"/>
                </a:solidFill>
              </a:rPr>
              <a:t>, but </a:t>
            </a:r>
            <a:r>
              <a:rPr lang="en-CA" sz="2600" b="1" dirty="0">
                <a:solidFill>
                  <a:schemeClr val="accent1"/>
                </a:solidFill>
              </a:rPr>
              <a:t>Toronto</a:t>
            </a:r>
            <a:r>
              <a:rPr lang="en-CA" sz="2600" dirty="0">
                <a:solidFill>
                  <a:schemeClr val="accent1"/>
                </a:solidFill>
              </a:rPr>
              <a:t> has the </a:t>
            </a:r>
            <a:r>
              <a:rPr lang="en-CA" sz="2600" b="1" dirty="0">
                <a:solidFill>
                  <a:schemeClr val="accent1"/>
                </a:solidFill>
              </a:rPr>
              <a:t>highest</a:t>
            </a:r>
            <a:r>
              <a:rPr lang="en-CA" sz="2600" dirty="0">
                <a:solidFill>
                  <a:schemeClr val="accent1"/>
                </a:solidFill>
              </a:rPr>
              <a:t> number of </a:t>
            </a:r>
            <a:r>
              <a:rPr lang="en-CA" sz="2600" b="1" dirty="0">
                <a:solidFill>
                  <a:schemeClr val="accent1"/>
                </a:solidFill>
              </a:rPr>
              <a:t>total opportunities</a:t>
            </a:r>
            <a:r>
              <a:rPr lang="en-CA" sz="2600" dirty="0">
                <a:solidFill>
                  <a:schemeClr val="accent1"/>
                </a:solidFill>
              </a:rPr>
              <a:t>. </a:t>
            </a:r>
          </a:p>
        </p:txBody>
      </p:sp>
      <p:pic>
        <p:nvPicPr>
          <p:cNvPr id="8" name="Picture 7">
            <a:extLst>
              <a:ext uri="{FF2B5EF4-FFF2-40B4-BE49-F238E27FC236}">
                <a16:creationId xmlns:a16="http://schemas.microsoft.com/office/drawing/2014/main" id="{57EDAFB2-62F7-EAFC-D6C2-35941E777CEF}"/>
              </a:ext>
            </a:extLst>
          </p:cNvPr>
          <p:cNvPicPr>
            <a:picLocks noChangeAspect="1"/>
          </p:cNvPicPr>
          <p:nvPr/>
        </p:nvPicPr>
        <p:blipFill>
          <a:blip r:embed="rId2"/>
          <a:stretch>
            <a:fillRect/>
          </a:stretch>
        </p:blipFill>
        <p:spPr>
          <a:xfrm>
            <a:off x="709208" y="2382842"/>
            <a:ext cx="5164173" cy="396240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671825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573D9-E5A0-988D-48D8-60814EA2B04C}"/>
              </a:ext>
            </a:extLst>
          </p:cNvPr>
          <p:cNvSpPr>
            <a:spLocks noGrp="1"/>
          </p:cNvSpPr>
          <p:nvPr>
            <p:ph type="title"/>
          </p:nvPr>
        </p:nvSpPr>
        <p:spPr>
          <a:xfrm>
            <a:off x="440267" y="365126"/>
            <a:ext cx="11311466" cy="777874"/>
          </a:xfrm>
        </p:spPr>
        <p:txBody>
          <a:bodyPr>
            <a:normAutofit/>
          </a:bodyPr>
          <a:lstStyle/>
          <a:p>
            <a:r>
              <a:rPr lang="en-CA" sz="3600" b="1" dirty="0">
                <a:solidFill>
                  <a:schemeClr val="tx2"/>
                </a:solidFill>
              </a:rPr>
              <a:t>Job Opportunities Summary</a:t>
            </a:r>
          </a:p>
        </p:txBody>
      </p:sp>
      <p:sp>
        <p:nvSpPr>
          <p:cNvPr id="3" name="Content Placeholder 2">
            <a:extLst>
              <a:ext uri="{FF2B5EF4-FFF2-40B4-BE49-F238E27FC236}">
                <a16:creationId xmlns:a16="http://schemas.microsoft.com/office/drawing/2014/main" id="{3D3D45C4-36D8-CD89-ADF5-E2E6D8821B20}"/>
              </a:ext>
            </a:extLst>
          </p:cNvPr>
          <p:cNvSpPr>
            <a:spLocks noGrp="1"/>
          </p:cNvSpPr>
          <p:nvPr>
            <p:ph idx="1"/>
          </p:nvPr>
        </p:nvSpPr>
        <p:spPr>
          <a:xfrm>
            <a:off x="493059" y="2348015"/>
            <a:ext cx="11212107" cy="3962400"/>
          </a:xfrm>
        </p:spPr>
        <p:txBody>
          <a:bodyPr>
            <a:normAutofit/>
          </a:bodyPr>
          <a:lstStyle/>
          <a:p>
            <a:r>
              <a:rPr lang="en-CA" sz="2400" dirty="0"/>
              <a:t>Highest</a:t>
            </a:r>
            <a:r>
              <a:rPr lang="en-CA" sz="2400" b="1" dirty="0">
                <a:solidFill>
                  <a:schemeClr val="accent1"/>
                </a:solidFill>
              </a:rPr>
              <a:t> wage growth </a:t>
            </a:r>
            <a:r>
              <a:rPr lang="en-CA" sz="2400" dirty="0"/>
              <a:t>in</a:t>
            </a:r>
            <a:r>
              <a:rPr lang="en-CA" sz="2400" b="1" dirty="0">
                <a:solidFill>
                  <a:schemeClr val="accent1"/>
                </a:solidFill>
              </a:rPr>
              <a:t> Toronto, Kitchener-Waterloo-Barrie, </a:t>
            </a:r>
            <a:r>
              <a:rPr lang="en-CA" sz="2400" dirty="0"/>
              <a:t>and</a:t>
            </a:r>
            <a:r>
              <a:rPr lang="en-CA" sz="2400" b="1" dirty="0">
                <a:solidFill>
                  <a:schemeClr val="accent1"/>
                </a:solidFill>
              </a:rPr>
              <a:t> Hamilton-Niagara Peninsula</a:t>
            </a:r>
          </a:p>
          <a:p>
            <a:pPr lvl="1"/>
            <a:r>
              <a:rPr lang="en-CA" sz="2100" dirty="0"/>
              <a:t>Highest</a:t>
            </a:r>
            <a:r>
              <a:rPr lang="en-CA" sz="2000" b="1" dirty="0">
                <a:solidFill>
                  <a:schemeClr val="accent1"/>
                </a:solidFill>
              </a:rPr>
              <a:t> maximum wage </a:t>
            </a:r>
            <a:r>
              <a:rPr lang="en-CA" sz="2100" dirty="0"/>
              <a:t>for technical science jobs but </a:t>
            </a:r>
            <a:r>
              <a:rPr lang="en-CA" sz="2000" b="1" dirty="0">
                <a:solidFill>
                  <a:schemeClr val="accent1"/>
                </a:solidFill>
              </a:rPr>
              <a:t>no difference </a:t>
            </a:r>
            <a:r>
              <a:rPr lang="en-CA" sz="2100" dirty="0"/>
              <a:t>in</a:t>
            </a:r>
            <a:r>
              <a:rPr lang="en-CA" sz="2000" b="1" dirty="0">
                <a:solidFill>
                  <a:schemeClr val="accent1"/>
                </a:solidFill>
              </a:rPr>
              <a:t> minimum </a:t>
            </a:r>
            <a:r>
              <a:rPr lang="en-CA" sz="2100" dirty="0"/>
              <a:t>or</a:t>
            </a:r>
            <a:r>
              <a:rPr lang="en-CA" sz="2000" b="1" dirty="0">
                <a:solidFill>
                  <a:schemeClr val="accent1"/>
                </a:solidFill>
              </a:rPr>
              <a:t> average median wage</a:t>
            </a:r>
          </a:p>
          <a:p>
            <a:r>
              <a:rPr lang="en-CA" sz="2400" b="1" dirty="0">
                <a:solidFill>
                  <a:schemeClr val="accent1"/>
                </a:solidFill>
              </a:rPr>
              <a:t>Similar </a:t>
            </a:r>
            <a:r>
              <a:rPr lang="en-CA" sz="2400" dirty="0"/>
              <a:t>number</a:t>
            </a:r>
            <a:r>
              <a:rPr lang="en-CA" sz="2400" b="1" dirty="0">
                <a:solidFill>
                  <a:schemeClr val="accent1"/>
                </a:solidFill>
              </a:rPr>
              <a:t> </a:t>
            </a:r>
            <a:r>
              <a:rPr lang="en-CA" sz="2400" dirty="0"/>
              <a:t>of technical science jobs </a:t>
            </a:r>
            <a:r>
              <a:rPr lang="en-CA" sz="2400" b="1" dirty="0">
                <a:solidFill>
                  <a:schemeClr val="accent1"/>
                </a:solidFill>
              </a:rPr>
              <a:t>per-capita </a:t>
            </a:r>
            <a:r>
              <a:rPr lang="en-CA" sz="2400" dirty="0"/>
              <a:t>in all economic regions</a:t>
            </a:r>
          </a:p>
          <a:p>
            <a:pPr lvl="1"/>
            <a:r>
              <a:rPr lang="en-CA" sz="2000" dirty="0"/>
              <a:t>Highest</a:t>
            </a:r>
            <a:r>
              <a:rPr lang="en-CA" sz="2000" b="1" dirty="0">
                <a:solidFill>
                  <a:schemeClr val="accent1"/>
                </a:solidFill>
              </a:rPr>
              <a:t> total jobs </a:t>
            </a:r>
            <a:r>
              <a:rPr lang="en-CA" sz="2000" dirty="0"/>
              <a:t>in</a:t>
            </a:r>
            <a:r>
              <a:rPr lang="en-CA" sz="2000" b="1" dirty="0">
                <a:solidFill>
                  <a:schemeClr val="accent1"/>
                </a:solidFill>
              </a:rPr>
              <a:t> Toronto</a:t>
            </a:r>
          </a:p>
          <a:p>
            <a:r>
              <a:rPr lang="en-CA" sz="2400" b="1" dirty="0">
                <a:solidFill>
                  <a:schemeClr val="accent1"/>
                </a:solidFill>
              </a:rPr>
              <a:t>Recommendation</a:t>
            </a:r>
            <a:r>
              <a:rPr lang="en-CA" sz="2400" dirty="0"/>
              <a:t>: Look in all economic regions in Ontario for jobs. Ideally start working in an area other than Toronto and move to Toronto as you increase in seniority and earning potential</a:t>
            </a:r>
          </a:p>
        </p:txBody>
      </p:sp>
      <p:sp>
        <p:nvSpPr>
          <p:cNvPr id="7" name="Title 1">
            <a:extLst>
              <a:ext uri="{FF2B5EF4-FFF2-40B4-BE49-F238E27FC236}">
                <a16:creationId xmlns:a16="http://schemas.microsoft.com/office/drawing/2014/main" id="{9DEF5F19-C425-BE2B-C1AE-03E8DD594D85}"/>
              </a:ext>
            </a:extLst>
          </p:cNvPr>
          <p:cNvSpPr txBox="1">
            <a:spLocks/>
          </p:cNvSpPr>
          <p:nvPr/>
        </p:nvSpPr>
        <p:spPr>
          <a:xfrm>
            <a:off x="440267" y="1143000"/>
            <a:ext cx="11311466" cy="8858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2800" b="1" dirty="0">
                <a:solidFill>
                  <a:schemeClr val="accent1"/>
                </a:solidFill>
              </a:rPr>
              <a:t>Job opportunities are similar </a:t>
            </a:r>
            <a:r>
              <a:rPr lang="en-CA" sz="2800" dirty="0">
                <a:solidFill>
                  <a:schemeClr val="accent1"/>
                </a:solidFill>
              </a:rPr>
              <a:t>for individuals employed in technical science jobs in </a:t>
            </a:r>
            <a:r>
              <a:rPr lang="en-CA" sz="2800" b="1" dirty="0">
                <a:solidFill>
                  <a:schemeClr val="accent1"/>
                </a:solidFill>
              </a:rPr>
              <a:t>all economic regions in Ontario. </a:t>
            </a:r>
          </a:p>
        </p:txBody>
      </p:sp>
    </p:spTree>
    <p:extLst>
      <p:ext uri="{BB962C8B-B14F-4D97-AF65-F5344CB8AC3E}">
        <p14:creationId xmlns:p14="http://schemas.microsoft.com/office/powerpoint/2010/main" val="826437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B8BB28-5C5E-C23E-2A0C-A4722800945E}"/>
              </a:ext>
            </a:extLst>
          </p:cNvPr>
          <p:cNvSpPr>
            <a:spLocks noGrp="1"/>
          </p:cNvSpPr>
          <p:nvPr>
            <p:ph type="title"/>
          </p:nvPr>
        </p:nvSpPr>
        <p:spPr/>
        <p:txBody>
          <a:bodyPr>
            <a:normAutofit/>
          </a:bodyPr>
          <a:lstStyle/>
          <a:p>
            <a:pPr algn="ctr"/>
            <a:r>
              <a:rPr lang="en-CA" sz="4000" b="1" dirty="0">
                <a:solidFill>
                  <a:schemeClr val="tx2"/>
                </a:solidFill>
              </a:rPr>
              <a:t>Which economic region in Ontario has the shortest average commute and lowest cost of living?</a:t>
            </a:r>
          </a:p>
        </p:txBody>
      </p:sp>
      <p:sp>
        <p:nvSpPr>
          <p:cNvPr id="5" name="Text Placeholder 4">
            <a:extLst>
              <a:ext uri="{FF2B5EF4-FFF2-40B4-BE49-F238E27FC236}">
                <a16:creationId xmlns:a16="http://schemas.microsoft.com/office/drawing/2014/main" id="{133EA180-7946-A52B-5DE2-E90AF2CBB900}"/>
              </a:ext>
            </a:extLst>
          </p:cNvPr>
          <p:cNvSpPr>
            <a:spLocks noGrp="1"/>
          </p:cNvSpPr>
          <p:nvPr>
            <p:ph type="body" idx="1"/>
          </p:nvPr>
        </p:nvSpPr>
        <p:spPr/>
        <p:txBody>
          <a:bodyPr/>
          <a:lstStyle/>
          <a:p>
            <a:endParaRPr lang="en-CA"/>
          </a:p>
        </p:txBody>
      </p:sp>
    </p:spTree>
    <p:extLst>
      <p:ext uri="{BB962C8B-B14F-4D97-AF65-F5344CB8AC3E}">
        <p14:creationId xmlns:p14="http://schemas.microsoft.com/office/powerpoint/2010/main" val="1437453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573D9-E5A0-988D-48D8-60814EA2B04C}"/>
              </a:ext>
            </a:extLst>
          </p:cNvPr>
          <p:cNvSpPr>
            <a:spLocks noGrp="1"/>
          </p:cNvSpPr>
          <p:nvPr>
            <p:ph type="title"/>
          </p:nvPr>
        </p:nvSpPr>
        <p:spPr>
          <a:xfrm>
            <a:off x="440267" y="365126"/>
            <a:ext cx="11311466" cy="777874"/>
          </a:xfrm>
        </p:spPr>
        <p:txBody>
          <a:bodyPr>
            <a:normAutofit/>
          </a:bodyPr>
          <a:lstStyle/>
          <a:p>
            <a:r>
              <a:rPr lang="en-CA" sz="3600" b="1" dirty="0">
                <a:solidFill>
                  <a:schemeClr val="tx2"/>
                </a:solidFill>
              </a:rPr>
              <a:t>Commute Analysis</a:t>
            </a:r>
          </a:p>
        </p:txBody>
      </p:sp>
      <p:sp>
        <p:nvSpPr>
          <p:cNvPr id="3" name="Content Placeholder 2">
            <a:extLst>
              <a:ext uri="{FF2B5EF4-FFF2-40B4-BE49-F238E27FC236}">
                <a16:creationId xmlns:a16="http://schemas.microsoft.com/office/drawing/2014/main" id="{3D3D45C4-36D8-CD89-ADF5-E2E6D8821B20}"/>
              </a:ext>
            </a:extLst>
          </p:cNvPr>
          <p:cNvSpPr>
            <a:spLocks noGrp="1"/>
          </p:cNvSpPr>
          <p:nvPr>
            <p:ph idx="1"/>
          </p:nvPr>
        </p:nvSpPr>
        <p:spPr>
          <a:xfrm>
            <a:off x="6930713" y="2356982"/>
            <a:ext cx="4940300" cy="3962400"/>
          </a:xfrm>
        </p:spPr>
        <p:txBody>
          <a:bodyPr>
            <a:normAutofit fontScale="85000" lnSpcReduction="20000"/>
          </a:bodyPr>
          <a:lstStyle/>
          <a:p>
            <a:r>
              <a:rPr lang="en-CA" sz="2400" dirty="0"/>
              <a:t>There are </a:t>
            </a:r>
            <a:r>
              <a:rPr lang="en-CA" sz="2400" b="1" dirty="0">
                <a:solidFill>
                  <a:schemeClr val="accent1"/>
                </a:solidFill>
              </a:rPr>
              <a:t>significant differences </a:t>
            </a:r>
            <a:r>
              <a:rPr lang="en-CA" sz="2400" dirty="0"/>
              <a:t>in the </a:t>
            </a:r>
            <a:r>
              <a:rPr lang="en-CA" sz="2400" b="1" dirty="0">
                <a:solidFill>
                  <a:schemeClr val="accent1"/>
                </a:solidFill>
              </a:rPr>
              <a:t>percent </a:t>
            </a:r>
            <a:r>
              <a:rPr lang="en-CA" sz="2400" dirty="0"/>
              <a:t>of people </a:t>
            </a:r>
            <a:r>
              <a:rPr lang="en-CA" sz="2400" b="1" dirty="0">
                <a:solidFill>
                  <a:schemeClr val="accent1"/>
                </a:solidFill>
              </a:rPr>
              <a:t>with each commute time </a:t>
            </a:r>
            <a:r>
              <a:rPr lang="en-CA" sz="2400" dirty="0"/>
              <a:t>in each economic region</a:t>
            </a:r>
          </a:p>
          <a:p>
            <a:pPr lvl="1"/>
            <a:r>
              <a:rPr lang="en-CA" sz="2000" dirty="0"/>
              <a:t>P-value &lt; 0.001 for all bins</a:t>
            </a:r>
          </a:p>
          <a:p>
            <a:r>
              <a:rPr lang="en-CA" sz="2400" dirty="0"/>
              <a:t>Economic regions </a:t>
            </a:r>
            <a:r>
              <a:rPr lang="en-CA" sz="2400" b="1" dirty="0">
                <a:solidFill>
                  <a:schemeClr val="accent1"/>
                </a:solidFill>
              </a:rPr>
              <a:t>Northwest, Northeast, and Stratford</a:t>
            </a:r>
            <a:r>
              <a:rPr lang="en-CA" sz="2400" dirty="0"/>
              <a:t> have the highest percent of individuals with </a:t>
            </a:r>
            <a:r>
              <a:rPr lang="en-CA" sz="2400" b="1" dirty="0">
                <a:solidFill>
                  <a:schemeClr val="accent1"/>
                </a:solidFill>
              </a:rPr>
              <a:t>commutes &lt; 15 min</a:t>
            </a:r>
          </a:p>
          <a:p>
            <a:r>
              <a:rPr lang="en-CA" sz="2400" dirty="0"/>
              <a:t>Economic regions </a:t>
            </a:r>
            <a:r>
              <a:rPr lang="en-CA" sz="2400" b="1" dirty="0">
                <a:solidFill>
                  <a:schemeClr val="accent1"/>
                </a:solidFill>
              </a:rPr>
              <a:t>Kitchener, Toronto, and Muskoka</a:t>
            </a:r>
            <a:r>
              <a:rPr lang="en-CA" sz="2400" dirty="0"/>
              <a:t> have the highest percent of individuals with </a:t>
            </a:r>
            <a:r>
              <a:rPr lang="en-CA" sz="2400" b="1" dirty="0">
                <a:solidFill>
                  <a:schemeClr val="accent1"/>
                </a:solidFill>
              </a:rPr>
              <a:t>commutes &gt; 60 min</a:t>
            </a:r>
          </a:p>
          <a:p>
            <a:pPr lvl="1"/>
            <a:r>
              <a:rPr lang="en-CA" sz="2000" b="1" dirty="0">
                <a:solidFill>
                  <a:schemeClr val="accent1"/>
                </a:solidFill>
              </a:rPr>
              <a:t>Recommendation</a:t>
            </a:r>
            <a:r>
              <a:rPr lang="en-CA" sz="2000" dirty="0"/>
              <a:t>: Based on commute alone Northwest, Northeast, and Stratford regions are best to live. Muskoka region has some of the longest commutes without the increasing job opportunities that Toronto boasts, so stay away</a:t>
            </a:r>
          </a:p>
        </p:txBody>
      </p:sp>
      <p:sp>
        <p:nvSpPr>
          <p:cNvPr id="7" name="Title 1">
            <a:extLst>
              <a:ext uri="{FF2B5EF4-FFF2-40B4-BE49-F238E27FC236}">
                <a16:creationId xmlns:a16="http://schemas.microsoft.com/office/drawing/2014/main" id="{9DEF5F19-C425-BE2B-C1AE-03E8DD594D85}"/>
              </a:ext>
            </a:extLst>
          </p:cNvPr>
          <p:cNvSpPr txBox="1">
            <a:spLocks/>
          </p:cNvSpPr>
          <p:nvPr/>
        </p:nvSpPr>
        <p:spPr>
          <a:xfrm>
            <a:off x="440267" y="1143000"/>
            <a:ext cx="11311466" cy="8858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2600" dirty="0">
                <a:solidFill>
                  <a:schemeClr val="accent1"/>
                </a:solidFill>
              </a:rPr>
              <a:t>The </a:t>
            </a:r>
            <a:r>
              <a:rPr lang="en-CA" sz="2600" b="1" dirty="0">
                <a:solidFill>
                  <a:schemeClr val="accent1"/>
                </a:solidFill>
              </a:rPr>
              <a:t>highest percent </a:t>
            </a:r>
            <a:r>
              <a:rPr lang="en-CA" sz="2600" dirty="0">
                <a:solidFill>
                  <a:schemeClr val="accent1"/>
                </a:solidFill>
              </a:rPr>
              <a:t>of people with </a:t>
            </a:r>
            <a:r>
              <a:rPr lang="en-CA" sz="2600" b="1" dirty="0">
                <a:solidFill>
                  <a:schemeClr val="accent1"/>
                </a:solidFill>
              </a:rPr>
              <a:t>short commutes </a:t>
            </a:r>
            <a:r>
              <a:rPr lang="en-CA" sz="2600" dirty="0">
                <a:solidFill>
                  <a:schemeClr val="accent1"/>
                </a:solidFill>
              </a:rPr>
              <a:t>is in the </a:t>
            </a:r>
            <a:r>
              <a:rPr lang="en-CA" sz="2600" b="1" dirty="0">
                <a:solidFill>
                  <a:schemeClr val="accent1"/>
                </a:solidFill>
              </a:rPr>
              <a:t>Northwest</a:t>
            </a:r>
            <a:r>
              <a:rPr lang="en-CA" sz="2600" dirty="0">
                <a:solidFill>
                  <a:schemeClr val="accent1"/>
                </a:solidFill>
              </a:rPr>
              <a:t> economic region, and the </a:t>
            </a:r>
            <a:r>
              <a:rPr lang="en-CA" sz="2600" b="1" dirty="0">
                <a:solidFill>
                  <a:schemeClr val="accent1"/>
                </a:solidFill>
              </a:rPr>
              <a:t>highest percent </a:t>
            </a:r>
            <a:r>
              <a:rPr lang="en-CA" sz="2600" dirty="0">
                <a:solidFill>
                  <a:schemeClr val="accent1"/>
                </a:solidFill>
              </a:rPr>
              <a:t>with </a:t>
            </a:r>
            <a:r>
              <a:rPr lang="en-CA" sz="2600" b="1" dirty="0">
                <a:solidFill>
                  <a:schemeClr val="accent1"/>
                </a:solidFill>
              </a:rPr>
              <a:t>long commutes </a:t>
            </a:r>
            <a:r>
              <a:rPr lang="en-CA" sz="2600" dirty="0">
                <a:solidFill>
                  <a:schemeClr val="accent1"/>
                </a:solidFill>
              </a:rPr>
              <a:t>is in </a:t>
            </a:r>
            <a:r>
              <a:rPr lang="en-CA" sz="2600" b="1" dirty="0">
                <a:solidFill>
                  <a:schemeClr val="accent1"/>
                </a:solidFill>
              </a:rPr>
              <a:t>Kitchener-Waterloo-Barrie</a:t>
            </a:r>
          </a:p>
        </p:txBody>
      </p:sp>
      <p:pic>
        <p:nvPicPr>
          <p:cNvPr id="5" name="Picture 4">
            <a:extLst>
              <a:ext uri="{FF2B5EF4-FFF2-40B4-BE49-F238E27FC236}">
                <a16:creationId xmlns:a16="http://schemas.microsoft.com/office/drawing/2014/main" id="{BE95DD53-0F4F-F558-815E-7D5D263A4576}"/>
              </a:ext>
            </a:extLst>
          </p:cNvPr>
          <p:cNvPicPr>
            <a:picLocks noChangeAspect="1"/>
          </p:cNvPicPr>
          <p:nvPr/>
        </p:nvPicPr>
        <p:blipFill>
          <a:blip r:embed="rId2"/>
          <a:stretch>
            <a:fillRect/>
          </a:stretch>
        </p:blipFill>
        <p:spPr>
          <a:xfrm>
            <a:off x="135515" y="2757177"/>
            <a:ext cx="6566598" cy="308483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107672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573D9-E5A0-988D-48D8-60814EA2B04C}"/>
              </a:ext>
            </a:extLst>
          </p:cNvPr>
          <p:cNvSpPr>
            <a:spLocks noGrp="1"/>
          </p:cNvSpPr>
          <p:nvPr>
            <p:ph type="title"/>
          </p:nvPr>
        </p:nvSpPr>
        <p:spPr>
          <a:xfrm>
            <a:off x="440267" y="365126"/>
            <a:ext cx="11311466" cy="777874"/>
          </a:xfrm>
        </p:spPr>
        <p:txBody>
          <a:bodyPr>
            <a:normAutofit/>
          </a:bodyPr>
          <a:lstStyle/>
          <a:p>
            <a:r>
              <a:rPr lang="en-CA" sz="3600" b="1" dirty="0">
                <a:solidFill>
                  <a:schemeClr val="tx2"/>
                </a:solidFill>
              </a:rPr>
              <a:t>Cost of Living Analysis</a:t>
            </a:r>
          </a:p>
        </p:txBody>
      </p:sp>
      <p:sp>
        <p:nvSpPr>
          <p:cNvPr id="3" name="Content Placeholder 2">
            <a:extLst>
              <a:ext uri="{FF2B5EF4-FFF2-40B4-BE49-F238E27FC236}">
                <a16:creationId xmlns:a16="http://schemas.microsoft.com/office/drawing/2014/main" id="{3D3D45C4-36D8-CD89-ADF5-E2E6D8821B20}"/>
              </a:ext>
            </a:extLst>
          </p:cNvPr>
          <p:cNvSpPr>
            <a:spLocks noGrp="1"/>
          </p:cNvSpPr>
          <p:nvPr>
            <p:ph idx="1"/>
          </p:nvPr>
        </p:nvSpPr>
        <p:spPr>
          <a:xfrm>
            <a:off x="5715000" y="2195618"/>
            <a:ext cx="5990166" cy="3962400"/>
          </a:xfrm>
        </p:spPr>
        <p:txBody>
          <a:bodyPr>
            <a:normAutofit/>
          </a:bodyPr>
          <a:lstStyle/>
          <a:p>
            <a:r>
              <a:rPr lang="en-CA" sz="2400" dirty="0"/>
              <a:t>There are </a:t>
            </a:r>
            <a:r>
              <a:rPr lang="en-CA" sz="2400" b="1" dirty="0">
                <a:solidFill>
                  <a:schemeClr val="accent1"/>
                </a:solidFill>
              </a:rPr>
              <a:t>significant differences </a:t>
            </a:r>
            <a:r>
              <a:rPr lang="en-CA" sz="2400" dirty="0"/>
              <a:t>in the </a:t>
            </a:r>
            <a:r>
              <a:rPr lang="en-CA" sz="2400" b="1" dirty="0">
                <a:solidFill>
                  <a:schemeClr val="accent1"/>
                </a:solidFill>
              </a:rPr>
              <a:t>percent of households spending &gt;30% of income on shelter </a:t>
            </a:r>
            <a:r>
              <a:rPr lang="en-CA" sz="2400" dirty="0"/>
              <a:t>between economic regions</a:t>
            </a:r>
          </a:p>
          <a:p>
            <a:pPr lvl="1"/>
            <a:r>
              <a:rPr lang="en-CA" sz="2000" dirty="0"/>
              <a:t>P-value = 2.7x10</a:t>
            </a:r>
            <a:r>
              <a:rPr lang="en-CA" sz="2000" baseline="30000" dirty="0"/>
              <a:t>-35</a:t>
            </a:r>
            <a:endParaRPr lang="en-CA" sz="2000" dirty="0"/>
          </a:p>
          <a:p>
            <a:r>
              <a:rPr lang="en-CA" sz="2400" b="1" dirty="0">
                <a:solidFill>
                  <a:schemeClr val="accent1"/>
                </a:solidFill>
              </a:rPr>
              <a:t>Toronto</a:t>
            </a:r>
            <a:r>
              <a:rPr lang="en-CA" sz="2400" dirty="0"/>
              <a:t> has the </a:t>
            </a:r>
            <a:r>
              <a:rPr lang="en-CA" sz="2400" b="1" dirty="0">
                <a:solidFill>
                  <a:schemeClr val="accent1"/>
                </a:solidFill>
              </a:rPr>
              <a:t>highest</a:t>
            </a:r>
            <a:r>
              <a:rPr lang="en-CA" sz="2400" dirty="0"/>
              <a:t> percent </a:t>
            </a:r>
            <a:r>
              <a:rPr lang="en-CA" sz="2400" b="1" dirty="0">
                <a:solidFill>
                  <a:schemeClr val="accent1"/>
                </a:solidFill>
              </a:rPr>
              <a:t>spending &gt;30% </a:t>
            </a:r>
            <a:r>
              <a:rPr lang="en-CA" sz="2400" dirty="0"/>
              <a:t>of income on shelter, at </a:t>
            </a:r>
            <a:r>
              <a:rPr lang="en-CA" sz="2400" b="1" dirty="0">
                <a:solidFill>
                  <a:schemeClr val="accent1"/>
                </a:solidFill>
              </a:rPr>
              <a:t>48%</a:t>
            </a:r>
            <a:r>
              <a:rPr lang="en-CA" sz="2400" dirty="0"/>
              <a:t> </a:t>
            </a:r>
          </a:p>
          <a:p>
            <a:r>
              <a:rPr lang="en-CA" sz="2400" dirty="0"/>
              <a:t>This indicates that </a:t>
            </a:r>
            <a:r>
              <a:rPr lang="en-CA" sz="2400" b="1" dirty="0">
                <a:solidFill>
                  <a:schemeClr val="accent1"/>
                </a:solidFill>
              </a:rPr>
              <a:t>Toronto</a:t>
            </a:r>
            <a:r>
              <a:rPr lang="en-CA" sz="2400" dirty="0"/>
              <a:t> likely has the </a:t>
            </a:r>
            <a:r>
              <a:rPr lang="en-CA" sz="2400" b="1" dirty="0">
                <a:solidFill>
                  <a:schemeClr val="accent1"/>
                </a:solidFill>
              </a:rPr>
              <a:t>highest cost of living</a:t>
            </a:r>
          </a:p>
          <a:p>
            <a:pPr lvl="1"/>
            <a:r>
              <a:rPr lang="en-CA" sz="2000" b="1" dirty="0">
                <a:solidFill>
                  <a:schemeClr val="accent1"/>
                </a:solidFill>
              </a:rPr>
              <a:t>Recommendation</a:t>
            </a:r>
            <a:r>
              <a:rPr lang="en-CA" sz="2000" dirty="0"/>
              <a:t>: Try not to live in Toronto, unless you can get a high wage</a:t>
            </a:r>
          </a:p>
        </p:txBody>
      </p:sp>
      <p:sp>
        <p:nvSpPr>
          <p:cNvPr id="7" name="Title 1">
            <a:extLst>
              <a:ext uri="{FF2B5EF4-FFF2-40B4-BE49-F238E27FC236}">
                <a16:creationId xmlns:a16="http://schemas.microsoft.com/office/drawing/2014/main" id="{9DEF5F19-C425-BE2B-C1AE-03E8DD594D85}"/>
              </a:ext>
            </a:extLst>
          </p:cNvPr>
          <p:cNvSpPr txBox="1">
            <a:spLocks/>
          </p:cNvSpPr>
          <p:nvPr/>
        </p:nvSpPr>
        <p:spPr>
          <a:xfrm>
            <a:off x="440267" y="1143000"/>
            <a:ext cx="11311466" cy="8858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2600" dirty="0">
                <a:solidFill>
                  <a:schemeClr val="accent1"/>
                </a:solidFill>
              </a:rPr>
              <a:t>The percent of </a:t>
            </a:r>
            <a:r>
              <a:rPr lang="en-CA" sz="2600" b="1" dirty="0">
                <a:solidFill>
                  <a:schemeClr val="accent1"/>
                </a:solidFill>
              </a:rPr>
              <a:t>households spending &gt;30% </a:t>
            </a:r>
            <a:r>
              <a:rPr lang="en-CA" sz="2600" dirty="0">
                <a:solidFill>
                  <a:schemeClr val="accent1"/>
                </a:solidFill>
              </a:rPr>
              <a:t>of their income </a:t>
            </a:r>
            <a:r>
              <a:rPr lang="en-CA" sz="2600" b="1" dirty="0">
                <a:solidFill>
                  <a:schemeClr val="accent1"/>
                </a:solidFill>
              </a:rPr>
              <a:t>on shelter </a:t>
            </a:r>
            <a:r>
              <a:rPr lang="en-CA" sz="2600" dirty="0">
                <a:solidFill>
                  <a:schemeClr val="accent1"/>
                </a:solidFill>
              </a:rPr>
              <a:t>is highest in </a:t>
            </a:r>
            <a:r>
              <a:rPr lang="en-CA" sz="2600" b="1" dirty="0">
                <a:solidFill>
                  <a:schemeClr val="accent1"/>
                </a:solidFill>
              </a:rPr>
              <a:t>Toronto</a:t>
            </a:r>
          </a:p>
        </p:txBody>
      </p:sp>
      <p:grpSp>
        <p:nvGrpSpPr>
          <p:cNvPr id="16" name="Group 15">
            <a:extLst>
              <a:ext uri="{FF2B5EF4-FFF2-40B4-BE49-F238E27FC236}">
                <a16:creationId xmlns:a16="http://schemas.microsoft.com/office/drawing/2014/main" id="{FEE8660F-3FFD-FD3A-10CC-0218175D5267}"/>
              </a:ext>
            </a:extLst>
          </p:cNvPr>
          <p:cNvGrpSpPr/>
          <p:nvPr/>
        </p:nvGrpSpPr>
        <p:grpSpPr>
          <a:xfrm>
            <a:off x="440267" y="2195618"/>
            <a:ext cx="5097884" cy="4426965"/>
            <a:chOff x="236119" y="2195618"/>
            <a:chExt cx="5097884" cy="4426965"/>
          </a:xfrm>
        </p:grpSpPr>
        <p:grpSp>
          <p:nvGrpSpPr>
            <p:cNvPr id="15" name="Group 14">
              <a:extLst>
                <a:ext uri="{FF2B5EF4-FFF2-40B4-BE49-F238E27FC236}">
                  <a16:creationId xmlns:a16="http://schemas.microsoft.com/office/drawing/2014/main" id="{D2CE8C82-D287-6C67-B8BF-38E9577E98C8}"/>
                </a:ext>
              </a:extLst>
            </p:cNvPr>
            <p:cNvGrpSpPr/>
            <p:nvPr/>
          </p:nvGrpSpPr>
          <p:grpSpPr>
            <a:xfrm>
              <a:off x="236119" y="2195618"/>
              <a:ext cx="4905841" cy="4426965"/>
              <a:chOff x="236119" y="2195618"/>
              <a:chExt cx="4905841" cy="4426965"/>
            </a:xfrm>
          </p:grpSpPr>
          <p:pic>
            <p:nvPicPr>
              <p:cNvPr id="6" name="Picture 5">
                <a:extLst>
                  <a:ext uri="{FF2B5EF4-FFF2-40B4-BE49-F238E27FC236}">
                    <a16:creationId xmlns:a16="http://schemas.microsoft.com/office/drawing/2014/main" id="{065C4F5B-79F4-641E-88E4-133A47D3D658}"/>
                  </a:ext>
                </a:extLst>
              </p:cNvPr>
              <p:cNvPicPr>
                <a:picLocks noChangeAspect="1"/>
              </p:cNvPicPr>
              <p:nvPr/>
            </p:nvPicPr>
            <p:blipFill rotWithShape="1">
              <a:blip r:embed="rId2"/>
              <a:srcRect r="32681"/>
              <a:stretch/>
            </p:blipFill>
            <p:spPr>
              <a:xfrm>
                <a:off x="236119" y="2195618"/>
                <a:ext cx="4905841" cy="4426965"/>
              </a:xfrm>
              <a:prstGeom prst="rect">
                <a:avLst/>
              </a:prstGeom>
              <a:ln>
                <a:noFill/>
              </a:ln>
              <a:effectLst>
                <a:outerShdw blurRad="190500" algn="tl" rotWithShape="0">
                  <a:srgbClr val="000000">
                    <a:alpha val="70000"/>
                  </a:srgbClr>
                </a:outerShdw>
              </a:effectLst>
            </p:spPr>
          </p:pic>
          <p:sp>
            <p:nvSpPr>
              <p:cNvPr id="10" name="Rectangle 9">
                <a:extLst>
                  <a:ext uri="{FF2B5EF4-FFF2-40B4-BE49-F238E27FC236}">
                    <a16:creationId xmlns:a16="http://schemas.microsoft.com/office/drawing/2014/main" id="{270E4CD9-CA30-FC6A-41D4-9905CE7FF809}"/>
                  </a:ext>
                </a:extLst>
              </p:cNvPr>
              <p:cNvSpPr/>
              <p:nvPr/>
            </p:nvSpPr>
            <p:spPr>
              <a:xfrm>
                <a:off x="4975414" y="3822294"/>
                <a:ext cx="155338" cy="2651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14" name="Rectangle 13">
              <a:extLst>
                <a:ext uri="{FF2B5EF4-FFF2-40B4-BE49-F238E27FC236}">
                  <a16:creationId xmlns:a16="http://schemas.microsoft.com/office/drawing/2014/main" id="{4E151EFA-01E4-0190-6D7F-C11078641872}"/>
                </a:ext>
              </a:extLst>
            </p:cNvPr>
            <p:cNvSpPr/>
            <p:nvPr/>
          </p:nvSpPr>
          <p:spPr>
            <a:xfrm>
              <a:off x="3684551" y="6106267"/>
              <a:ext cx="1420689" cy="483188"/>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a:extLst>
                <a:ext uri="{FF2B5EF4-FFF2-40B4-BE49-F238E27FC236}">
                  <a16:creationId xmlns:a16="http://schemas.microsoft.com/office/drawing/2014/main" id="{7C2C9BD4-B0DD-19F0-8EF7-43C8DC195727}"/>
                </a:ext>
              </a:extLst>
            </p:cNvPr>
            <p:cNvSpPr/>
            <p:nvPr/>
          </p:nvSpPr>
          <p:spPr>
            <a:xfrm>
              <a:off x="3715875" y="6167724"/>
              <a:ext cx="282388" cy="94129"/>
            </a:xfrm>
            <a:prstGeom prst="rect">
              <a:avLst/>
            </a:prstGeom>
            <a:solidFill>
              <a:srgbClr val="4775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a:extLst>
                <a:ext uri="{FF2B5EF4-FFF2-40B4-BE49-F238E27FC236}">
                  <a16:creationId xmlns:a16="http://schemas.microsoft.com/office/drawing/2014/main" id="{94FA9213-9612-A786-0162-56AA4AEAA7DF}"/>
                </a:ext>
              </a:extLst>
            </p:cNvPr>
            <p:cNvSpPr/>
            <p:nvPr/>
          </p:nvSpPr>
          <p:spPr>
            <a:xfrm>
              <a:off x="3626227" y="6336883"/>
              <a:ext cx="1707776" cy="1882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000" dirty="0">
                  <a:solidFill>
                    <a:schemeClr val="tx1"/>
                  </a:solidFill>
                </a:rPr>
                <a:t>Percent spending &gt;30% of income on shelter</a:t>
              </a:r>
            </a:p>
          </p:txBody>
        </p:sp>
      </p:grpSp>
    </p:spTree>
    <p:extLst>
      <p:ext uri="{BB962C8B-B14F-4D97-AF65-F5344CB8AC3E}">
        <p14:creationId xmlns:p14="http://schemas.microsoft.com/office/powerpoint/2010/main" val="2479023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573D9-E5A0-988D-48D8-60814EA2B04C}"/>
              </a:ext>
            </a:extLst>
          </p:cNvPr>
          <p:cNvSpPr>
            <a:spLocks noGrp="1"/>
          </p:cNvSpPr>
          <p:nvPr>
            <p:ph type="title"/>
          </p:nvPr>
        </p:nvSpPr>
        <p:spPr>
          <a:xfrm>
            <a:off x="440267" y="365126"/>
            <a:ext cx="11311466" cy="777874"/>
          </a:xfrm>
        </p:spPr>
        <p:txBody>
          <a:bodyPr>
            <a:normAutofit/>
          </a:bodyPr>
          <a:lstStyle/>
          <a:p>
            <a:r>
              <a:rPr lang="en-CA" sz="3600" b="1" dirty="0">
                <a:solidFill>
                  <a:schemeClr val="tx2"/>
                </a:solidFill>
              </a:rPr>
              <a:t>Overall Summary</a:t>
            </a:r>
          </a:p>
        </p:txBody>
      </p:sp>
      <p:sp>
        <p:nvSpPr>
          <p:cNvPr id="3" name="Content Placeholder 2">
            <a:extLst>
              <a:ext uri="{FF2B5EF4-FFF2-40B4-BE49-F238E27FC236}">
                <a16:creationId xmlns:a16="http://schemas.microsoft.com/office/drawing/2014/main" id="{3D3D45C4-36D8-CD89-ADF5-E2E6D8821B20}"/>
              </a:ext>
            </a:extLst>
          </p:cNvPr>
          <p:cNvSpPr>
            <a:spLocks noGrp="1"/>
          </p:cNvSpPr>
          <p:nvPr>
            <p:ph idx="1"/>
          </p:nvPr>
        </p:nvSpPr>
        <p:spPr>
          <a:xfrm>
            <a:off x="493059" y="2348015"/>
            <a:ext cx="11212107" cy="3962400"/>
          </a:xfrm>
        </p:spPr>
        <p:txBody>
          <a:bodyPr>
            <a:normAutofit lnSpcReduction="10000"/>
          </a:bodyPr>
          <a:lstStyle/>
          <a:p>
            <a:r>
              <a:rPr lang="en-CA" sz="2400" dirty="0"/>
              <a:t>The </a:t>
            </a:r>
            <a:r>
              <a:rPr lang="en-CA" sz="2400" b="1" dirty="0">
                <a:solidFill>
                  <a:schemeClr val="accent1"/>
                </a:solidFill>
              </a:rPr>
              <a:t>wage</a:t>
            </a:r>
            <a:r>
              <a:rPr lang="en-CA" sz="2400" dirty="0"/>
              <a:t> and </a:t>
            </a:r>
            <a:r>
              <a:rPr lang="en-CA" sz="2400" b="1" dirty="0">
                <a:solidFill>
                  <a:schemeClr val="accent1"/>
                </a:solidFill>
              </a:rPr>
              <a:t>number </a:t>
            </a:r>
            <a:r>
              <a:rPr lang="en-CA" sz="2400" dirty="0"/>
              <a:t>of technical </a:t>
            </a:r>
            <a:r>
              <a:rPr lang="en-CA" sz="2400" b="1" dirty="0">
                <a:solidFill>
                  <a:schemeClr val="accent1"/>
                </a:solidFill>
              </a:rPr>
              <a:t>science jobs per capita </a:t>
            </a:r>
            <a:r>
              <a:rPr lang="en-CA" sz="2400" dirty="0"/>
              <a:t>in each economic region is </a:t>
            </a:r>
            <a:r>
              <a:rPr lang="en-CA" sz="2400" b="1" dirty="0">
                <a:solidFill>
                  <a:schemeClr val="accent1"/>
                </a:solidFill>
              </a:rPr>
              <a:t>similar</a:t>
            </a:r>
            <a:r>
              <a:rPr lang="en-CA" sz="2400" dirty="0"/>
              <a:t>, so this should only minimally impact choice of location at a junior level</a:t>
            </a:r>
          </a:p>
          <a:p>
            <a:r>
              <a:rPr lang="en-CA" sz="2400" dirty="0"/>
              <a:t>Highest</a:t>
            </a:r>
            <a:r>
              <a:rPr lang="en-CA" sz="2400" b="1" dirty="0">
                <a:solidFill>
                  <a:schemeClr val="accent1"/>
                </a:solidFill>
              </a:rPr>
              <a:t> wage growth </a:t>
            </a:r>
            <a:r>
              <a:rPr lang="en-CA" sz="2400" dirty="0"/>
              <a:t>is</a:t>
            </a:r>
            <a:r>
              <a:rPr lang="en-CA" sz="2400" b="1" dirty="0">
                <a:solidFill>
                  <a:schemeClr val="accent1"/>
                </a:solidFill>
              </a:rPr>
              <a:t> </a:t>
            </a:r>
            <a:r>
              <a:rPr lang="en-CA" sz="2400" dirty="0"/>
              <a:t>in</a:t>
            </a:r>
            <a:r>
              <a:rPr lang="en-CA" sz="2400" b="1" dirty="0">
                <a:solidFill>
                  <a:schemeClr val="accent1"/>
                </a:solidFill>
              </a:rPr>
              <a:t> Toronto, Kitchener-Waterloo-Barrie, </a:t>
            </a:r>
            <a:r>
              <a:rPr lang="en-CA" sz="2400" dirty="0"/>
              <a:t>and</a:t>
            </a:r>
            <a:r>
              <a:rPr lang="en-CA" sz="2400" b="1" dirty="0">
                <a:solidFill>
                  <a:schemeClr val="accent1"/>
                </a:solidFill>
              </a:rPr>
              <a:t> Hamilton-Niagara Peninsula, </a:t>
            </a:r>
            <a:r>
              <a:rPr lang="en-CA" sz="2400" dirty="0"/>
              <a:t>so those with more </a:t>
            </a:r>
            <a:r>
              <a:rPr lang="en-CA" sz="2400" b="1" dirty="0">
                <a:solidFill>
                  <a:schemeClr val="accent1"/>
                </a:solidFill>
              </a:rPr>
              <a:t>senior roles </a:t>
            </a:r>
            <a:r>
              <a:rPr lang="en-CA" sz="2400" dirty="0"/>
              <a:t>may wish to move</a:t>
            </a:r>
            <a:r>
              <a:rPr lang="en-CA" sz="2400" b="1" dirty="0">
                <a:solidFill>
                  <a:schemeClr val="accent1"/>
                </a:solidFill>
              </a:rPr>
              <a:t> </a:t>
            </a:r>
            <a:r>
              <a:rPr lang="en-CA" sz="2400" dirty="0"/>
              <a:t>to these more populated city centers </a:t>
            </a:r>
          </a:p>
          <a:p>
            <a:r>
              <a:rPr lang="en-CA" sz="2400" b="1" dirty="0">
                <a:solidFill>
                  <a:schemeClr val="accent1"/>
                </a:solidFill>
              </a:rPr>
              <a:t>Commute </a:t>
            </a:r>
            <a:r>
              <a:rPr lang="en-CA" sz="2400" dirty="0"/>
              <a:t>is</a:t>
            </a:r>
            <a:r>
              <a:rPr lang="en-CA" sz="2400" b="1" dirty="0">
                <a:solidFill>
                  <a:schemeClr val="accent1"/>
                </a:solidFill>
              </a:rPr>
              <a:t> longer </a:t>
            </a:r>
            <a:r>
              <a:rPr lang="en-CA" sz="2400" dirty="0"/>
              <a:t>overall</a:t>
            </a:r>
            <a:r>
              <a:rPr lang="en-CA" sz="2400" b="1" dirty="0">
                <a:solidFill>
                  <a:schemeClr val="accent1"/>
                </a:solidFill>
              </a:rPr>
              <a:t> </a:t>
            </a:r>
            <a:r>
              <a:rPr lang="en-CA" sz="2400" dirty="0"/>
              <a:t>in</a:t>
            </a:r>
            <a:r>
              <a:rPr lang="en-CA" sz="2400" b="1" dirty="0">
                <a:solidFill>
                  <a:schemeClr val="accent1"/>
                </a:solidFill>
              </a:rPr>
              <a:t> Toronto </a:t>
            </a:r>
            <a:r>
              <a:rPr lang="en-CA" sz="2400" dirty="0"/>
              <a:t>and</a:t>
            </a:r>
            <a:r>
              <a:rPr lang="en-CA" sz="2400" b="1" dirty="0">
                <a:solidFill>
                  <a:schemeClr val="accent1"/>
                </a:solidFill>
              </a:rPr>
              <a:t> Kitchener</a:t>
            </a:r>
            <a:r>
              <a:rPr lang="en-CA" sz="2400" dirty="0"/>
              <a:t>, and the </a:t>
            </a:r>
            <a:r>
              <a:rPr lang="en-CA" sz="2400" b="1" dirty="0">
                <a:solidFill>
                  <a:schemeClr val="accent1"/>
                </a:solidFill>
              </a:rPr>
              <a:t>cost of living </a:t>
            </a:r>
            <a:r>
              <a:rPr lang="en-CA" sz="2400" dirty="0"/>
              <a:t>is</a:t>
            </a:r>
            <a:r>
              <a:rPr lang="en-CA" sz="2400" b="1" dirty="0">
                <a:solidFill>
                  <a:schemeClr val="accent1"/>
                </a:solidFill>
              </a:rPr>
              <a:t> much higher </a:t>
            </a:r>
            <a:r>
              <a:rPr lang="en-CA" sz="2400" dirty="0"/>
              <a:t>in</a:t>
            </a:r>
            <a:r>
              <a:rPr lang="en-CA" sz="2400" b="1" dirty="0">
                <a:solidFill>
                  <a:schemeClr val="accent1"/>
                </a:solidFill>
              </a:rPr>
              <a:t> Toronto </a:t>
            </a:r>
            <a:r>
              <a:rPr lang="en-CA" sz="2400" dirty="0"/>
              <a:t>than in the other economic regions</a:t>
            </a:r>
          </a:p>
          <a:p>
            <a:r>
              <a:rPr lang="en-CA" sz="2400" dirty="0"/>
              <a:t>The </a:t>
            </a:r>
            <a:r>
              <a:rPr lang="en-CA" sz="2400" b="1" dirty="0">
                <a:solidFill>
                  <a:schemeClr val="accent1"/>
                </a:solidFill>
              </a:rPr>
              <a:t>Northwest</a:t>
            </a:r>
            <a:r>
              <a:rPr lang="en-CA" sz="2400" dirty="0"/>
              <a:t> economic region has the </a:t>
            </a:r>
            <a:r>
              <a:rPr lang="en-CA" sz="2400" b="1" dirty="0">
                <a:solidFill>
                  <a:schemeClr val="accent1"/>
                </a:solidFill>
              </a:rPr>
              <a:t>lowest cost of living </a:t>
            </a:r>
            <a:r>
              <a:rPr lang="en-CA" sz="2400" dirty="0"/>
              <a:t>and among the </a:t>
            </a:r>
            <a:r>
              <a:rPr lang="en-CA" sz="2400" b="1" dirty="0">
                <a:solidFill>
                  <a:schemeClr val="accent1"/>
                </a:solidFill>
              </a:rPr>
              <a:t>shortest commute time</a:t>
            </a:r>
          </a:p>
          <a:p>
            <a:r>
              <a:rPr lang="en-CA" sz="2400" b="1" dirty="0">
                <a:solidFill>
                  <a:schemeClr val="accent1"/>
                </a:solidFill>
              </a:rPr>
              <a:t>Recommendation</a:t>
            </a:r>
            <a:r>
              <a:rPr lang="en-CA" sz="2400" dirty="0"/>
              <a:t>: Try not to move to Toronto unless you get a high-paying job opportunity. If you can get a job in the Northwest economic region, you’re golden!</a:t>
            </a:r>
          </a:p>
        </p:txBody>
      </p:sp>
      <p:sp>
        <p:nvSpPr>
          <p:cNvPr id="7" name="Title 1">
            <a:extLst>
              <a:ext uri="{FF2B5EF4-FFF2-40B4-BE49-F238E27FC236}">
                <a16:creationId xmlns:a16="http://schemas.microsoft.com/office/drawing/2014/main" id="{9DEF5F19-C425-BE2B-C1AE-03E8DD594D85}"/>
              </a:ext>
            </a:extLst>
          </p:cNvPr>
          <p:cNvSpPr txBox="1">
            <a:spLocks/>
          </p:cNvSpPr>
          <p:nvPr/>
        </p:nvSpPr>
        <p:spPr>
          <a:xfrm>
            <a:off x="440267" y="1143000"/>
            <a:ext cx="11311466" cy="8858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2800" dirty="0">
                <a:solidFill>
                  <a:schemeClr val="accent1"/>
                </a:solidFill>
              </a:rPr>
              <a:t>The</a:t>
            </a:r>
            <a:r>
              <a:rPr lang="en-CA" sz="2800" b="1" dirty="0">
                <a:solidFill>
                  <a:schemeClr val="accent1"/>
                </a:solidFill>
              </a:rPr>
              <a:t> Northwest </a:t>
            </a:r>
            <a:r>
              <a:rPr lang="en-CA" sz="2800" dirty="0">
                <a:solidFill>
                  <a:schemeClr val="accent1"/>
                </a:solidFill>
              </a:rPr>
              <a:t>economic region is the </a:t>
            </a:r>
            <a:r>
              <a:rPr lang="en-CA" sz="2800" b="1" dirty="0">
                <a:solidFill>
                  <a:schemeClr val="accent1"/>
                </a:solidFill>
              </a:rPr>
              <a:t>best </a:t>
            </a:r>
            <a:r>
              <a:rPr lang="en-CA" sz="2800" dirty="0">
                <a:solidFill>
                  <a:schemeClr val="accent1"/>
                </a:solidFill>
              </a:rPr>
              <a:t>with regards to </a:t>
            </a:r>
            <a:r>
              <a:rPr lang="en-CA" sz="2800" b="1" dirty="0">
                <a:solidFill>
                  <a:schemeClr val="accent1"/>
                </a:solidFill>
              </a:rPr>
              <a:t>commute and cost of living; Toronto </a:t>
            </a:r>
            <a:r>
              <a:rPr lang="en-CA" sz="2800" dirty="0">
                <a:solidFill>
                  <a:schemeClr val="accent1"/>
                </a:solidFill>
              </a:rPr>
              <a:t>is the </a:t>
            </a:r>
            <a:r>
              <a:rPr lang="en-CA" sz="2800" b="1" dirty="0">
                <a:solidFill>
                  <a:schemeClr val="accent1"/>
                </a:solidFill>
              </a:rPr>
              <a:t>worst</a:t>
            </a:r>
            <a:endParaRPr lang="en-CA" sz="2800" dirty="0">
              <a:solidFill>
                <a:schemeClr val="accent1"/>
              </a:solidFill>
            </a:endParaRPr>
          </a:p>
        </p:txBody>
      </p:sp>
    </p:spTree>
    <p:extLst>
      <p:ext uri="{BB962C8B-B14F-4D97-AF65-F5344CB8AC3E}">
        <p14:creationId xmlns:p14="http://schemas.microsoft.com/office/powerpoint/2010/main" val="3153077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TotalTime>
  <Words>702</Words>
  <Application>Microsoft Office PowerPoint</Application>
  <PresentationFormat>Widescreen</PresentationFormat>
  <Paragraphs>48</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Which economic region in Ontario has the best opportunities for technical jobs in science?</vt:lpstr>
      <vt:lpstr>Wage Analysis</vt:lpstr>
      <vt:lpstr>Employment Analysis</vt:lpstr>
      <vt:lpstr>Job Opportunities Summary</vt:lpstr>
      <vt:lpstr>Which economic region in Ontario has the shortest average commute and lowest cost of living?</vt:lpstr>
      <vt:lpstr>Commute Analysis</vt:lpstr>
      <vt:lpstr>Cost of Living Analysis</vt:lpstr>
      <vt:lpstr>Overall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Which economic region in Ontario has the best opportunities for technical jobs in science?</dc:title>
  <dc:creator>Sarah Kronheim</dc:creator>
  <cp:lastModifiedBy>Sarah Kronheim</cp:lastModifiedBy>
  <cp:revision>1</cp:revision>
  <dcterms:created xsi:type="dcterms:W3CDTF">2023-02-14T00:07:22Z</dcterms:created>
  <dcterms:modified xsi:type="dcterms:W3CDTF">2023-02-14T03:18:29Z</dcterms:modified>
</cp:coreProperties>
</file>