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-52"/>
      <p:regular r:id="rId16"/>
      <p:bold r:id="rId17"/>
      <p:italic r:id="rId18"/>
      <p:boldItalic r:id="rId19"/>
    </p:embeddedFont>
    <p:embeddedFont>
      <p:font typeface="JetBrains Mono" panose="020B0604020202020204" charset="0"/>
      <p:regular r:id="rId20"/>
      <p:bold r:id="rId21"/>
      <p:italic r:id="rId22"/>
      <p:boldItalic r:id="rId23"/>
    </p:embeddedFont>
    <p:embeddedFont>
      <p:font typeface="JetBrains Mono Light" panose="020B0604020202020204" charset="0"/>
      <p:regular r:id="rId24"/>
      <p:bold r:id="rId25"/>
      <p:italic r:id="rId26"/>
      <p:boldItalic r:id="rId27"/>
    </p:embeddedFont>
    <p:embeddedFont>
      <p:font typeface="JetBrains Mon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0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27f6da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4a27f6da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4a27f6da4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 rot="10800000">
            <a:off x="10117809" y="0"/>
            <a:ext cx="8170200" cy="4105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4065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18;p2"/>
          <p:cNvGrpSpPr/>
          <p:nvPr/>
        </p:nvGrpSpPr>
        <p:grpSpPr>
          <a:xfrm>
            <a:off x="510401" y="1185"/>
            <a:ext cx="4500726" cy="2088600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810790" y="1185"/>
            <a:ext cx="4500726" cy="2088600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114936" y="10177"/>
            <a:ext cx="3702565" cy="1504215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3106063" y="8435703"/>
            <a:ext cx="4778135" cy="1851475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398298" y="8111304"/>
            <a:ext cx="5590828" cy="2166616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3717406" y="3645666"/>
            <a:ext cx="10722600" cy="2896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3717400" y="6826316"/>
            <a:ext cx="10722600" cy="104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11138400" y="5668150"/>
            <a:ext cx="7149600" cy="461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11918444" y="8239152"/>
            <a:ext cx="5041904" cy="2048330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398298" y="4"/>
            <a:ext cx="5590828" cy="2166616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1"/>
          <p:cNvSpPr txBox="1">
            <a:spLocks noGrp="1"/>
          </p:cNvSpPr>
          <p:nvPr>
            <p:ph type="title" hasCustomPrompt="1"/>
          </p:nvPr>
        </p:nvSpPr>
        <p:spPr>
          <a:xfrm>
            <a:off x="2771700" y="2767700"/>
            <a:ext cx="12744600" cy="2759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200"/>
              <a:buNone/>
              <a:defRPr sz="1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2771700" y="5727700"/>
            <a:ext cx="12744600" cy="128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9514200" y="4618800"/>
            <a:ext cx="8773800" cy="5668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" name="Google Shape;43;p3"/>
          <p:cNvGrpSpPr/>
          <p:nvPr/>
        </p:nvGrpSpPr>
        <p:grpSpPr>
          <a:xfrm>
            <a:off x="11188382" y="7922230"/>
            <a:ext cx="5820289" cy="2364680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398298" y="4"/>
            <a:ext cx="5590828" cy="2166616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777368" y="3492200"/>
            <a:ext cx="10755000" cy="3292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None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4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4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1638300" y="1691200"/>
            <a:ext cx="15011400" cy="190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638300" y="3981450"/>
            <a:ext cx="15011400" cy="4896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5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5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1638300" y="1691200"/>
            <a:ext cx="15011400" cy="190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1638300" y="3981450"/>
            <a:ext cx="7372200" cy="4896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9277350" y="3981450"/>
            <a:ext cx="7372200" cy="4896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6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6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1638300" y="1691200"/>
            <a:ext cx="15011400" cy="1909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7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7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1638300" y="1691200"/>
            <a:ext cx="7418400" cy="2766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661400" y="4638100"/>
            <a:ext cx="7418400" cy="4239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5646288"/>
            <a:ext cx="14738400" cy="46338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8"/>
          <p:cNvSpPr/>
          <p:nvPr/>
        </p:nvSpPr>
        <p:spPr>
          <a:xfrm flipH="1">
            <a:off x="7166420" y="3108226"/>
            <a:ext cx="11121000" cy="717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" name="Google Shape;84;p8"/>
          <p:cNvGrpSpPr/>
          <p:nvPr/>
        </p:nvGrpSpPr>
        <p:grpSpPr>
          <a:xfrm>
            <a:off x="511982" y="-236"/>
            <a:ext cx="4502694" cy="2086816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" name="Google Shape;89;p8"/>
          <p:cNvGrpSpPr/>
          <p:nvPr/>
        </p:nvGrpSpPr>
        <p:grpSpPr>
          <a:xfrm>
            <a:off x="69869" y="9044251"/>
            <a:ext cx="3186612" cy="123414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11772706" y="2486"/>
            <a:ext cx="6514910" cy="2523027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787858" y="2602292"/>
            <a:ext cx="12733800" cy="5078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9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9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1638300" y="1691200"/>
            <a:ext cx="12848400" cy="1410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1638300" y="3101400"/>
            <a:ext cx="11719800" cy="78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"/>
          </p:nvPr>
        </p:nvSpPr>
        <p:spPr>
          <a:xfrm>
            <a:off x="1638300" y="4934100"/>
            <a:ext cx="11719800" cy="4191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61" y="5649000"/>
            <a:ext cx="14740800" cy="463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0"/>
          <p:cNvSpPr/>
          <p:nvPr/>
        </p:nvSpPr>
        <p:spPr>
          <a:xfrm flipH="1">
            <a:off x="7165200" y="3101400"/>
            <a:ext cx="11122800" cy="7185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0"/>
          <p:cNvSpPr/>
          <p:nvPr/>
        </p:nvSpPr>
        <p:spPr>
          <a:xfrm>
            <a:off x="406450" y="412500"/>
            <a:ext cx="17475000" cy="9462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56050" y="8327000"/>
            <a:ext cx="14830200" cy="1210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Nunito"/>
              <a:buNone/>
              <a:defRPr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Char char="●"/>
              <a:defRPr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○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■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○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■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○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■"/>
              <a:defRPr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6781467" y="9087337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3150" y="438150"/>
            <a:ext cx="11773013" cy="78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125" y="400050"/>
            <a:ext cx="4114800" cy="5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5450" y="419100"/>
            <a:ext cx="1257300" cy="125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1204912" y="5905500"/>
            <a:ext cx="10001250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 Medium"/>
              <a:buNone/>
            </a:pPr>
            <a:r>
              <a:rPr lang="en-US" sz="7200" dirty="0" err="1" smtClean="0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TenderEase</a:t>
            </a:r>
            <a:r>
              <a:rPr lang="en-US" sz="7200" dirty="0" smtClean="0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2544425" y="266700"/>
            <a:ext cx="4562475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5972175" y="3314700"/>
            <a:ext cx="4667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Medium"/>
              <a:buNone/>
            </a:pPr>
            <a:r>
              <a:rPr lang="en-US" sz="1800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[4]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8648700" y="419100"/>
            <a:ext cx="4667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Medium"/>
              <a:buNone/>
            </a:pPr>
            <a:r>
              <a:rPr lang="en-US" sz="1800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[3]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3849350" y="8477250"/>
            <a:ext cx="4667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Medium"/>
              <a:buNone/>
            </a:pPr>
            <a:r>
              <a:rPr lang="en-US" sz="1800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[2]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7145000" y="485775"/>
            <a:ext cx="4667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Medium"/>
              <a:buNone/>
            </a:pPr>
            <a:r>
              <a:rPr lang="en-US" sz="1800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[1]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2238375" y="506337"/>
            <a:ext cx="2492211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2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382"/>
              <a:buFont typeface="JetBrains Mono Medium"/>
              <a:buNone/>
            </a:pPr>
            <a:r>
              <a:rPr lang="en-US" sz="1382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федерация спортивного</a:t>
            </a:r>
            <a:br>
              <a:rPr lang="en-US" sz="1382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</a:br>
            <a:r>
              <a:rPr lang="en-US" sz="1382" b="0" i="0" u="none" strike="noStrike" cap="none">
                <a:solidFill>
                  <a:srgbClr val="EDEDED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программирования России</a:t>
            </a:r>
            <a:endParaRPr sz="138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12797492" y="435063"/>
            <a:ext cx="42258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Хакатон:</a:t>
            </a:r>
            <a:endParaRPr sz="3600">
              <a:solidFill>
                <a:srgbClr val="EDEDED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marR="0" lvl="0" indent="0" algn="l" rtl="0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250"/>
              <a:buFont typeface="JetBrains Mono"/>
              <a:buNone/>
            </a:pPr>
            <a:r>
              <a:rPr lang="en-US" sz="360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умный помощник</a:t>
            </a:r>
            <a:br>
              <a:rPr lang="en-US" sz="360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360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для тендеров</a:t>
            </a:r>
            <a:endParaRPr sz="3600">
              <a:solidFill>
                <a:srgbClr val="EDEDED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204912" y="8115300"/>
            <a:ext cx="334327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JetBrains Mono Light"/>
              <a:buNone/>
            </a:pPr>
            <a:r>
              <a:rPr lang="ru-RU" sz="2700" dirty="0" smtClean="0">
                <a:solidFill>
                  <a:srgbClr val="FFFFFF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Индусы</a:t>
            </a: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076325"/>
            <a:ext cx="16173450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700" y="842963"/>
            <a:ext cx="17083087" cy="847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/>
          <p:nvPr/>
        </p:nvSpPr>
        <p:spPr>
          <a:xfrm>
            <a:off x="1390650" y="1362075"/>
            <a:ext cx="1211580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ТЕХНИЧЕСКАЯ</a:t>
            </a:r>
            <a:r>
              <a:rPr lang="en-US" sz="7200" b="1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ИНФОРМАЦИЯ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390650" y="3019425"/>
            <a:ext cx="718185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JetBrains Mono Light"/>
              <a:buNone/>
            </a:pPr>
            <a:r>
              <a:rPr lang="en-US" sz="2400" b="0" i="0" u="none" strike="noStrike" cap="none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КОД, ФРЕЙМФОР</a:t>
            </a:r>
            <a:r>
              <a:rPr lang="en-US" sz="2400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ТЕХНОЛОГИИ</a:t>
            </a:r>
            <a:r>
              <a:rPr lang="en-US" sz="2400" b="0" i="0" u="none" strike="noStrike" cap="none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КИ, БИБЛИОТЕКИ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390650" y="7305675"/>
            <a:ext cx="150780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EDEDED"/>
              </a:buClr>
              <a:buSzPts val="1800"/>
            </a:pP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Мы использовали несколько передовых технологий для создания нашего продукта: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Машинное обучение (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Machine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Learning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): Машинное обучение позволяет нам создавать прогностические модели для предсказания успешности участия в тендерах, а также анализировать большие объемы данных для выявления закономерностей и тенденций.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Базы данных 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PostgreSQL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PostgreSQL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предоставляет надежное и гибкое хранилище данных для нашего приложения. Он позволяет эффективно хранить и организовывать информацию о тендерах, пользователях и других сущностях.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Язык программирования 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Java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lang="ru-RU" sz="18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Java</a:t>
            </a:r>
            <a:r>
              <a:rPr lang="ru-RU" sz="18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- мощный и универсальный язык программирования, который обеспечивает высокую производительность и надежность нашего приложения. Он также обеспечивает кроссплатформенную совместимость и широкие возможности для разработки.</a:t>
            </a:r>
            <a:endParaRPr sz="1800" b="0" i="0" u="none" strike="noStrike" cap="none" dirty="0">
              <a:solidFill>
                <a:schemeClr val="tx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467600" y="8372475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076325"/>
            <a:ext cx="16173450" cy="6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8" cy="8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/>
          <p:nvPr/>
        </p:nvSpPr>
        <p:spPr>
          <a:xfrm>
            <a:off x="1390650" y="1362075"/>
            <a:ext cx="49911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ОПИСАНИЕ </a:t>
            </a:r>
            <a:b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ПРОДУКТА: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6524625" y="1362075"/>
            <a:ext cx="103155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40000"/>
              </a:lnSpc>
              <a:buClr>
                <a:srgbClr val="EDEDED"/>
              </a:buClr>
              <a:buSzPts val="2250"/>
            </a:pPr>
            <a:r>
              <a:rPr lang="en-US" sz="225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  <a:sym typeface="JetBrains Mono"/>
              </a:rPr>
              <a:t>TenderEase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lang="ru-RU" sz="225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- 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программное </a:t>
            </a:r>
            <a:r>
              <a:rPr lang="ru-RU" sz="225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решение, которое автоматизирует и оптимизирует процессы участия в тендерных конкурсах. С его помощью вы экономите время и 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ресурсы</a:t>
            </a:r>
            <a:r>
              <a:rPr lang="en-US" sz="225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endParaRPr sz="2250" b="0" i="0" u="none" strike="noStrike" cap="none" dirty="0">
              <a:solidFill>
                <a:schemeClr val="tx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1581150" y="4295775"/>
            <a:ext cx="151447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JetBrains Mono Light"/>
              <a:buNone/>
            </a:pPr>
            <a:r>
              <a:rPr lang="en-US" sz="2400" b="0" i="0" u="none" strike="noStrike" cap="none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ЦЕННОСТЬ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581150" y="4719638"/>
            <a:ext cx="4648587" cy="22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Light"/>
              <a:buNone/>
            </a:pPr>
            <a:r>
              <a:rPr lang="ru-RU" sz="1800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А</a:t>
            </a:r>
            <a:r>
              <a:rPr lang="ru-RU" sz="1800" b="0" i="0" u="none" strike="noStrike" cap="none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втоматизации и оптимизаци</a:t>
            </a:r>
            <a:r>
              <a:rPr lang="ru-RU" sz="18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я процессов подготовки и участия в тендерах.</a:t>
            </a:r>
            <a:br>
              <a:rPr lang="ru-RU" sz="18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</a:br>
            <a:r>
              <a:rPr lang="ru-RU" sz="18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Наличие искусственного интеллекта и аналитических инструментов.</a:t>
            </a:r>
            <a:br>
              <a:rPr lang="ru-RU" sz="18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</a:br>
            <a:r>
              <a:rPr lang="ru-RU" sz="18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Глубокий анализ и составление оптимальной стратегии участия.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6791325" y="4295775"/>
            <a:ext cx="1876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JetBrains Mono Light"/>
              <a:buNone/>
            </a:pPr>
            <a:r>
              <a:rPr lang="en-US" sz="2400" b="0" i="0" u="none" strike="noStrike" cap="none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РЕАЛИЗАЦИЯ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791325" y="4874988"/>
            <a:ext cx="46485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Light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2011025" y="4295775"/>
            <a:ext cx="151447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JetBrains Mono Light"/>
              <a:buNone/>
            </a:pPr>
            <a:r>
              <a:rPr lang="en-US" sz="2400" b="0" i="0" u="none" strike="noStrike" cap="none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ПРОБЛЕМА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2011025" y="4629115"/>
            <a:ext cx="4648587" cy="7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JetBrains Mono Light"/>
              <a:buNone/>
            </a:pPr>
            <a:r>
              <a:rPr lang="ru-RU" sz="1800" dirty="0" smtClean="0">
                <a:solidFill>
                  <a:srgbClr val="EDEDED"/>
                </a:solidFill>
                <a:latin typeface="JetBrains Mono Light"/>
                <a:ea typeface="Calibri"/>
                <a:cs typeface="JetBrains Mono Light"/>
                <a:sym typeface="JetBrains Mono Light"/>
              </a:rPr>
              <a:t>Всё слишком хорошо, чтобы быть проблемой!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612" y="4657725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Исследование и анализ.</a:t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Тестирование и оптимизация.</a:t>
            </a:r>
            <a:endParaRPr lang="ru-RU" sz="18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221075" cy="633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25" y="781038"/>
            <a:ext cx="17083087" cy="847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/>
          <p:nvPr/>
        </p:nvSpPr>
        <p:spPr>
          <a:xfrm>
            <a:off x="1419225" y="1647825"/>
            <a:ext cx="15389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СООТВЕТСТВИЕ ТЕХ. ЗАДАНИ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390775" y="9467850"/>
            <a:ext cx="13515975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950"/>
              <a:buFont typeface="JetBrains Mono Light"/>
              <a:buNone/>
            </a:pP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7467600" y="8372475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419225" y="5017281"/>
            <a:ext cx="15049500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Наш продукт производит </a:t>
            </a:r>
            <a:r>
              <a:rPr lang="ru-RU" sz="2400" dirty="0" err="1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парсинг</a:t>
            </a: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 данных тендера:</a:t>
            </a:r>
            <a:b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</a:b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Программа автоматически осуществляет поиск тендеров за выбранный период на ряде </a:t>
            </a:r>
            <a:b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</a:b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российских ЭТП </a:t>
            </a:r>
            <a:r>
              <a:rPr lang="ru-RU" sz="2400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по ключевым фразам, </a:t>
            </a: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введённых </a:t>
            </a:r>
            <a:r>
              <a:rPr lang="ru-RU" sz="2400" dirty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пользователем с учетом исключений,</a:t>
            </a:r>
            <a:r>
              <a:rPr lang="ru-RU" sz="2400" dirty="0" smtClean="0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 а также определяет все продуктовые позиции со страницы извещения тендера и документации, приложенной к тендеру.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173450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7" cy="847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/>
          <p:nvPr/>
        </p:nvSpPr>
        <p:spPr>
          <a:xfrm>
            <a:off x="1390650" y="1638300"/>
            <a:ext cx="937260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ФУНКЦИОНАЛ И ФИЧИ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1581150" y="3295650"/>
            <a:ext cx="31623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JetBrains Mono Light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50" y="3200400"/>
            <a:ext cx="13430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</a:t>
            </a: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в реальном времени:</a:t>
            </a:r>
            <a:b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Наше приложение обеспечивает возможность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парсинга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тендеров в реальном времени с различных электронных торговых площадок. Это позволяет пользователям быть в курсе последних обновлений и актуальных предложений без задержек.</a:t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Сохранение данных в </a:t>
            </a:r>
            <a:r>
              <a:rPr lang="ru-RU" sz="1800" b="1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PostgreSQL</a:t>
            </a: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: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Все данные, полученные в результате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парсинга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, сохраняются в базе данных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PostgreSQL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 Это обеспечивает надежное и масштабируемое хранение информации о тендерах, что позволяет пользователям легко организовывать и анализировать данные.</a:t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Универсальный </a:t>
            </a:r>
            <a:r>
              <a:rPr lang="ru-RU" sz="1800" b="1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</a:t>
            </a: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:</a:t>
            </a:r>
            <a:b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Наше приложение предлагает универсальный подход к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парсингу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, позволяя пользователям настраивать конфигурацию под любой сайт тендеров. Пользователи могут указать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XPath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до нужной страницы и настроить параметры </a:t>
            </a:r>
            <a:r>
              <a:rPr lang="ru-RU" sz="1800" dirty="0" err="1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парсинга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в соответствии с требованиями конкретного источника данных.</a:t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b="1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Машинное обучение для релевантного поиска:</a:t>
            </a: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Мы используем машинное обучение для реализации релевантного поиска тендеров. На основе действий пользователя на сайте наша модель составляет персонализированные рекомендации, учитывая предпочтения и интересы пользователя. Это позволяет улучшить опыт пользователя и помогает ему находить наиболее подходящие тендеры.</a:t>
            </a:r>
            <a:endParaRPr lang="ru-RU" sz="18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173450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8" cy="8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1390650" y="1638300"/>
            <a:ext cx="11020425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 dirty="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ДЕМОНСТРАЦИЯ ПРОЕКТА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57225" y="9467850"/>
            <a:ext cx="16983075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950"/>
              <a:buFont typeface="JetBrains Mono Light"/>
              <a:buNone/>
            </a:pPr>
            <a:r>
              <a:rPr lang="en-US" sz="1950" b="0" i="0" u="none" strike="noStrike" cap="none">
                <a:solidFill>
                  <a:srgbClr val="EDEDED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ЭТОТ СЛАЙД ВЫ МОЖЕТЕ ИСПОЛЬЗОВАТЬ ДЛЯ ВСТАВКИ ИЗОБРАЖЕНИЙ ДИЗАЙНА ИНТЕРФЕЙСА, А ТАКЖЕ ССЫЛКИ НА ДОСТУП К ПРОТОТИПУ</a:t>
            </a:r>
            <a:endParaRPr sz="19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50" y="1638300"/>
            <a:ext cx="1422082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Во избежание утечки информации, ссылка на наш продукт не будет прикреплена!</a:t>
            </a:r>
            <a:endParaRPr lang="ru-RU" sz="225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650" y="3067049"/>
            <a:ext cx="5517490" cy="5076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736" y="3067049"/>
            <a:ext cx="1421564" cy="4773136"/>
          </a:xfrm>
          <a:prstGeom prst="rect">
            <a:avLst/>
          </a:prstGeom>
        </p:spPr>
      </p:pic>
      <p:sp>
        <p:nvSpPr>
          <p:cNvPr id="15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173451" cy="562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7" cy="847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>
            <a:off x="1390650" y="1638300"/>
            <a:ext cx="82773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ROADMAP ПРОЕКТА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5640" y="3072541"/>
            <a:ext cx="155948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Анализ предметной области и исследование существующих решений</a:t>
            </a:r>
            <a:r>
              <a:rPr lang="en-US" sz="225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Разработка общего плана действий</a:t>
            </a:r>
            <a: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Разработка базовой функциональности приложения</a:t>
            </a:r>
            <a: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b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Тестирование прототипа и выявление основных ошибок</a:t>
            </a:r>
            <a: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Исправление ошибок и доработка функциональности прототипа</a:t>
            </a:r>
            <a: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Оптимизация интерфейса и производительности</a:t>
            </a:r>
            <a:r>
              <a:rPr lang="en-US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.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Создание презентации, демонстрирующей основные функции </a:t>
            </a:r>
            <a:r>
              <a:rPr lang="ru-RU" sz="225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и преимущества</a:t>
            </a:r>
            <a: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/>
            </a:r>
            <a:br>
              <a:rPr lang="ru-RU" sz="2250" dirty="0" smtClean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</a:br>
            <a:endParaRPr lang="ru-RU" sz="225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1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173450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8" cy="8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1390650" y="1638300"/>
            <a:ext cx="13763625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 dirty="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КОНКУРЕНТНЫЕ ПРЕИМУЩЕСТВА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1390650" y="3105150"/>
            <a:ext cx="14030325" cy="40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1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Интеллектуальный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анализ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Глубокий анализ данных и использование искусственного интеллекта для оптимизации стратегии участия в тендерах</a:t>
            </a: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</a:t>
            </a:r>
            <a:endParaRPr lang="ru-RU" sz="1800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2.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Эффективность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 экономия времени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Автоматизация процессов сокращает время подготовки к тендерам и повышает производительность</a:t>
            </a: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</a:t>
            </a:r>
            <a:endParaRPr lang="ru-RU" sz="1800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3.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Повышение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успешности участия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Анализ конкурентной среды и выявление сильных сторон предложения увеличивают шансы на успех</a:t>
            </a: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</a:t>
            </a:r>
            <a:endParaRPr lang="ru-RU" sz="1800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4.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Простота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использования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Интуитивный интерфейс делает решение доступным для широкого круга пользователей</a:t>
            </a: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</a:t>
            </a:r>
            <a:endParaRPr lang="ru-RU" sz="1800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5.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Персонализация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 настраиваемость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Возможность настройки под индивидуальные потребности клиентов обеспечивает оптимальное соответствие их требованиям</a:t>
            </a:r>
            <a:r>
              <a:rPr lang="ru-RU" sz="1800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.</a:t>
            </a:r>
            <a:endParaRPr lang="ru-RU" sz="1800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  <a:p>
            <a:pPr lvl="0">
              <a:lnSpc>
                <a:spcPct val="120000"/>
              </a:lnSpc>
              <a:buClr>
                <a:srgbClr val="EDEDED"/>
              </a:buClr>
              <a:buSzPts val="2400"/>
            </a:pP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6. 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Поддержка </a:t>
            </a:r>
            <a:r>
              <a:rPr lang="ru-RU" sz="1800" b="1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и обновления</a:t>
            </a:r>
            <a:r>
              <a:rPr lang="ru-RU" sz="1800" b="1" dirty="0" smtClean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: </a:t>
            </a:r>
            <a:r>
              <a:rPr lang="ru-RU" sz="1800" dirty="0">
                <a:solidFill>
                  <a:schemeClr val="dk1"/>
                </a:solidFill>
                <a:latin typeface="JetBrains Mono" panose="020B0604020202020204" charset="0"/>
                <a:ea typeface="Calibri"/>
                <a:cs typeface="JetBrains Mono" panose="020B0604020202020204" charset="0"/>
                <a:sym typeface="Calibri"/>
              </a:rPr>
              <a:t>Регулярные обновления и техническая поддержка гарантируют стабильную работу и удовлетворение потребностей клиентов.</a:t>
            </a:r>
            <a:endParaRPr sz="1800" b="0" i="0" u="none" strike="noStrike" cap="none" dirty="0">
              <a:solidFill>
                <a:schemeClr val="dk1"/>
              </a:solidFill>
              <a:latin typeface="JetBrains Mono" panose="020B0604020202020204" charset="0"/>
              <a:ea typeface="Calibri"/>
              <a:cs typeface="JetBrains Mono" panose="020B0604020202020204" charset="0"/>
              <a:sym typeface="Calibri"/>
            </a:endParaRPr>
          </a:p>
        </p:txBody>
      </p:sp>
      <p:sp>
        <p:nvSpPr>
          <p:cNvPr id="11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2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352550"/>
            <a:ext cx="16173450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842963"/>
            <a:ext cx="17083088" cy="84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781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64100" y="91630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4225" y="8181975"/>
            <a:ext cx="84772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1390650" y="1638300"/>
            <a:ext cx="1156335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7200"/>
              <a:buFont typeface="JetBrains Mono"/>
              <a:buNone/>
            </a:pPr>
            <a:r>
              <a:rPr lang="en-US" sz="7200" b="1" i="0" u="none" strike="noStrike" cap="none" dirty="0">
                <a:solidFill>
                  <a:srgbClr val="EDEDE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ВЫВОДЫ И РЕКОМЕНДАЦИИ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1390650" y="4114800"/>
            <a:ext cx="13649325" cy="250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Оптимизация процессов:</a:t>
            </a:r>
            <a:r>
              <a:rPr lang="ru-RU" sz="2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Анализ результатов показал, что оптимизация процессов подготовки и участия в тендерах с помощью "Умного помощника" приводит к значительной экономии времени и ресурсов.</a:t>
            </a:r>
          </a:p>
          <a:p>
            <a:r>
              <a:rPr lang="ru-RU" sz="2000" b="1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Увеличение эффективности:</a:t>
            </a:r>
            <a:r>
              <a:rPr lang="ru-RU" sz="2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Внедрение решения сопровождается повышением вероятности успешного завершения тендерных процессов и улучшением конкурентоспособности предложений.</a:t>
            </a:r>
          </a:p>
          <a:p>
            <a:r>
              <a:rPr lang="ru-RU" sz="2000" b="1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Необходимость обучения:</a:t>
            </a:r>
            <a:r>
              <a:rPr lang="ru-RU" sz="2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Для максимальной эффективности использования рекомендуется проведение обучающих сессий для персонала, чтобы полностью овладеть возможностями "Умного помощника".</a:t>
            </a:r>
          </a:p>
          <a:p>
            <a:r>
              <a:rPr lang="ru-RU" sz="2000" b="1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Регулярные обновления и поддержка:</a:t>
            </a:r>
            <a:r>
              <a:rPr lang="ru-RU" sz="2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 Для сохранения конкурентных преимуществ рекомендуется регулярное обновление и поддержка программного решения, а также внимательное следование за изменениями в требованиях к тендерам и рыночной среде.</a:t>
            </a:r>
          </a:p>
        </p:txBody>
      </p:sp>
      <p:sp>
        <p:nvSpPr>
          <p:cNvPr id="11" name="Google Shape;180;p16"/>
          <p:cNvSpPr/>
          <p:nvPr/>
        </p:nvSpPr>
        <p:spPr>
          <a:xfrm>
            <a:off x="7491412" y="8215312"/>
            <a:ext cx="776287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JetBrains Mono Medium"/>
              <a:buNone/>
            </a:pPr>
            <a:r>
              <a:rPr lang="en-US" sz="2250" dirty="0" err="1" smtClean="0">
                <a:solidFill>
                  <a:srgbClr val="FFFFFF"/>
                </a:solidFill>
                <a:latin typeface="JetBrains Mono Medium"/>
                <a:ea typeface="Calibri"/>
                <a:cs typeface="JetBrains Mono Medium"/>
                <a:sym typeface="JetBrains Mono Medium"/>
              </a:rPr>
              <a:t>TenderEase</a:t>
            </a: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760</Words>
  <Application>Microsoft Office PowerPoint</Application>
  <PresentationFormat>Произвольный</PresentationFormat>
  <Paragraphs>58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Nunito</vt:lpstr>
      <vt:lpstr>JetBrains Mono</vt:lpstr>
      <vt:lpstr>JetBrains Mono Light</vt:lpstr>
      <vt:lpstr>JetBrains Mono Medium</vt:lpstr>
      <vt:lpstr>Arial</vt:lpstr>
      <vt:lpstr>Shift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РАХМАТУРОВ</dc:creator>
  <cp:lastModifiedBy>МИХАИЛ РАХМАТУРОВ</cp:lastModifiedBy>
  <cp:revision>21</cp:revision>
  <dcterms:modified xsi:type="dcterms:W3CDTF">2024-03-26T17:30:19Z</dcterms:modified>
</cp:coreProperties>
</file>