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layfair Display" charset="1" panose="00000500000000000000"/>
      <p:regular r:id="rId10"/>
    </p:embeddedFont>
    <p:embeddedFont>
      <p:font typeface="Playfair Display Bold" charset="1" panose="00000800000000000000"/>
      <p:regular r:id="rId11"/>
    </p:embeddedFont>
    <p:embeddedFont>
      <p:font typeface="Playfair Display Italics" charset="1" panose="00000500000000000000"/>
      <p:regular r:id="rId12"/>
    </p:embeddedFont>
    <p:embeddedFont>
      <p:font typeface="Playfair Display Bold Italics" charset="1" panose="00000800000000000000"/>
      <p:regular r:id="rId13"/>
    </p:embeddedFont>
    <p:embeddedFont>
      <p:font typeface="Playfair Display Heavy" charset="1" panose="00000A00000000000000"/>
      <p:regular r:id="rId14"/>
    </p:embeddedFont>
    <p:embeddedFont>
      <p:font typeface="Playfair Display Heavy Italics" charset="1" panose="00000A00000000000000"/>
      <p:regular r:id="rId15"/>
    </p:embeddedFont>
    <p:embeddedFont>
      <p:font typeface="Public Sans" charset="1" panose="00000000000000000000"/>
      <p:regular r:id="rId16"/>
    </p:embeddedFont>
    <p:embeddedFont>
      <p:font typeface="Public Sans Bold" charset="1" panose="00000000000000000000"/>
      <p:regular r:id="rId17"/>
    </p:embeddedFont>
    <p:embeddedFont>
      <p:font typeface="Public Sans Italics" charset="1" panose="00000000000000000000"/>
      <p:regular r:id="rId18"/>
    </p:embeddedFont>
    <p:embeddedFont>
      <p:font typeface="Public Sans Bold Italics" charset="1" panose="00000000000000000000"/>
      <p:regular r:id="rId19"/>
    </p:embeddedFont>
    <p:embeddedFont>
      <p:font typeface="Public Sans Thin" charset="1" panose="00000000000000000000"/>
      <p:regular r:id="rId20"/>
    </p:embeddedFont>
    <p:embeddedFont>
      <p:font typeface="Public Sans Thin Italics" charset="1" panose="00000000000000000000"/>
      <p:regular r:id="rId21"/>
    </p:embeddedFont>
    <p:embeddedFont>
      <p:font typeface="Public Sans Medium" charset="1" panose="00000000000000000000"/>
      <p:regular r:id="rId22"/>
    </p:embeddedFont>
    <p:embeddedFont>
      <p:font typeface="Public Sans Medium Italics" charset="1" panose="00000000000000000000"/>
      <p:regular r:id="rId23"/>
    </p:embeddedFont>
    <p:embeddedFont>
      <p:font typeface="Public Sans Heavy" charset="1" panose="00000000000000000000"/>
      <p:regular r:id="rId24"/>
    </p:embeddedFont>
    <p:embeddedFont>
      <p:font typeface="Public Sans Heavy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457D58"/>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F6F6E9"/>
            </a:solidFill>
            <a:prstDash val="solid"/>
            <a:headEnd type="none" len="sm" w="sm"/>
            <a:tailEnd type="none" len="sm" w="sm"/>
          </a:ln>
        </p:spPr>
      </p:sp>
      <p:sp>
        <p:nvSpPr>
          <p:cNvPr name="TextBox 3" id="3"/>
          <p:cNvSpPr txBox="true"/>
          <p:nvPr/>
        </p:nvSpPr>
        <p:spPr>
          <a:xfrm rot="0">
            <a:off x="1006882" y="4728792"/>
            <a:ext cx="16983310" cy="1310821"/>
          </a:xfrm>
          <a:prstGeom prst="rect">
            <a:avLst/>
          </a:prstGeom>
        </p:spPr>
        <p:txBody>
          <a:bodyPr anchor="t" rtlCol="false" tIns="0" lIns="0" bIns="0" rIns="0">
            <a:spAutoFit/>
          </a:bodyPr>
          <a:lstStyle/>
          <a:p>
            <a:pPr>
              <a:lnSpc>
                <a:spcPts val="5200"/>
              </a:lnSpc>
              <a:spcBef>
                <a:spcPct val="0"/>
              </a:spcBef>
            </a:pPr>
            <a:r>
              <a:rPr lang="en-US" sz="3714" spc="843">
                <a:solidFill>
                  <a:srgbClr val="F6F6E9"/>
                </a:solidFill>
                <a:latin typeface="Public Sans Bold"/>
              </a:rPr>
              <a:t>СОВРЕМЕННОЕ РЕШЕНИЕ ДЛЯ УЧАСТИЯ В ТЕНДЕРАХ.</a:t>
            </a:r>
          </a:p>
        </p:txBody>
      </p:sp>
      <p:sp>
        <p:nvSpPr>
          <p:cNvPr name="TextBox 4" id="4"/>
          <p:cNvSpPr txBox="true"/>
          <p:nvPr/>
        </p:nvSpPr>
        <p:spPr>
          <a:xfrm rot="0">
            <a:off x="850974" y="2332416"/>
            <a:ext cx="16408332" cy="2084083"/>
          </a:xfrm>
          <a:prstGeom prst="rect">
            <a:avLst/>
          </a:prstGeom>
        </p:spPr>
        <p:txBody>
          <a:bodyPr anchor="t" rtlCol="false" tIns="0" lIns="0" bIns="0" rIns="0">
            <a:spAutoFit/>
          </a:bodyPr>
          <a:lstStyle/>
          <a:p>
            <a:pPr>
              <a:lnSpc>
                <a:spcPts val="15250"/>
              </a:lnSpc>
            </a:pPr>
            <a:r>
              <a:rPr lang="en-US" sz="16758" spc="83">
                <a:solidFill>
                  <a:srgbClr val="F6F6E9"/>
                </a:solidFill>
                <a:latin typeface="Playfair Display"/>
              </a:rPr>
              <a:t>TenderEase</a:t>
            </a:r>
          </a:p>
        </p:txBody>
      </p:sp>
      <p:sp>
        <p:nvSpPr>
          <p:cNvPr name="TextBox 5" id="5"/>
          <p:cNvSpPr txBox="true"/>
          <p:nvPr/>
        </p:nvSpPr>
        <p:spPr>
          <a:xfrm rot="0">
            <a:off x="1016407" y="8479155"/>
            <a:ext cx="2154388" cy="864870"/>
          </a:xfrm>
          <a:prstGeom prst="rect">
            <a:avLst/>
          </a:prstGeom>
        </p:spPr>
        <p:txBody>
          <a:bodyPr anchor="t" rtlCol="false" tIns="0" lIns="0" bIns="0" rIns="0">
            <a:spAutoFit/>
          </a:bodyPr>
          <a:lstStyle/>
          <a:p>
            <a:pPr>
              <a:lnSpc>
                <a:spcPts val="3450"/>
              </a:lnSpc>
            </a:pPr>
          </a:p>
          <a:p>
            <a:pPr>
              <a:lnSpc>
                <a:spcPts val="3450"/>
              </a:lnSpc>
            </a:pPr>
            <a:r>
              <a:rPr lang="en-US" sz="2300">
                <a:solidFill>
                  <a:srgbClr val="F6F6E9"/>
                </a:solidFill>
                <a:latin typeface="Public Sans"/>
              </a:rPr>
              <a:t>23 March</a:t>
            </a:r>
            <a:r>
              <a:rPr lang="en-US" sz="2300">
                <a:solidFill>
                  <a:srgbClr val="F6F6E9"/>
                </a:solidFill>
                <a:latin typeface="Public Sans"/>
              </a:rPr>
              <a:t>, 2023</a:t>
            </a:r>
          </a:p>
        </p:txBody>
      </p:sp>
      <p:sp>
        <p:nvSpPr>
          <p:cNvPr name="TextBox 6" id="6"/>
          <p:cNvSpPr txBox="true"/>
          <p:nvPr/>
        </p:nvSpPr>
        <p:spPr>
          <a:xfrm rot="0">
            <a:off x="15415005" y="8545021"/>
            <a:ext cx="1844295"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INDIAN COMPANY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5923910"/>
          </a:xfrm>
          <a:prstGeom prst="rect">
            <a:avLst/>
          </a:prstGeom>
        </p:spPr>
        <p:txBody>
          <a:bodyPr anchor="t" rtlCol="false" tIns="0" lIns="0" bIns="0" rIns="0">
            <a:spAutoFit/>
          </a:bodyPr>
          <a:lstStyle/>
          <a:p>
            <a:pPr>
              <a:lnSpc>
                <a:spcPts val="7865"/>
              </a:lnSpc>
            </a:pPr>
            <a:r>
              <a:rPr lang="en-US" sz="6050" spc="30">
                <a:solidFill>
                  <a:srgbClr val="272727"/>
                </a:solidFill>
                <a:latin typeface="Playfair Display"/>
              </a:rPr>
              <a:t>В рамках нашего конкурентного анализа мы проанализировали рынок участия в тендерах и выявили основных игроков в данной сфере. Мы изучили их продукты, функциональные возможности, цены и отзывы пользователей.</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КОНКУРЕНТНЫЙ АНАЛИЗ</a:t>
            </a:r>
          </a:p>
        </p:txBody>
      </p:sp>
      <p:sp>
        <p:nvSpPr>
          <p:cNvPr name="AutoShape 4" id="4"/>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5" id="5"/>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INDIAN COMPANY</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КОНКУРЕНТНЫЙ АНАЛИЗ</a:t>
            </a:r>
          </a:p>
        </p:txBody>
      </p:sp>
      <p:sp>
        <p:nvSpPr>
          <p:cNvPr name="TextBox 4" id="4"/>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INDIAN COMPANY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4" id="4"/>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ОХВАТ РЫНКА</a:t>
            </a:r>
          </a:p>
        </p:txBody>
      </p:sp>
      <p:grpSp>
        <p:nvGrpSpPr>
          <p:cNvPr name="Group 6" id="6"/>
          <p:cNvGrpSpPr/>
          <p:nvPr/>
        </p:nvGrpSpPr>
        <p:grpSpPr>
          <a:xfrm rot="0">
            <a:off x="-102505" y="2260635"/>
            <a:ext cx="11309601" cy="1130960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9" id="9"/>
          <p:cNvGrpSpPr/>
          <p:nvPr/>
        </p:nvGrpSpPr>
        <p:grpSpPr>
          <a:xfrm rot="0">
            <a:off x="1052197" y="4535268"/>
            <a:ext cx="9000196" cy="900019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11" id="11"/>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2" id="12"/>
          <p:cNvGrpSpPr/>
          <p:nvPr/>
        </p:nvGrpSpPr>
        <p:grpSpPr>
          <a:xfrm rot="0">
            <a:off x="2260382" y="7254536"/>
            <a:ext cx="6583826" cy="658382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TextBox 15" id="15"/>
          <p:cNvSpPr txBox="true"/>
          <p:nvPr/>
        </p:nvSpPr>
        <p:spPr>
          <a:xfrm rot="0">
            <a:off x="2991928" y="5138727"/>
            <a:ext cx="5120733" cy="1619439"/>
          </a:xfrm>
          <a:prstGeom prst="rect">
            <a:avLst/>
          </a:prstGeom>
        </p:spPr>
        <p:txBody>
          <a:bodyPr anchor="t" rtlCol="false" tIns="0" lIns="0" bIns="0" rIns="0">
            <a:spAutoFit/>
          </a:bodyPr>
          <a:lstStyle/>
          <a:p>
            <a:pPr algn="ctr">
              <a:lnSpc>
                <a:spcPts val="13659"/>
              </a:lnSpc>
            </a:pPr>
            <a:r>
              <a:rPr lang="en-US" sz="8537">
                <a:solidFill>
                  <a:srgbClr val="272727"/>
                </a:solidFill>
                <a:latin typeface="Public Sans Bold"/>
              </a:rPr>
              <a:t>488M</a:t>
            </a:r>
          </a:p>
        </p:txBody>
      </p:sp>
      <p:sp>
        <p:nvSpPr>
          <p:cNvPr name="TextBox 16" id="16"/>
          <p:cNvSpPr txBox="true"/>
          <p:nvPr/>
        </p:nvSpPr>
        <p:spPr>
          <a:xfrm rot="0">
            <a:off x="2627792" y="8006126"/>
            <a:ext cx="5849007" cy="1619439"/>
          </a:xfrm>
          <a:prstGeom prst="rect">
            <a:avLst/>
          </a:prstGeom>
        </p:spPr>
        <p:txBody>
          <a:bodyPr anchor="t" rtlCol="false" tIns="0" lIns="0" bIns="0" rIns="0">
            <a:spAutoFit/>
          </a:bodyPr>
          <a:lstStyle/>
          <a:p>
            <a:pPr algn="ctr">
              <a:lnSpc>
                <a:spcPts val="13659"/>
              </a:lnSpc>
            </a:pPr>
            <a:r>
              <a:rPr lang="en-US" sz="8537">
                <a:solidFill>
                  <a:srgbClr val="272727"/>
                </a:solidFill>
                <a:latin typeface="Public Sans Bold"/>
              </a:rPr>
              <a:t>228M</a:t>
            </a:r>
          </a:p>
        </p:txBody>
      </p:sp>
      <p:sp>
        <p:nvSpPr>
          <p:cNvPr name="TextBox 17" id="17"/>
          <p:cNvSpPr txBox="true"/>
          <p:nvPr/>
        </p:nvSpPr>
        <p:spPr>
          <a:xfrm rot="0">
            <a:off x="2991928" y="2556681"/>
            <a:ext cx="5120733" cy="1619439"/>
          </a:xfrm>
          <a:prstGeom prst="rect">
            <a:avLst/>
          </a:prstGeom>
        </p:spPr>
        <p:txBody>
          <a:bodyPr anchor="t" rtlCol="false" tIns="0" lIns="0" bIns="0" rIns="0">
            <a:spAutoFit/>
          </a:bodyPr>
          <a:lstStyle/>
          <a:p>
            <a:pPr algn="ctr">
              <a:lnSpc>
                <a:spcPts val="13659"/>
              </a:lnSpc>
            </a:pPr>
            <a:r>
              <a:rPr lang="en-US" sz="8537">
                <a:solidFill>
                  <a:srgbClr val="272727"/>
                </a:solidFill>
                <a:latin typeface="Public Sans Bold"/>
              </a:rPr>
              <a:t>1.3B</a:t>
            </a:r>
          </a:p>
        </p:txBody>
      </p:sp>
      <p:grpSp>
        <p:nvGrpSpPr>
          <p:cNvPr name="Group 18" id="18"/>
          <p:cNvGrpSpPr/>
          <p:nvPr/>
        </p:nvGrpSpPr>
        <p:grpSpPr>
          <a:xfrm rot="0">
            <a:off x="12112905" y="2312790"/>
            <a:ext cx="5146395" cy="5783891"/>
            <a:chOff x="0" y="0"/>
            <a:chExt cx="6861860" cy="7711855"/>
          </a:xfrm>
        </p:grpSpPr>
        <p:sp>
          <p:nvSpPr>
            <p:cNvPr name="TextBox 19" id="19"/>
            <p:cNvSpPr txBox="true"/>
            <p:nvPr/>
          </p:nvSpPr>
          <p:spPr>
            <a:xfrm rot="0">
              <a:off x="0" y="-66675"/>
              <a:ext cx="6861860" cy="632249"/>
            </a:xfrm>
            <a:prstGeom prst="rect">
              <a:avLst/>
            </a:prstGeom>
          </p:spPr>
          <p:txBody>
            <a:bodyPr anchor="t" rtlCol="false" tIns="0" lIns="0" bIns="0" rIns="0">
              <a:spAutoFit/>
            </a:bodyPr>
            <a:lstStyle/>
            <a:p>
              <a:pPr>
                <a:lnSpc>
                  <a:spcPts val="3919"/>
                </a:lnSpc>
              </a:pPr>
              <a:r>
                <a:rPr lang="en-US" sz="2799">
                  <a:solidFill>
                    <a:srgbClr val="272727"/>
                  </a:solidFill>
                  <a:latin typeface="Public Sans Bold"/>
                </a:rPr>
                <a:t>TAM</a:t>
              </a:r>
            </a:p>
          </p:txBody>
        </p:sp>
        <p:sp>
          <p:nvSpPr>
            <p:cNvPr name="TextBox 20" id="20"/>
            <p:cNvSpPr txBox="true"/>
            <p:nvPr/>
          </p:nvSpPr>
          <p:spPr>
            <a:xfrm rot="0">
              <a:off x="0" y="743374"/>
              <a:ext cx="6861860" cy="1751753"/>
            </a:xfrm>
            <a:prstGeom prst="rect">
              <a:avLst/>
            </a:prstGeom>
          </p:spPr>
          <p:txBody>
            <a:bodyPr anchor="t" rtlCol="false" tIns="0" lIns="0" bIns="0" rIns="0">
              <a:spAutoFit/>
            </a:bodyPr>
            <a:lstStyle/>
            <a:p>
              <a:pPr>
                <a:lnSpc>
                  <a:spcPts val="2659"/>
                </a:lnSpc>
              </a:pPr>
              <a:r>
                <a:rPr lang="en-US" sz="1899">
                  <a:solidFill>
                    <a:srgbClr val="272727"/>
                  </a:solidFill>
                  <a:latin typeface="Public Sans"/>
                </a:rPr>
                <a:t>Lorem ipsum dolor sit amet, adipiscing elit, sed do eiusmod tempo. Ut enim ad minim lore veniam, quis nostrud exercitation ullamco ips laboris nisi ut aliquip.</a:t>
              </a:r>
            </a:p>
          </p:txBody>
        </p:sp>
        <p:sp>
          <p:nvSpPr>
            <p:cNvPr name="TextBox 21" id="21"/>
            <p:cNvSpPr txBox="true"/>
            <p:nvPr/>
          </p:nvSpPr>
          <p:spPr>
            <a:xfrm rot="0">
              <a:off x="0" y="2986189"/>
              <a:ext cx="6861860" cy="632249"/>
            </a:xfrm>
            <a:prstGeom prst="rect">
              <a:avLst/>
            </a:prstGeom>
          </p:spPr>
          <p:txBody>
            <a:bodyPr anchor="t" rtlCol="false" tIns="0" lIns="0" bIns="0" rIns="0">
              <a:spAutoFit/>
            </a:bodyPr>
            <a:lstStyle/>
            <a:p>
              <a:pPr>
                <a:lnSpc>
                  <a:spcPts val="3919"/>
                </a:lnSpc>
              </a:pPr>
              <a:r>
                <a:rPr lang="en-US" sz="2799">
                  <a:solidFill>
                    <a:srgbClr val="272727"/>
                  </a:solidFill>
                  <a:latin typeface="Public Sans Bold"/>
                </a:rPr>
                <a:t>SAM</a:t>
              </a:r>
            </a:p>
          </p:txBody>
        </p:sp>
        <p:sp>
          <p:nvSpPr>
            <p:cNvPr name="TextBox 22" id="22"/>
            <p:cNvSpPr txBox="true"/>
            <p:nvPr/>
          </p:nvSpPr>
          <p:spPr>
            <a:xfrm rot="0">
              <a:off x="0" y="3796238"/>
              <a:ext cx="6861860" cy="1307253"/>
            </a:xfrm>
            <a:prstGeom prst="rect">
              <a:avLst/>
            </a:prstGeom>
          </p:spPr>
          <p:txBody>
            <a:bodyPr anchor="t" rtlCol="false" tIns="0" lIns="0" bIns="0" rIns="0">
              <a:spAutoFit/>
            </a:bodyPr>
            <a:lstStyle/>
            <a:p>
              <a:pPr>
                <a:lnSpc>
                  <a:spcPts val="2659"/>
                </a:lnSpc>
              </a:pPr>
              <a:r>
                <a:rPr lang="en-US" sz="1899">
                  <a:solidFill>
                    <a:srgbClr val="272727"/>
                  </a:solidFill>
                  <a:latin typeface="Public Sans"/>
                </a:rPr>
                <a:t>Lorem ipsum dolor sit amet, adipiscing elit, sed do eiusmod tempor incididunt ut labore et dolore magna aliqua.</a:t>
              </a:r>
            </a:p>
          </p:txBody>
        </p:sp>
        <p:sp>
          <p:nvSpPr>
            <p:cNvPr name="TextBox 23" id="23"/>
            <p:cNvSpPr txBox="true"/>
            <p:nvPr/>
          </p:nvSpPr>
          <p:spPr>
            <a:xfrm rot="0">
              <a:off x="0" y="5594553"/>
              <a:ext cx="6861860" cy="632249"/>
            </a:xfrm>
            <a:prstGeom prst="rect">
              <a:avLst/>
            </a:prstGeom>
          </p:spPr>
          <p:txBody>
            <a:bodyPr anchor="t" rtlCol="false" tIns="0" lIns="0" bIns="0" rIns="0">
              <a:spAutoFit/>
            </a:bodyPr>
            <a:lstStyle/>
            <a:p>
              <a:pPr>
                <a:lnSpc>
                  <a:spcPts val="3919"/>
                </a:lnSpc>
              </a:pPr>
              <a:r>
                <a:rPr lang="en-US" sz="2799">
                  <a:solidFill>
                    <a:srgbClr val="272727"/>
                  </a:solidFill>
                  <a:latin typeface="Public Sans Bold"/>
                </a:rPr>
                <a:t>SOM</a:t>
              </a:r>
            </a:p>
          </p:txBody>
        </p:sp>
        <p:sp>
          <p:nvSpPr>
            <p:cNvPr name="TextBox 24" id="24"/>
            <p:cNvSpPr txBox="true"/>
            <p:nvPr/>
          </p:nvSpPr>
          <p:spPr>
            <a:xfrm rot="0">
              <a:off x="0" y="6404601"/>
              <a:ext cx="6861860" cy="1307253"/>
            </a:xfrm>
            <a:prstGeom prst="rect">
              <a:avLst/>
            </a:prstGeom>
          </p:spPr>
          <p:txBody>
            <a:bodyPr anchor="t" rtlCol="false" tIns="0" lIns="0" bIns="0" rIns="0">
              <a:spAutoFit/>
            </a:bodyPr>
            <a:lstStyle/>
            <a:p>
              <a:pPr>
                <a:lnSpc>
                  <a:spcPts val="2659"/>
                </a:lnSpc>
              </a:pPr>
              <a:r>
                <a:rPr lang="en-US" sz="1899">
                  <a:solidFill>
                    <a:srgbClr val="272727"/>
                  </a:solidFill>
                  <a:latin typeface="Public Sans"/>
                </a:rPr>
                <a:t>Lorem ipsum dolor sit amet, adipiscing elit, sed do eiusmod tempor incididunt ut labore et dolore magna aliqua.</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4" id="4"/>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НАШИ ЦИФРЫ</a:t>
            </a:r>
          </a:p>
        </p:txBody>
      </p:sp>
      <p:sp>
        <p:nvSpPr>
          <p:cNvPr name="TextBox 6" id="6"/>
          <p:cNvSpPr txBox="true"/>
          <p:nvPr/>
        </p:nvSpPr>
        <p:spPr>
          <a:xfrm rot="0">
            <a:off x="1028700" y="2904602"/>
            <a:ext cx="3761659" cy="437388"/>
          </a:xfrm>
          <a:prstGeom prst="rect">
            <a:avLst/>
          </a:prstGeom>
        </p:spPr>
        <p:txBody>
          <a:bodyPr anchor="t" rtlCol="false" tIns="0" lIns="0" bIns="0" rIns="0">
            <a:spAutoFit/>
          </a:bodyPr>
          <a:lstStyle/>
          <a:p>
            <a:pPr>
              <a:lnSpc>
                <a:spcPts val="3276"/>
              </a:lnSpc>
            </a:pPr>
            <a:r>
              <a:rPr lang="en-US" sz="3600" spc="18">
                <a:solidFill>
                  <a:srgbClr val="272727"/>
                </a:solidFill>
                <a:latin typeface="Playfair Display Italics"/>
              </a:rPr>
              <a:t>in operation</a:t>
            </a:r>
          </a:p>
        </p:txBody>
      </p:sp>
      <p:sp>
        <p:nvSpPr>
          <p:cNvPr name="TextBox 7" id="7"/>
          <p:cNvSpPr txBox="true"/>
          <p:nvPr/>
        </p:nvSpPr>
        <p:spPr>
          <a:xfrm rot="0">
            <a:off x="5188567" y="2904602"/>
            <a:ext cx="3761659" cy="437388"/>
          </a:xfrm>
          <a:prstGeom prst="rect">
            <a:avLst/>
          </a:prstGeom>
        </p:spPr>
        <p:txBody>
          <a:bodyPr anchor="t" rtlCol="false" tIns="0" lIns="0" bIns="0" rIns="0">
            <a:spAutoFit/>
          </a:bodyPr>
          <a:lstStyle/>
          <a:p>
            <a:pPr>
              <a:lnSpc>
                <a:spcPts val="3276"/>
              </a:lnSpc>
            </a:pPr>
            <a:r>
              <a:rPr lang="en-US" sz="3600" spc="18">
                <a:solidFill>
                  <a:srgbClr val="272727"/>
                </a:solidFill>
                <a:latin typeface="Playfair Display Italics"/>
              </a:rPr>
              <a:t>subscribers</a:t>
            </a:r>
          </a:p>
        </p:txBody>
      </p:sp>
      <p:sp>
        <p:nvSpPr>
          <p:cNvPr name="TextBox 8" id="8"/>
          <p:cNvSpPr txBox="true"/>
          <p:nvPr/>
        </p:nvSpPr>
        <p:spPr>
          <a:xfrm rot="0">
            <a:off x="9362568" y="2904602"/>
            <a:ext cx="3761659" cy="437388"/>
          </a:xfrm>
          <a:prstGeom prst="rect">
            <a:avLst/>
          </a:prstGeom>
        </p:spPr>
        <p:txBody>
          <a:bodyPr anchor="t" rtlCol="false" tIns="0" lIns="0" bIns="0" rIns="0">
            <a:spAutoFit/>
          </a:bodyPr>
          <a:lstStyle/>
          <a:p>
            <a:pPr>
              <a:lnSpc>
                <a:spcPts val="3276"/>
              </a:lnSpc>
            </a:pPr>
            <a:r>
              <a:rPr lang="en-US" sz="3600" spc="18">
                <a:solidFill>
                  <a:srgbClr val="272727"/>
                </a:solidFill>
                <a:latin typeface="Playfair Display Italics"/>
              </a:rPr>
              <a:t>raised</a:t>
            </a:r>
          </a:p>
        </p:txBody>
      </p:sp>
      <p:sp>
        <p:nvSpPr>
          <p:cNvPr name="TextBox 9" id="9"/>
          <p:cNvSpPr txBox="true"/>
          <p:nvPr/>
        </p:nvSpPr>
        <p:spPr>
          <a:xfrm rot="0">
            <a:off x="1016407" y="2249028"/>
            <a:ext cx="3773952" cy="615950"/>
          </a:xfrm>
          <a:prstGeom prst="rect">
            <a:avLst/>
          </a:prstGeom>
        </p:spPr>
        <p:txBody>
          <a:bodyPr anchor="t" rtlCol="false" tIns="0" lIns="0" bIns="0" rIns="0">
            <a:spAutoFit/>
          </a:bodyPr>
          <a:lstStyle/>
          <a:p>
            <a:pPr>
              <a:lnSpc>
                <a:spcPts val="4900"/>
              </a:lnSpc>
            </a:pPr>
            <a:r>
              <a:rPr lang="en-US" sz="3500">
                <a:solidFill>
                  <a:srgbClr val="272727"/>
                </a:solidFill>
                <a:latin typeface="Public Sans Bold"/>
              </a:rPr>
              <a:t>1 year</a:t>
            </a:r>
          </a:p>
        </p:txBody>
      </p:sp>
      <p:sp>
        <p:nvSpPr>
          <p:cNvPr name="TextBox 10" id="10"/>
          <p:cNvSpPr txBox="true"/>
          <p:nvPr/>
        </p:nvSpPr>
        <p:spPr>
          <a:xfrm rot="0">
            <a:off x="5176274" y="2249028"/>
            <a:ext cx="3773952" cy="615950"/>
          </a:xfrm>
          <a:prstGeom prst="rect">
            <a:avLst/>
          </a:prstGeom>
        </p:spPr>
        <p:txBody>
          <a:bodyPr anchor="t" rtlCol="false" tIns="0" lIns="0" bIns="0" rIns="0">
            <a:spAutoFit/>
          </a:bodyPr>
          <a:lstStyle/>
          <a:p>
            <a:pPr>
              <a:lnSpc>
                <a:spcPts val="4900"/>
              </a:lnSpc>
            </a:pPr>
            <a:r>
              <a:rPr lang="en-US" sz="3500">
                <a:solidFill>
                  <a:srgbClr val="272727"/>
                </a:solidFill>
                <a:latin typeface="Public Sans Bold"/>
              </a:rPr>
              <a:t>180k</a:t>
            </a:r>
          </a:p>
        </p:txBody>
      </p:sp>
      <p:sp>
        <p:nvSpPr>
          <p:cNvPr name="TextBox 11" id="11"/>
          <p:cNvSpPr txBox="true"/>
          <p:nvPr/>
        </p:nvSpPr>
        <p:spPr>
          <a:xfrm rot="0">
            <a:off x="9350276" y="2249028"/>
            <a:ext cx="3773952" cy="615950"/>
          </a:xfrm>
          <a:prstGeom prst="rect">
            <a:avLst/>
          </a:prstGeom>
        </p:spPr>
        <p:txBody>
          <a:bodyPr anchor="t" rtlCol="false" tIns="0" lIns="0" bIns="0" rIns="0">
            <a:spAutoFit/>
          </a:bodyPr>
          <a:lstStyle/>
          <a:p>
            <a:pPr>
              <a:lnSpc>
                <a:spcPts val="4900"/>
              </a:lnSpc>
            </a:pPr>
            <a:r>
              <a:rPr lang="en-US" sz="3500">
                <a:solidFill>
                  <a:srgbClr val="272727"/>
                </a:solidFill>
                <a:latin typeface="Public Sans Bold"/>
              </a:rPr>
              <a:t>3 million</a:t>
            </a:r>
          </a:p>
        </p:txBody>
      </p:sp>
      <p:sp>
        <p:nvSpPr>
          <p:cNvPr name="TextBox 12" id="12"/>
          <p:cNvSpPr txBox="true"/>
          <p:nvPr/>
        </p:nvSpPr>
        <p:spPr>
          <a:xfrm rot="0">
            <a:off x="13546095" y="2904602"/>
            <a:ext cx="3761659" cy="437388"/>
          </a:xfrm>
          <a:prstGeom prst="rect">
            <a:avLst/>
          </a:prstGeom>
        </p:spPr>
        <p:txBody>
          <a:bodyPr anchor="t" rtlCol="false" tIns="0" lIns="0" bIns="0" rIns="0">
            <a:spAutoFit/>
          </a:bodyPr>
          <a:lstStyle/>
          <a:p>
            <a:pPr>
              <a:lnSpc>
                <a:spcPts val="3276"/>
              </a:lnSpc>
            </a:pPr>
            <a:r>
              <a:rPr lang="en-US" sz="3600" spc="18">
                <a:solidFill>
                  <a:srgbClr val="272727"/>
                </a:solidFill>
                <a:latin typeface="Playfair Display Italics"/>
              </a:rPr>
              <a:t>employees</a:t>
            </a:r>
          </a:p>
        </p:txBody>
      </p:sp>
      <p:sp>
        <p:nvSpPr>
          <p:cNvPr name="TextBox 13" id="13"/>
          <p:cNvSpPr txBox="true"/>
          <p:nvPr/>
        </p:nvSpPr>
        <p:spPr>
          <a:xfrm rot="0">
            <a:off x="13533802" y="2249028"/>
            <a:ext cx="3773952" cy="615950"/>
          </a:xfrm>
          <a:prstGeom prst="rect">
            <a:avLst/>
          </a:prstGeom>
        </p:spPr>
        <p:txBody>
          <a:bodyPr anchor="t" rtlCol="false" tIns="0" lIns="0" bIns="0" rIns="0">
            <a:spAutoFit/>
          </a:bodyPr>
          <a:lstStyle/>
          <a:p>
            <a:pPr>
              <a:lnSpc>
                <a:spcPts val="4900"/>
              </a:lnSpc>
            </a:pPr>
            <a:r>
              <a:rPr lang="en-US" sz="3500">
                <a:solidFill>
                  <a:srgbClr val="272727"/>
                </a:solidFill>
                <a:latin typeface="Public Sans Bold"/>
              </a:rPr>
              <a:t>7</a:t>
            </a:r>
          </a:p>
        </p:txBody>
      </p:sp>
      <p:sp>
        <p:nvSpPr>
          <p:cNvPr name="TextBox 14" id="14"/>
          <p:cNvSpPr txBox="true"/>
          <p:nvPr/>
        </p:nvSpPr>
        <p:spPr>
          <a:xfrm rot="0">
            <a:off x="1016407" y="3523595"/>
            <a:ext cx="3773952" cy="2656840"/>
          </a:xfrm>
          <a:prstGeom prst="rect">
            <a:avLst/>
          </a:prstGeom>
        </p:spPr>
        <p:txBody>
          <a:bodyPr anchor="t" rtlCol="false" tIns="0" lIns="0" bIns="0" rIns="0">
            <a:spAutoFit/>
          </a:bodyPr>
          <a:lstStyle/>
          <a:p>
            <a:pPr>
              <a:lnSpc>
                <a:spcPts val="2659"/>
              </a:lnSpc>
            </a:pPr>
            <a:r>
              <a:rPr lang="en-US" sz="1899">
                <a:solidFill>
                  <a:srgbClr val="272727"/>
                </a:solidFill>
                <a:latin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name="TextBox 15" id="15"/>
          <p:cNvSpPr txBox="true"/>
          <p:nvPr/>
        </p:nvSpPr>
        <p:spPr>
          <a:xfrm rot="0">
            <a:off x="5176274" y="3523595"/>
            <a:ext cx="3772057" cy="2192655"/>
          </a:xfrm>
          <a:prstGeom prst="rect">
            <a:avLst/>
          </a:prstGeom>
        </p:spPr>
        <p:txBody>
          <a:bodyPr anchor="t" rtlCol="false" tIns="0" lIns="0" bIns="0" rIns="0">
            <a:spAutoFit/>
          </a:bodyPr>
          <a:lstStyle/>
          <a:p>
            <a:pPr>
              <a:lnSpc>
                <a:spcPts val="2520"/>
              </a:lnSpc>
            </a:pPr>
            <a:r>
              <a:rPr lang="en-US" sz="1800">
                <a:solidFill>
                  <a:srgbClr val="272727"/>
                </a:solidFill>
                <a:latin typeface="Public Sans"/>
              </a:rPr>
              <a:t>Lorem ipsum dolor sit amet, lorem</a:t>
            </a:r>
            <a:r>
              <a:rPr lang="en-US" sz="1800">
                <a:solidFill>
                  <a:srgbClr val="272727"/>
                </a:solidFill>
                <a:latin typeface="Public Sans"/>
              </a:rPr>
              <a:t> adipiscing elit, sed do smod tempor incididunt ut labore et lorem dolore magna aliqua. Ut enim ad minim veniam, quis nostrud exercitation ullamco laboris nisi ut aliquip ex ea commodo consequat.</a:t>
            </a:r>
          </a:p>
        </p:txBody>
      </p:sp>
      <p:sp>
        <p:nvSpPr>
          <p:cNvPr name="TextBox 16" id="16"/>
          <p:cNvSpPr txBox="true"/>
          <p:nvPr/>
        </p:nvSpPr>
        <p:spPr>
          <a:xfrm rot="0">
            <a:off x="9334247" y="3523595"/>
            <a:ext cx="3772057" cy="2192655"/>
          </a:xfrm>
          <a:prstGeom prst="rect">
            <a:avLst/>
          </a:prstGeom>
        </p:spPr>
        <p:txBody>
          <a:bodyPr anchor="t" rtlCol="false" tIns="0" lIns="0" bIns="0" rIns="0">
            <a:spAutoFit/>
          </a:bodyPr>
          <a:lstStyle/>
          <a:p>
            <a:pPr>
              <a:lnSpc>
                <a:spcPts val="2520"/>
              </a:lnSpc>
            </a:pPr>
            <a:r>
              <a:rPr lang="en-US" sz="1800">
                <a:solidFill>
                  <a:srgbClr val="272727"/>
                </a:solidFill>
                <a:latin typeface="Public Sans"/>
              </a:rPr>
              <a:t>Lorem ipsum dolor sit a adipiscing elit, sed do eusmod lorem a tempor incididunt ut labore et dolore agna aliqua. Ut enim ad minim anveniam, quis nostrud exercitation ullamco laboris nisi ut aliquip ex ea commodo consequat.</a:t>
            </a:r>
          </a:p>
        </p:txBody>
      </p:sp>
      <p:sp>
        <p:nvSpPr>
          <p:cNvPr name="TextBox 17" id="17"/>
          <p:cNvSpPr txBox="true"/>
          <p:nvPr/>
        </p:nvSpPr>
        <p:spPr>
          <a:xfrm rot="0">
            <a:off x="13492219" y="3523595"/>
            <a:ext cx="3767081" cy="2192655"/>
          </a:xfrm>
          <a:prstGeom prst="rect">
            <a:avLst/>
          </a:prstGeom>
        </p:spPr>
        <p:txBody>
          <a:bodyPr anchor="t" rtlCol="false" tIns="0" lIns="0" bIns="0" rIns="0">
            <a:spAutoFit/>
          </a:bodyPr>
          <a:lstStyle/>
          <a:p>
            <a:pPr>
              <a:lnSpc>
                <a:spcPts val="2520"/>
              </a:lnSpc>
            </a:pPr>
            <a:r>
              <a:rPr lang="en-US" sz="1800">
                <a:solidFill>
                  <a:srgbClr val="272727"/>
                </a:solidFill>
                <a:latin typeface="Public Sans"/>
              </a:rPr>
              <a:t>Lorem ipsum dolor sit adipiscing elit, sed do smod tempor incididunt ut labore et lorem dolore magna aliqua. Ut enim ad minim veniam, quis nostrud exercitation ullamco laboris nisi ut aliquip ex ea commodo consequat.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OUR NUMBERS</a:t>
            </a:r>
          </a:p>
        </p:txBody>
      </p:sp>
      <p:sp>
        <p:nvSpPr>
          <p:cNvPr name="TextBox 5" id="5"/>
          <p:cNvSpPr txBox="true"/>
          <p:nvPr/>
        </p:nvSpPr>
        <p:spPr>
          <a:xfrm rot="0">
            <a:off x="1028700" y="3033253"/>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in operation</a:t>
            </a:r>
          </a:p>
        </p:txBody>
      </p:sp>
      <p:sp>
        <p:nvSpPr>
          <p:cNvPr name="TextBox 6" id="6"/>
          <p:cNvSpPr txBox="true"/>
          <p:nvPr/>
        </p:nvSpPr>
        <p:spPr>
          <a:xfrm rot="0">
            <a:off x="1028700" y="6716634"/>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MAU</a:t>
            </a:r>
          </a:p>
        </p:txBody>
      </p:sp>
      <p:sp>
        <p:nvSpPr>
          <p:cNvPr name="TextBox 7" id="7"/>
          <p:cNvSpPr txBox="true"/>
          <p:nvPr/>
        </p:nvSpPr>
        <p:spPr>
          <a:xfrm rot="0">
            <a:off x="1019164" y="4876531"/>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subscribers</a:t>
            </a:r>
          </a:p>
        </p:txBody>
      </p:sp>
      <p:sp>
        <p:nvSpPr>
          <p:cNvPr name="TextBox 8" id="8"/>
          <p:cNvSpPr txBox="true"/>
          <p:nvPr/>
        </p:nvSpPr>
        <p:spPr>
          <a:xfrm rot="0">
            <a:off x="1019164" y="8559912"/>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DAU</a:t>
            </a:r>
          </a:p>
        </p:txBody>
      </p:sp>
      <p:sp>
        <p:nvSpPr>
          <p:cNvPr name="TextBox 9" id="9"/>
          <p:cNvSpPr txBox="true"/>
          <p:nvPr/>
        </p:nvSpPr>
        <p:spPr>
          <a:xfrm rot="0">
            <a:off x="5188567" y="3033253"/>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raised</a:t>
            </a:r>
          </a:p>
        </p:txBody>
      </p:sp>
      <p:sp>
        <p:nvSpPr>
          <p:cNvPr name="TextBox 10" id="10"/>
          <p:cNvSpPr txBox="true"/>
          <p:nvPr/>
        </p:nvSpPr>
        <p:spPr>
          <a:xfrm rot="0">
            <a:off x="5188567" y="6716634"/>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churn rate</a:t>
            </a:r>
          </a:p>
        </p:txBody>
      </p:sp>
      <p:sp>
        <p:nvSpPr>
          <p:cNvPr name="TextBox 11" id="11"/>
          <p:cNvSpPr txBox="true"/>
          <p:nvPr/>
        </p:nvSpPr>
        <p:spPr>
          <a:xfrm rot="0">
            <a:off x="1016407" y="2249028"/>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1 year</a:t>
            </a:r>
          </a:p>
        </p:txBody>
      </p:sp>
      <p:sp>
        <p:nvSpPr>
          <p:cNvPr name="TextBox 12" id="12"/>
          <p:cNvSpPr txBox="true"/>
          <p:nvPr/>
        </p:nvSpPr>
        <p:spPr>
          <a:xfrm rot="0">
            <a:off x="1016407" y="5932409"/>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54k</a:t>
            </a:r>
          </a:p>
        </p:txBody>
      </p:sp>
      <p:sp>
        <p:nvSpPr>
          <p:cNvPr name="TextBox 13" id="13"/>
          <p:cNvSpPr txBox="true"/>
          <p:nvPr/>
        </p:nvSpPr>
        <p:spPr>
          <a:xfrm rot="0">
            <a:off x="1006871" y="4092306"/>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180k</a:t>
            </a:r>
          </a:p>
        </p:txBody>
      </p:sp>
      <p:sp>
        <p:nvSpPr>
          <p:cNvPr name="TextBox 14" id="14"/>
          <p:cNvSpPr txBox="true"/>
          <p:nvPr/>
        </p:nvSpPr>
        <p:spPr>
          <a:xfrm rot="0">
            <a:off x="1006871" y="7775687"/>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10.8k</a:t>
            </a:r>
          </a:p>
        </p:txBody>
      </p:sp>
      <p:sp>
        <p:nvSpPr>
          <p:cNvPr name="TextBox 15" id="15"/>
          <p:cNvSpPr txBox="true"/>
          <p:nvPr/>
        </p:nvSpPr>
        <p:spPr>
          <a:xfrm rot="0">
            <a:off x="5176274" y="2249028"/>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3 million</a:t>
            </a:r>
          </a:p>
        </p:txBody>
      </p:sp>
      <p:sp>
        <p:nvSpPr>
          <p:cNvPr name="TextBox 16" id="16"/>
          <p:cNvSpPr txBox="true"/>
          <p:nvPr/>
        </p:nvSpPr>
        <p:spPr>
          <a:xfrm rot="0">
            <a:off x="5176274" y="5932409"/>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7%</a:t>
            </a:r>
          </a:p>
        </p:txBody>
      </p:sp>
      <p:sp>
        <p:nvSpPr>
          <p:cNvPr name="TextBox 17" id="17"/>
          <p:cNvSpPr txBox="true"/>
          <p:nvPr/>
        </p:nvSpPr>
        <p:spPr>
          <a:xfrm rot="0">
            <a:off x="5188567" y="4876531"/>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employees</a:t>
            </a:r>
          </a:p>
        </p:txBody>
      </p:sp>
      <p:sp>
        <p:nvSpPr>
          <p:cNvPr name="TextBox 18" id="18"/>
          <p:cNvSpPr txBox="true"/>
          <p:nvPr/>
        </p:nvSpPr>
        <p:spPr>
          <a:xfrm rot="0">
            <a:off x="5188567" y="8559912"/>
            <a:ext cx="3761659" cy="503428"/>
          </a:xfrm>
          <a:prstGeom prst="rect">
            <a:avLst/>
          </a:prstGeom>
        </p:spPr>
        <p:txBody>
          <a:bodyPr anchor="t" rtlCol="false" tIns="0" lIns="0" bIns="0" rIns="0">
            <a:spAutoFit/>
          </a:bodyPr>
          <a:lstStyle/>
          <a:p>
            <a:pPr>
              <a:lnSpc>
                <a:spcPts val="3731"/>
              </a:lnSpc>
            </a:pPr>
            <a:r>
              <a:rPr lang="en-US" sz="4100" spc="20">
                <a:solidFill>
                  <a:srgbClr val="272727"/>
                </a:solidFill>
                <a:latin typeface="Playfair Display Italics"/>
              </a:rPr>
              <a:t>NPS</a:t>
            </a:r>
          </a:p>
        </p:txBody>
      </p:sp>
      <p:sp>
        <p:nvSpPr>
          <p:cNvPr name="TextBox 19" id="19"/>
          <p:cNvSpPr txBox="true"/>
          <p:nvPr/>
        </p:nvSpPr>
        <p:spPr>
          <a:xfrm rot="0">
            <a:off x="5176274" y="4092306"/>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8</a:t>
            </a:r>
          </a:p>
        </p:txBody>
      </p:sp>
      <p:sp>
        <p:nvSpPr>
          <p:cNvPr name="TextBox 20" id="20"/>
          <p:cNvSpPr txBox="true"/>
          <p:nvPr/>
        </p:nvSpPr>
        <p:spPr>
          <a:xfrm rot="0">
            <a:off x="5176274" y="7775687"/>
            <a:ext cx="3773952" cy="705485"/>
          </a:xfrm>
          <a:prstGeom prst="rect">
            <a:avLst/>
          </a:prstGeom>
        </p:spPr>
        <p:txBody>
          <a:bodyPr anchor="t" rtlCol="false" tIns="0" lIns="0" bIns="0" rIns="0">
            <a:spAutoFit/>
          </a:bodyPr>
          <a:lstStyle/>
          <a:p>
            <a:pPr>
              <a:lnSpc>
                <a:spcPts val="5740"/>
              </a:lnSpc>
            </a:pPr>
            <a:r>
              <a:rPr lang="en-US" sz="4100">
                <a:solidFill>
                  <a:srgbClr val="272727"/>
                </a:solidFill>
                <a:latin typeface="Public Sans Bold"/>
              </a:rPr>
              <a:t>44%</a:t>
            </a:r>
          </a:p>
        </p:txBody>
      </p:sp>
      <p:grpSp>
        <p:nvGrpSpPr>
          <p:cNvPr name="Group 21" id="21"/>
          <p:cNvGrpSpPr/>
          <p:nvPr/>
        </p:nvGrpSpPr>
        <p:grpSpPr>
          <a:xfrm rot="0">
            <a:off x="9722567" y="1028700"/>
            <a:ext cx="7773804" cy="5063759"/>
            <a:chOff x="0" y="0"/>
            <a:chExt cx="2364475" cy="1540189"/>
          </a:xfrm>
        </p:grpSpPr>
        <p:sp>
          <p:nvSpPr>
            <p:cNvPr name="Freeform 22" id="22"/>
            <p:cNvSpPr/>
            <p:nvPr/>
          </p:nvSpPr>
          <p:spPr>
            <a:xfrm flipH="false" flipV="false" rot="0">
              <a:off x="0" y="0"/>
              <a:ext cx="2364475" cy="1540190"/>
            </a:xfrm>
            <a:custGeom>
              <a:avLst/>
              <a:gdLst/>
              <a:ahLst/>
              <a:cxnLst/>
              <a:rect r="r" b="b" t="t" l="l"/>
              <a:pathLst>
                <a:path h="1540190" w="2364475">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sp>
        <p:sp>
          <p:nvSpPr>
            <p:cNvPr name="TextBox 23" id="23"/>
            <p:cNvSpPr txBox="true"/>
            <p:nvPr/>
          </p:nvSpPr>
          <p:spPr>
            <a:xfrm>
              <a:off x="0" y="-28575"/>
              <a:ext cx="2364475" cy="1568764"/>
            </a:xfrm>
            <a:prstGeom prst="rect">
              <a:avLst/>
            </a:prstGeom>
          </p:spPr>
          <p:txBody>
            <a:bodyPr anchor="ctr" rtlCol="false" tIns="68580" lIns="68580" bIns="68580" rIns="68580"/>
            <a:lstStyle/>
            <a:p>
              <a:pPr algn="ctr">
                <a:lnSpc>
                  <a:spcPts val="1889"/>
                </a:lnSpc>
              </a:pPr>
            </a:p>
          </p:txBody>
        </p:sp>
      </p:grpSp>
      <p:grpSp>
        <p:nvGrpSpPr>
          <p:cNvPr name="Group 24" id="24"/>
          <p:cNvGrpSpPr/>
          <p:nvPr/>
        </p:nvGrpSpPr>
        <p:grpSpPr>
          <a:xfrm rot="0">
            <a:off x="10333265" y="1402038"/>
            <a:ext cx="6552408" cy="4317083"/>
            <a:chOff x="0" y="0"/>
            <a:chExt cx="8736544" cy="5756111"/>
          </a:xfrm>
        </p:grpSpPr>
        <p:pic>
          <p:nvPicPr>
            <p:cNvPr name="Picture 25" id="25"/>
            <p:cNvPicPr>
              <a:picLocks noChangeAspect="true"/>
            </p:cNvPicPr>
            <p:nvPr/>
          </p:nvPicPr>
          <p:blipFill>
            <a:blip r:embed="rId4"/>
            <a:srcRect l="0" t="585" r="0" b="585"/>
            <a:stretch>
              <a:fillRect/>
            </a:stretch>
          </p:blipFill>
          <p:spPr>
            <a:xfrm flipH="false" flipV="false">
              <a:off x="0" y="0"/>
              <a:ext cx="8736544" cy="5756111"/>
            </a:xfrm>
            <a:prstGeom prst="rect">
              <a:avLst/>
            </a:prstGeom>
          </p:spPr>
        </p:pic>
      </p:grpSp>
      <p:sp>
        <p:nvSpPr>
          <p:cNvPr name="AutoShape 26" id="26"/>
          <p:cNvSpPr/>
          <p:nvPr/>
        </p:nvSpPr>
        <p:spPr>
          <a:xfrm flipV="true">
            <a:off x="-7086597" y="1760761"/>
            <a:ext cx="16230594" cy="38509"/>
          </a:xfrm>
          <a:prstGeom prst="line">
            <a:avLst/>
          </a:prstGeom>
          <a:ln cap="flat" w="9525">
            <a:solidFill>
              <a:srgbClr val="272727"/>
            </a:solidFill>
            <a:prstDash val="solid"/>
            <a:headEnd type="none" len="sm" w="sm"/>
            <a:tailEnd type="none" len="sm" w="sm"/>
          </a:ln>
        </p:spPr>
      </p:sp>
      <p:grpSp>
        <p:nvGrpSpPr>
          <p:cNvPr name="Group 27" id="27"/>
          <p:cNvGrpSpPr/>
          <p:nvPr/>
        </p:nvGrpSpPr>
        <p:grpSpPr>
          <a:xfrm rot="0">
            <a:off x="9122171" y="6531461"/>
            <a:ext cx="3563045" cy="5063759"/>
            <a:chOff x="0" y="0"/>
            <a:chExt cx="1083733" cy="1540189"/>
          </a:xfrm>
        </p:grpSpPr>
        <p:sp>
          <p:nvSpPr>
            <p:cNvPr name="Freeform 28" id="28"/>
            <p:cNvSpPr/>
            <p:nvPr/>
          </p:nvSpPr>
          <p:spPr>
            <a:xfrm flipH="false" flipV="false" rot="0">
              <a:off x="0" y="0"/>
              <a:ext cx="1083733" cy="1540190"/>
            </a:xfrm>
            <a:custGeom>
              <a:avLst/>
              <a:gdLst/>
              <a:ahLst/>
              <a:cxnLst/>
              <a:rect r="r" b="b" t="t" l="l"/>
              <a:pathLst>
                <a:path h="1540190" w="1083733">
                  <a:moveTo>
                    <a:pt x="0" y="0"/>
                  </a:moveTo>
                  <a:lnTo>
                    <a:pt x="1083733" y="0"/>
                  </a:lnTo>
                  <a:lnTo>
                    <a:pt x="1083733" y="1540190"/>
                  </a:lnTo>
                  <a:lnTo>
                    <a:pt x="0" y="1540190"/>
                  </a:lnTo>
                  <a:close/>
                </a:path>
              </a:pathLst>
            </a:custGeom>
            <a:solidFill>
              <a:srgbClr val="000000">
                <a:alpha val="0"/>
              </a:srgbClr>
            </a:solidFill>
            <a:ln w="9525" cap="sq">
              <a:solidFill>
                <a:srgbClr val="2B2C30"/>
              </a:solidFill>
              <a:prstDash val="solid"/>
              <a:miter/>
            </a:ln>
          </p:spPr>
        </p:sp>
        <p:sp>
          <p:nvSpPr>
            <p:cNvPr name="TextBox 29" id="29"/>
            <p:cNvSpPr txBox="true"/>
            <p:nvPr/>
          </p:nvSpPr>
          <p:spPr>
            <a:xfrm>
              <a:off x="0" y="-28575"/>
              <a:ext cx="1083733" cy="1568764"/>
            </a:xfrm>
            <a:prstGeom prst="rect">
              <a:avLst/>
            </a:prstGeom>
          </p:spPr>
          <p:txBody>
            <a:bodyPr anchor="ctr" rtlCol="false" tIns="68580" lIns="68580" bIns="68580" rIns="68580"/>
            <a:lstStyle/>
            <a:p>
              <a:pPr algn="ctr">
                <a:lnSpc>
                  <a:spcPts val="1889"/>
                </a:lnSpc>
              </a:pPr>
            </a:p>
          </p:txBody>
        </p:sp>
      </p:grpSp>
      <p:grpSp>
        <p:nvGrpSpPr>
          <p:cNvPr name="Group 30" id="30"/>
          <p:cNvGrpSpPr/>
          <p:nvPr/>
        </p:nvGrpSpPr>
        <p:grpSpPr>
          <a:xfrm rot="0">
            <a:off x="9238771" y="6904799"/>
            <a:ext cx="3329845" cy="4317083"/>
            <a:chOff x="0" y="0"/>
            <a:chExt cx="4439793" cy="5756111"/>
          </a:xfrm>
        </p:grpSpPr>
        <p:pic>
          <p:nvPicPr>
            <p:cNvPr name="Picture 31" id="31"/>
            <p:cNvPicPr>
              <a:picLocks noChangeAspect="true"/>
            </p:cNvPicPr>
            <p:nvPr/>
          </p:nvPicPr>
          <p:blipFill>
            <a:blip r:embed="rId5"/>
            <a:srcRect l="14910" t="18095" r="0" b="8405"/>
            <a:stretch>
              <a:fillRect/>
            </a:stretch>
          </p:blipFill>
          <p:spPr>
            <a:xfrm flipH="false" flipV="false">
              <a:off x="0" y="0"/>
              <a:ext cx="4439793" cy="5756111"/>
            </a:xfrm>
            <a:prstGeom prst="rect">
              <a:avLst/>
            </a:prstGeom>
          </p:spPr>
        </p:pic>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НАШИ ЦИФРЫ</a:t>
            </a:r>
          </a:p>
        </p:txBody>
      </p:sp>
      <p:sp>
        <p:nvSpPr>
          <p:cNvPr name="AutoShape 5" id="5"/>
          <p:cNvSpPr/>
          <p:nvPr/>
        </p:nvSpPr>
        <p:spPr>
          <a:xfrm flipV="true">
            <a:off x="-7086597" y="1760761"/>
            <a:ext cx="16230594" cy="38509"/>
          </a:xfrm>
          <a:prstGeom prst="line">
            <a:avLst/>
          </a:prstGeom>
          <a:ln cap="flat" w="9525">
            <a:solidFill>
              <a:srgbClr val="272727"/>
            </a:solidFill>
            <a:prstDash val="solid"/>
            <a:headEnd type="none" len="sm" w="sm"/>
            <a:tailEnd type="none" len="sm" w="sm"/>
          </a:ln>
        </p:spPr>
      </p:sp>
      <p:pic>
        <p:nvPicPr>
          <p:cNvPr name="Picture 6" id="6"/>
          <p:cNvPicPr>
            <a:picLocks noChangeAspect="true"/>
          </p:cNvPicPr>
          <p:nvPr/>
        </p:nvPicPr>
        <p:blipFill>
          <a:blip r:embed="rId4"/>
          <a:stretch>
            <a:fillRect/>
          </a:stretch>
        </p:blipFill>
        <p:spPr>
          <a:xfrm rot="0">
            <a:off x="8919332" y="311796"/>
            <a:ext cx="9098147" cy="8250620"/>
          </a:xfrm>
          <a:prstGeom prst="rect">
            <a:avLst/>
          </a:prstGeom>
        </p:spPr>
      </p:pic>
      <p:sp>
        <p:nvSpPr>
          <p:cNvPr name="TextBox 7" id="7"/>
          <p:cNvSpPr txBox="true"/>
          <p:nvPr/>
        </p:nvSpPr>
        <p:spPr>
          <a:xfrm rot="0">
            <a:off x="1006871" y="2177925"/>
            <a:ext cx="8115300" cy="5521950"/>
          </a:xfrm>
          <a:prstGeom prst="rect">
            <a:avLst/>
          </a:prstGeom>
        </p:spPr>
        <p:txBody>
          <a:bodyPr anchor="t" rtlCol="false" tIns="0" lIns="0" bIns="0" rIns="0">
            <a:spAutoFit/>
          </a:bodyPr>
          <a:lstStyle/>
          <a:p>
            <a:pPr>
              <a:lnSpc>
                <a:spcPts val="4888"/>
              </a:lnSpc>
            </a:pPr>
            <a:r>
              <a:rPr lang="en-US" sz="3760" spc="18">
                <a:solidFill>
                  <a:srgbClr val="272727"/>
                </a:solidFill>
                <a:latin typeface="Playfair Display"/>
              </a:rPr>
              <a:t>Our revenue projections over the next two years are very promising, with expected revenue tripling from year one to year two. </a:t>
            </a:r>
          </a:p>
          <a:p>
            <a:pPr>
              <a:lnSpc>
                <a:spcPts val="4888"/>
              </a:lnSpc>
            </a:pPr>
          </a:p>
          <a:p>
            <a:pPr>
              <a:lnSpc>
                <a:spcPts val="4888"/>
              </a:lnSpc>
            </a:pPr>
            <a:r>
              <a:rPr lang="en-US" sz="3760" spc="18">
                <a:solidFill>
                  <a:srgbClr val="272727"/>
                </a:solidFill>
                <a:latin typeface="Playfair Display"/>
              </a:rPr>
              <a:t>This growth is a testament to the strength of our product and the dedication of our team to driving success.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ПУТЬ К ИНТЕГРАЦИИ</a:t>
            </a:r>
          </a:p>
        </p:txBody>
      </p:sp>
      <p:sp>
        <p:nvSpPr>
          <p:cNvPr name="AutoShape 5" id="5"/>
          <p:cNvSpPr/>
          <p:nvPr/>
        </p:nvSpPr>
        <p:spPr>
          <a:xfrm flipV="true">
            <a:off x="-7086597" y="1760761"/>
            <a:ext cx="16230594" cy="38509"/>
          </a:xfrm>
          <a:prstGeom prst="line">
            <a:avLst/>
          </a:prstGeom>
          <a:ln cap="flat" w="9525">
            <a:solidFill>
              <a:srgbClr val="272727"/>
            </a:solidFill>
            <a:prstDash val="solid"/>
            <a:headEnd type="none" len="sm" w="sm"/>
            <a:tailEnd type="none" len="sm" w="sm"/>
          </a:ln>
        </p:spPr>
      </p:sp>
      <p:sp>
        <p:nvSpPr>
          <p:cNvPr name="TextBox 6" id="6"/>
          <p:cNvSpPr txBox="true"/>
          <p:nvPr/>
        </p:nvSpPr>
        <p:spPr>
          <a:xfrm rot="0">
            <a:off x="7620000" y="4149648"/>
            <a:ext cx="3086100" cy="2146933"/>
          </a:xfrm>
          <a:prstGeom prst="rect">
            <a:avLst/>
          </a:prstGeom>
        </p:spPr>
        <p:txBody>
          <a:bodyPr anchor="t" rtlCol="false" tIns="0" lIns="0" bIns="0" rIns="0">
            <a:spAutoFit/>
          </a:bodyPr>
          <a:lstStyle/>
          <a:p>
            <a:pPr algn="l">
              <a:lnSpc>
                <a:spcPts val="2880"/>
              </a:lnSpc>
            </a:pPr>
            <a:r>
              <a:rPr lang="en-US" sz="1800">
                <a:solidFill>
                  <a:srgbClr val="272727"/>
                </a:solidFill>
                <a:latin typeface="Public Sans"/>
              </a:rPr>
              <a:t>Lorem ipsum dolor sit amet, consectetur adipiscing elit. Vivamus pellentesque, urna at ullamcorper commodo, nulla nisi ultrices eros, non bibendum tellus.</a:t>
            </a:r>
          </a:p>
        </p:txBody>
      </p:sp>
      <p:sp>
        <p:nvSpPr>
          <p:cNvPr name="TextBox 7" id="7"/>
          <p:cNvSpPr txBox="true"/>
          <p:nvPr/>
        </p:nvSpPr>
        <p:spPr>
          <a:xfrm rot="0">
            <a:off x="7620000" y="3216198"/>
            <a:ext cx="2785647" cy="428625"/>
          </a:xfrm>
          <a:prstGeom prst="rect">
            <a:avLst/>
          </a:prstGeom>
        </p:spPr>
        <p:txBody>
          <a:bodyPr anchor="t" rtlCol="false" tIns="0" lIns="0" bIns="0" rIns="0">
            <a:spAutoFit/>
          </a:bodyPr>
          <a:lstStyle/>
          <a:p>
            <a:pPr>
              <a:lnSpc>
                <a:spcPts val="3480"/>
              </a:lnSpc>
            </a:pPr>
            <a:r>
              <a:rPr lang="en-US" sz="2900">
                <a:solidFill>
                  <a:srgbClr val="272727"/>
                </a:solidFill>
                <a:latin typeface="Playfair Display Italics"/>
              </a:rPr>
              <a:t>Launch</a:t>
            </a:r>
          </a:p>
        </p:txBody>
      </p:sp>
      <p:sp>
        <p:nvSpPr>
          <p:cNvPr name="TextBox 8" id="8"/>
          <p:cNvSpPr txBox="true"/>
          <p:nvPr/>
        </p:nvSpPr>
        <p:spPr>
          <a:xfrm rot="0">
            <a:off x="7620000" y="3635298"/>
            <a:ext cx="2785647" cy="428625"/>
          </a:xfrm>
          <a:prstGeom prst="rect">
            <a:avLst/>
          </a:prstGeom>
        </p:spPr>
        <p:txBody>
          <a:bodyPr anchor="t" rtlCol="false" tIns="0" lIns="0" bIns="0" rIns="0">
            <a:spAutoFit/>
          </a:bodyPr>
          <a:lstStyle/>
          <a:p>
            <a:pPr>
              <a:lnSpc>
                <a:spcPts val="3359"/>
              </a:lnSpc>
            </a:pPr>
            <a:r>
              <a:rPr lang="en-US" sz="2799">
                <a:solidFill>
                  <a:srgbClr val="272727"/>
                </a:solidFill>
                <a:latin typeface="Public Sans Bold"/>
              </a:rPr>
              <a:t>Q3</a:t>
            </a:r>
          </a:p>
        </p:txBody>
      </p:sp>
      <p:sp>
        <p:nvSpPr>
          <p:cNvPr name="TextBox 9" id="9"/>
          <p:cNvSpPr txBox="true"/>
          <p:nvPr/>
        </p:nvSpPr>
        <p:spPr>
          <a:xfrm rot="0">
            <a:off x="1006871" y="4149648"/>
            <a:ext cx="3086100" cy="2870833"/>
          </a:xfrm>
          <a:prstGeom prst="rect">
            <a:avLst/>
          </a:prstGeom>
        </p:spPr>
        <p:txBody>
          <a:bodyPr anchor="t" rtlCol="false" tIns="0" lIns="0" bIns="0" rIns="0">
            <a:spAutoFit/>
          </a:bodyPr>
          <a:lstStyle/>
          <a:p>
            <a:pPr algn="l">
              <a:lnSpc>
                <a:spcPts val="2880"/>
              </a:lnSpc>
            </a:pPr>
            <a:r>
              <a:rPr lang="en-US" sz="1800">
                <a:solidFill>
                  <a:srgbClr val="272727"/>
                </a:solidFill>
                <a:latin typeface="Public Sans"/>
              </a:rPr>
              <a:t>Lorem ipsum dolor sit amet, adipiscing elit, so eiusmod tempor incididunt ut labore et dolore magna aliqua. Ut enim ad minim veniam, quis nostrud exercitation ullamco laboris nisi ut aliquip ex ea commodo consequat.</a:t>
            </a:r>
          </a:p>
        </p:txBody>
      </p:sp>
      <p:sp>
        <p:nvSpPr>
          <p:cNvPr name="TextBox 10" id="10"/>
          <p:cNvSpPr txBox="true"/>
          <p:nvPr/>
        </p:nvSpPr>
        <p:spPr>
          <a:xfrm rot="0">
            <a:off x="1066800" y="3216198"/>
            <a:ext cx="2785647" cy="428625"/>
          </a:xfrm>
          <a:prstGeom prst="rect">
            <a:avLst/>
          </a:prstGeom>
        </p:spPr>
        <p:txBody>
          <a:bodyPr anchor="t" rtlCol="false" tIns="0" lIns="0" bIns="0" rIns="0">
            <a:spAutoFit/>
          </a:bodyPr>
          <a:lstStyle/>
          <a:p>
            <a:pPr>
              <a:lnSpc>
                <a:spcPts val="3480"/>
              </a:lnSpc>
            </a:pPr>
            <a:r>
              <a:rPr lang="en-US" sz="2900">
                <a:solidFill>
                  <a:srgbClr val="272727"/>
                </a:solidFill>
                <a:latin typeface="Playfair Display Italics"/>
              </a:rPr>
              <a:t>Adapt</a:t>
            </a:r>
          </a:p>
        </p:txBody>
      </p:sp>
      <p:sp>
        <p:nvSpPr>
          <p:cNvPr name="TextBox 11" id="11"/>
          <p:cNvSpPr txBox="true"/>
          <p:nvPr/>
        </p:nvSpPr>
        <p:spPr>
          <a:xfrm rot="0">
            <a:off x="1066800" y="3635298"/>
            <a:ext cx="2785647" cy="428625"/>
          </a:xfrm>
          <a:prstGeom prst="rect">
            <a:avLst/>
          </a:prstGeom>
        </p:spPr>
        <p:txBody>
          <a:bodyPr anchor="t" rtlCol="false" tIns="0" lIns="0" bIns="0" rIns="0">
            <a:spAutoFit/>
          </a:bodyPr>
          <a:lstStyle/>
          <a:p>
            <a:pPr>
              <a:lnSpc>
                <a:spcPts val="3359"/>
              </a:lnSpc>
            </a:pPr>
            <a:r>
              <a:rPr lang="en-US" sz="2799">
                <a:solidFill>
                  <a:srgbClr val="272727"/>
                </a:solidFill>
                <a:latin typeface="Public Sans Bold"/>
              </a:rPr>
              <a:t>Q1</a:t>
            </a:r>
          </a:p>
        </p:txBody>
      </p:sp>
      <p:sp>
        <p:nvSpPr>
          <p:cNvPr name="TextBox 12" id="12"/>
          <p:cNvSpPr txBox="true"/>
          <p:nvPr/>
        </p:nvSpPr>
        <p:spPr>
          <a:xfrm rot="0">
            <a:off x="4343400" y="4149648"/>
            <a:ext cx="3086100" cy="2146933"/>
          </a:xfrm>
          <a:prstGeom prst="rect">
            <a:avLst/>
          </a:prstGeom>
        </p:spPr>
        <p:txBody>
          <a:bodyPr anchor="t" rtlCol="false" tIns="0" lIns="0" bIns="0" rIns="0">
            <a:spAutoFit/>
          </a:bodyPr>
          <a:lstStyle/>
          <a:p>
            <a:pPr algn="l">
              <a:lnSpc>
                <a:spcPts val="2880"/>
              </a:lnSpc>
            </a:pPr>
            <a:r>
              <a:rPr lang="en-US" sz="1800">
                <a:solidFill>
                  <a:srgbClr val="272727"/>
                </a:solidFill>
                <a:latin typeface="Public Sans"/>
              </a:rPr>
              <a:t>Lorem ipsum dolor sit amet, consectetur adipiscing elit. Vivamus pellentesque, urna at ullamcorper commodo, nulla nisi ultrices eros, non bibendum tellus.</a:t>
            </a:r>
          </a:p>
        </p:txBody>
      </p:sp>
      <p:sp>
        <p:nvSpPr>
          <p:cNvPr name="TextBox 13" id="13"/>
          <p:cNvSpPr txBox="true"/>
          <p:nvPr/>
        </p:nvSpPr>
        <p:spPr>
          <a:xfrm rot="0">
            <a:off x="4343400" y="3216198"/>
            <a:ext cx="2785647" cy="428625"/>
          </a:xfrm>
          <a:prstGeom prst="rect">
            <a:avLst/>
          </a:prstGeom>
        </p:spPr>
        <p:txBody>
          <a:bodyPr anchor="t" rtlCol="false" tIns="0" lIns="0" bIns="0" rIns="0">
            <a:spAutoFit/>
          </a:bodyPr>
          <a:lstStyle/>
          <a:p>
            <a:pPr>
              <a:lnSpc>
                <a:spcPts val="3480"/>
              </a:lnSpc>
            </a:pPr>
            <a:r>
              <a:rPr lang="en-US" sz="2900">
                <a:solidFill>
                  <a:srgbClr val="272727"/>
                </a:solidFill>
                <a:latin typeface="Playfair Display Italics"/>
              </a:rPr>
              <a:t>Evaluate</a:t>
            </a:r>
          </a:p>
        </p:txBody>
      </p:sp>
      <p:sp>
        <p:nvSpPr>
          <p:cNvPr name="TextBox 14" id="14"/>
          <p:cNvSpPr txBox="true"/>
          <p:nvPr/>
        </p:nvSpPr>
        <p:spPr>
          <a:xfrm rot="0">
            <a:off x="4343400" y="3635298"/>
            <a:ext cx="2785647" cy="428625"/>
          </a:xfrm>
          <a:prstGeom prst="rect">
            <a:avLst/>
          </a:prstGeom>
        </p:spPr>
        <p:txBody>
          <a:bodyPr anchor="t" rtlCol="false" tIns="0" lIns="0" bIns="0" rIns="0">
            <a:spAutoFit/>
          </a:bodyPr>
          <a:lstStyle/>
          <a:p>
            <a:pPr>
              <a:lnSpc>
                <a:spcPts val="3359"/>
              </a:lnSpc>
            </a:pPr>
            <a:r>
              <a:rPr lang="en-US" sz="2799">
                <a:solidFill>
                  <a:srgbClr val="272727"/>
                </a:solidFill>
                <a:latin typeface="Public Sans Bold"/>
              </a:rPr>
              <a:t>Q2</a:t>
            </a:r>
          </a:p>
        </p:txBody>
      </p:sp>
      <p:sp>
        <p:nvSpPr>
          <p:cNvPr name="TextBox 15" id="15"/>
          <p:cNvSpPr txBox="true"/>
          <p:nvPr/>
        </p:nvSpPr>
        <p:spPr>
          <a:xfrm rot="0">
            <a:off x="10896600" y="4149648"/>
            <a:ext cx="3086100" cy="3232783"/>
          </a:xfrm>
          <a:prstGeom prst="rect">
            <a:avLst/>
          </a:prstGeom>
        </p:spPr>
        <p:txBody>
          <a:bodyPr anchor="t" rtlCol="false" tIns="0" lIns="0" bIns="0" rIns="0">
            <a:spAutoFit/>
          </a:bodyPr>
          <a:lstStyle/>
          <a:p>
            <a:pPr algn="l">
              <a:lnSpc>
                <a:spcPts val="2880"/>
              </a:lnSpc>
            </a:pPr>
            <a:r>
              <a:rPr lang="en-US" sz="1800">
                <a:solidFill>
                  <a:srgbClr val="272727"/>
                </a:solidFill>
                <a:latin typeface="Public Sans"/>
              </a:rPr>
              <a:t>Lorem ipsum dolor sit amet, adipiscing elit, sed do eiusmod tempor incididunt ut labore et dolore magna aliqua. Ut enim ad minim veniam, quis nostrud exercitation ullamco laboris nisi ut aliquip ex ea commodo consequat.</a:t>
            </a:r>
          </a:p>
        </p:txBody>
      </p:sp>
      <p:sp>
        <p:nvSpPr>
          <p:cNvPr name="TextBox 16" id="16"/>
          <p:cNvSpPr txBox="true"/>
          <p:nvPr/>
        </p:nvSpPr>
        <p:spPr>
          <a:xfrm rot="0">
            <a:off x="10896600" y="3216198"/>
            <a:ext cx="2785647" cy="428625"/>
          </a:xfrm>
          <a:prstGeom prst="rect">
            <a:avLst/>
          </a:prstGeom>
        </p:spPr>
        <p:txBody>
          <a:bodyPr anchor="t" rtlCol="false" tIns="0" lIns="0" bIns="0" rIns="0">
            <a:spAutoFit/>
          </a:bodyPr>
          <a:lstStyle/>
          <a:p>
            <a:pPr>
              <a:lnSpc>
                <a:spcPts val="3480"/>
              </a:lnSpc>
            </a:pPr>
            <a:r>
              <a:rPr lang="en-US" sz="2900">
                <a:solidFill>
                  <a:srgbClr val="272727"/>
                </a:solidFill>
                <a:latin typeface="Playfair Display Italics"/>
              </a:rPr>
              <a:t>Monitor</a:t>
            </a:r>
          </a:p>
        </p:txBody>
      </p:sp>
      <p:sp>
        <p:nvSpPr>
          <p:cNvPr name="TextBox 17" id="17"/>
          <p:cNvSpPr txBox="true"/>
          <p:nvPr/>
        </p:nvSpPr>
        <p:spPr>
          <a:xfrm rot="0">
            <a:off x="10896600" y="3635298"/>
            <a:ext cx="2785647" cy="428625"/>
          </a:xfrm>
          <a:prstGeom prst="rect">
            <a:avLst/>
          </a:prstGeom>
        </p:spPr>
        <p:txBody>
          <a:bodyPr anchor="t" rtlCol="false" tIns="0" lIns="0" bIns="0" rIns="0">
            <a:spAutoFit/>
          </a:bodyPr>
          <a:lstStyle/>
          <a:p>
            <a:pPr>
              <a:lnSpc>
                <a:spcPts val="3359"/>
              </a:lnSpc>
            </a:pPr>
            <a:r>
              <a:rPr lang="en-US" sz="2799">
                <a:solidFill>
                  <a:srgbClr val="272727"/>
                </a:solidFill>
                <a:latin typeface="Public Sans Bold"/>
              </a:rPr>
              <a:t>Q4</a:t>
            </a:r>
          </a:p>
        </p:txBody>
      </p:sp>
      <p:sp>
        <p:nvSpPr>
          <p:cNvPr name="TextBox 18" id="18"/>
          <p:cNvSpPr txBox="true"/>
          <p:nvPr/>
        </p:nvSpPr>
        <p:spPr>
          <a:xfrm rot="0">
            <a:off x="14173200" y="4149648"/>
            <a:ext cx="3086100" cy="2146933"/>
          </a:xfrm>
          <a:prstGeom prst="rect">
            <a:avLst/>
          </a:prstGeom>
        </p:spPr>
        <p:txBody>
          <a:bodyPr anchor="t" rtlCol="false" tIns="0" lIns="0" bIns="0" rIns="0">
            <a:spAutoFit/>
          </a:bodyPr>
          <a:lstStyle/>
          <a:p>
            <a:pPr algn="l">
              <a:lnSpc>
                <a:spcPts val="2880"/>
              </a:lnSpc>
            </a:pPr>
            <a:r>
              <a:rPr lang="en-US" sz="1800">
                <a:solidFill>
                  <a:srgbClr val="272727"/>
                </a:solidFill>
                <a:latin typeface="Public Sans"/>
              </a:rPr>
              <a:t>Lorem ipsum dolor sit amet, consectetur adipiscing elit. Vivamus pellentesque, urna at ullamcorper commodo, nulla nisi ultrices eros, non bibendum tellus.</a:t>
            </a:r>
          </a:p>
        </p:txBody>
      </p:sp>
      <p:sp>
        <p:nvSpPr>
          <p:cNvPr name="TextBox 19" id="19"/>
          <p:cNvSpPr txBox="true"/>
          <p:nvPr/>
        </p:nvSpPr>
        <p:spPr>
          <a:xfrm rot="0">
            <a:off x="14173200" y="3216198"/>
            <a:ext cx="2785647" cy="428625"/>
          </a:xfrm>
          <a:prstGeom prst="rect">
            <a:avLst/>
          </a:prstGeom>
        </p:spPr>
        <p:txBody>
          <a:bodyPr anchor="t" rtlCol="false" tIns="0" lIns="0" bIns="0" rIns="0">
            <a:spAutoFit/>
          </a:bodyPr>
          <a:lstStyle/>
          <a:p>
            <a:pPr>
              <a:lnSpc>
                <a:spcPts val="3480"/>
              </a:lnSpc>
            </a:pPr>
            <a:r>
              <a:rPr lang="en-US" sz="2900">
                <a:solidFill>
                  <a:srgbClr val="272727"/>
                </a:solidFill>
                <a:latin typeface="Playfair Display Italics"/>
              </a:rPr>
              <a:t>Iterate</a:t>
            </a:r>
          </a:p>
        </p:txBody>
      </p:sp>
      <p:sp>
        <p:nvSpPr>
          <p:cNvPr name="TextBox 20" id="20"/>
          <p:cNvSpPr txBox="true"/>
          <p:nvPr/>
        </p:nvSpPr>
        <p:spPr>
          <a:xfrm rot="0">
            <a:off x="14173200" y="3635298"/>
            <a:ext cx="2785647" cy="428625"/>
          </a:xfrm>
          <a:prstGeom prst="rect">
            <a:avLst/>
          </a:prstGeom>
        </p:spPr>
        <p:txBody>
          <a:bodyPr anchor="t" rtlCol="false" tIns="0" lIns="0" bIns="0" rIns="0">
            <a:spAutoFit/>
          </a:bodyPr>
          <a:lstStyle/>
          <a:p>
            <a:pPr>
              <a:lnSpc>
                <a:spcPts val="3359"/>
              </a:lnSpc>
            </a:pPr>
            <a:r>
              <a:rPr lang="en-US" sz="2799">
                <a:solidFill>
                  <a:srgbClr val="272727"/>
                </a:solidFill>
                <a:latin typeface="Public Sans Bold"/>
              </a:rPr>
              <a:t>Q1</a:t>
            </a:r>
          </a:p>
        </p:txBody>
      </p:sp>
      <p:grpSp>
        <p:nvGrpSpPr>
          <p:cNvPr name="Group 21" id="21"/>
          <p:cNvGrpSpPr/>
          <p:nvPr/>
        </p:nvGrpSpPr>
        <p:grpSpPr>
          <a:xfrm rot="0">
            <a:off x="4343400" y="2756663"/>
            <a:ext cx="138677" cy="13867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727"/>
            </a:solidFill>
          </p:spPr>
        </p:sp>
        <p:sp>
          <p:nvSpPr>
            <p:cNvPr name="TextBox 23" id="23"/>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4" id="24"/>
          <p:cNvGrpSpPr/>
          <p:nvPr/>
        </p:nvGrpSpPr>
        <p:grpSpPr>
          <a:xfrm rot="0">
            <a:off x="1028700" y="2756663"/>
            <a:ext cx="138677" cy="13867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727"/>
            </a:solidFill>
          </p:spPr>
        </p:sp>
        <p:sp>
          <p:nvSpPr>
            <p:cNvPr name="TextBox 26" id="26"/>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27" id="27"/>
          <p:cNvGrpSpPr/>
          <p:nvPr/>
        </p:nvGrpSpPr>
        <p:grpSpPr>
          <a:xfrm rot="0">
            <a:off x="7620000" y="2756663"/>
            <a:ext cx="138677" cy="13867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727"/>
            </a:solidFill>
          </p:spPr>
        </p:sp>
        <p:sp>
          <p:nvSpPr>
            <p:cNvPr name="TextBox 29" id="29"/>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30" id="30"/>
          <p:cNvGrpSpPr/>
          <p:nvPr/>
        </p:nvGrpSpPr>
        <p:grpSpPr>
          <a:xfrm rot="0">
            <a:off x="10896600" y="2756663"/>
            <a:ext cx="138677" cy="13867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727"/>
            </a:solidFill>
          </p:spPr>
        </p:sp>
        <p:sp>
          <p:nvSpPr>
            <p:cNvPr name="TextBox 32" id="32"/>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33" id="33"/>
          <p:cNvGrpSpPr/>
          <p:nvPr/>
        </p:nvGrpSpPr>
        <p:grpSpPr>
          <a:xfrm rot="0">
            <a:off x="14173200" y="2756663"/>
            <a:ext cx="138677" cy="138677"/>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2727"/>
            </a:solidFill>
          </p:spPr>
        </p:sp>
        <p:sp>
          <p:nvSpPr>
            <p:cNvPr name="TextBox 35" id="35"/>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AutoShape 36" id="36"/>
          <p:cNvSpPr/>
          <p:nvPr/>
        </p:nvSpPr>
        <p:spPr>
          <a:xfrm>
            <a:off x="1127760" y="2821239"/>
            <a:ext cx="17396401" cy="0"/>
          </a:xfrm>
          <a:prstGeom prst="line">
            <a:avLst/>
          </a:prstGeom>
          <a:ln cap="flat" w="9525">
            <a:solidFill>
              <a:srgbClr val="272727"/>
            </a:solidFill>
            <a:prstDash val="solid"/>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sp>
        <p:nvSpPr>
          <p:cNvPr name="TextBox 2" id="2"/>
          <p:cNvSpPr txBox="true"/>
          <p:nvPr/>
        </p:nvSpPr>
        <p:spPr>
          <a:xfrm rot="0">
            <a:off x="1016407" y="3111146"/>
            <a:ext cx="13208550" cy="1961510"/>
          </a:xfrm>
          <a:prstGeom prst="rect">
            <a:avLst/>
          </a:prstGeom>
        </p:spPr>
        <p:txBody>
          <a:bodyPr anchor="t" rtlCol="false" tIns="0" lIns="0" bIns="0" rIns="0">
            <a:spAutoFit/>
          </a:bodyPr>
          <a:lstStyle/>
          <a:p>
            <a:pPr>
              <a:lnSpc>
                <a:spcPts val="7865"/>
              </a:lnSpc>
            </a:pPr>
            <a:r>
              <a:rPr lang="en-US" sz="6050" spc="30">
                <a:solidFill>
                  <a:srgbClr val="272727"/>
                </a:solidFill>
                <a:latin typeface="Playfair Display"/>
              </a:rPr>
              <a:t>Join us in revolutionising access to ideas and emerging technologies.</a:t>
            </a:r>
          </a:p>
        </p:txBody>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Ingoude Company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57D58"/>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F6F6E9"/>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06882" y="4728792"/>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F6F6E9"/>
                </a:solidFill>
                <a:latin typeface="Public Sans Bold"/>
              </a:rPr>
              <a:t>NEW BUSINESS OPPORTUNITY</a:t>
            </a:r>
          </a:p>
        </p:txBody>
      </p:sp>
      <p:sp>
        <p:nvSpPr>
          <p:cNvPr name="TextBox 5" id="5"/>
          <p:cNvSpPr txBox="true"/>
          <p:nvPr/>
        </p:nvSpPr>
        <p:spPr>
          <a:xfrm rot="0">
            <a:off x="850974" y="2332416"/>
            <a:ext cx="16408332" cy="2084083"/>
          </a:xfrm>
          <a:prstGeom prst="rect">
            <a:avLst/>
          </a:prstGeom>
        </p:spPr>
        <p:txBody>
          <a:bodyPr anchor="t" rtlCol="false" tIns="0" lIns="0" bIns="0" rIns="0">
            <a:spAutoFit/>
          </a:bodyPr>
          <a:lstStyle/>
          <a:p>
            <a:pPr>
              <a:lnSpc>
                <a:spcPts val="15250"/>
              </a:lnSpc>
            </a:pPr>
            <a:r>
              <a:rPr lang="en-US" sz="16758" spc="83">
                <a:solidFill>
                  <a:srgbClr val="F6F6E9"/>
                </a:solidFill>
                <a:latin typeface="Playfair Display"/>
              </a:rPr>
              <a:t>Thank you!</a:t>
            </a:r>
          </a:p>
        </p:txBody>
      </p:sp>
      <p:sp>
        <p:nvSpPr>
          <p:cNvPr name="TextBox 6" id="6"/>
          <p:cNvSpPr txBox="true"/>
          <p:nvPr/>
        </p:nvSpPr>
        <p:spPr>
          <a:xfrm rot="0">
            <a:off x="1016407" y="8041005"/>
            <a:ext cx="7862435" cy="1303020"/>
          </a:xfrm>
          <a:prstGeom prst="rect">
            <a:avLst/>
          </a:prstGeom>
        </p:spPr>
        <p:txBody>
          <a:bodyPr anchor="t" rtlCol="false" tIns="0" lIns="0" bIns="0" rIns="0">
            <a:spAutoFit/>
          </a:bodyPr>
          <a:lstStyle/>
          <a:p>
            <a:pPr>
              <a:lnSpc>
                <a:spcPts val="3450"/>
              </a:lnSpc>
            </a:pPr>
            <a:r>
              <a:rPr lang="en-US" sz="2300">
                <a:solidFill>
                  <a:srgbClr val="F6F6E9"/>
                </a:solidFill>
                <a:latin typeface="Public Sans"/>
              </a:rPr>
              <a:t>Henrietta Mitchell, Founder &amp; CEO</a:t>
            </a:r>
            <a:r>
              <a:rPr lang="en-US" sz="2300">
                <a:solidFill>
                  <a:srgbClr val="F6F6E9"/>
                </a:solidFill>
                <a:latin typeface="Public Sans"/>
              </a:rPr>
              <a:t> </a:t>
            </a:r>
          </a:p>
          <a:p>
            <a:pPr>
              <a:lnSpc>
                <a:spcPts val="3450"/>
              </a:lnSpc>
            </a:pPr>
            <a:r>
              <a:rPr lang="en-US" sz="2300">
                <a:solidFill>
                  <a:srgbClr val="F6F6E9"/>
                </a:solidFill>
                <a:latin typeface="Public Sans"/>
              </a:rPr>
              <a:t>Matt Zhang</a:t>
            </a:r>
            <a:r>
              <a:rPr lang="en-US" sz="2300">
                <a:solidFill>
                  <a:srgbClr val="F6F6E9"/>
                </a:solidFill>
                <a:latin typeface="Public Sans"/>
              </a:rPr>
              <a:t>, Founder &amp; CTO</a:t>
            </a:r>
          </a:p>
          <a:p>
            <a:pPr>
              <a:lnSpc>
                <a:spcPts val="3450"/>
              </a:lnSpc>
            </a:pPr>
            <a:r>
              <a:rPr lang="en-US" sz="2300">
                <a:solidFill>
                  <a:srgbClr val="F6F6E9"/>
                </a:solidFill>
                <a:latin typeface="Public Sans"/>
              </a:rPr>
              <a:t>13</a:t>
            </a:r>
            <a:r>
              <a:rPr lang="en-US" sz="2300">
                <a:solidFill>
                  <a:srgbClr val="F6F6E9"/>
                </a:solidFill>
                <a:latin typeface="Public Sans"/>
              </a:rPr>
              <a:t> September, 2023</a:t>
            </a:r>
          </a:p>
        </p:txBody>
      </p:sp>
      <p:sp>
        <p:nvSpPr>
          <p:cNvPr name="TextBox 7" id="7"/>
          <p:cNvSpPr txBox="true"/>
          <p:nvPr/>
        </p:nvSpPr>
        <p:spPr>
          <a:xfrm rot="0">
            <a:off x="14990680" y="8630746"/>
            <a:ext cx="1682491"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Ingoude Company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BDDD1"/>
        </a:solidFill>
      </p:bgPr>
    </p:bg>
    <p:spTree>
      <p:nvGrpSpPr>
        <p:cNvPr id="1" name=""/>
        <p:cNvGrpSpPr/>
        <p:nvPr/>
      </p:nvGrpSpPr>
      <p:grpSpPr>
        <a:xfrm>
          <a:off x="0" y="0"/>
          <a:ext cx="0" cy="0"/>
          <a:chOff x="0" y="0"/>
          <a:chExt cx="0" cy="0"/>
        </a:xfrm>
      </p:grpSpPr>
      <p:sp>
        <p:nvSpPr>
          <p:cNvPr name="TextBox 2" id="2"/>
          <p:cNvSpPr txBox="true"/>
          <p:nvPr/>
        </p:nvSpPr>
        <p:spPr>
          <a:xfrm rot="0">
            <a:off x="1028700" y="953687"/>
            <a:ext cx="11391459" cy="7905110"/>
          </a:xfrm>
          <a:prstGeom prst="rect">
            <a:avLst/>
          </a:prstGeom>
        </p:spPr>
        <p:txBody>
          <a:bodyPr anchor="t" rtlCol="false" tIns="0" lIns="0" bIns="0" rIns="0">
            <a:spAutoFit/>
          </a:bodyPr>
          <a:lstStyle/>
          <a:p>
            <a:pPr>
              <a:lnSpc>
                <a:spcPts val="7865"/>
              </a:lnSpc>
            </a:pPr>
            <a:r>
              <a:rPr lang="en-US" sz="6050" spc="30">
                <a:solidFill>
                  <a:srgbClr val="272727"/>
                </a:solidFill>
                <a:latin typeface="Playfair Display"/>
              </a:rPr>
              <a:t>Наше инновационное решение поможет вам эффективно управлять участием в тендерах, сократив время поиска, анализа и подачи заявок. Готовы изменить свой подход к тендерам? Давайте начнем!</a:t>
            </a:r>
          </a:p>
        </p:txBody>
      </p:sp>
      <p:sp>
        <p:nvSpPr>
          <p:cNvPr name="TextBox 3" id="3"/>
          <p:cNvSpPr txBox="true"/>
          <p:nvPr/>
        </p:nvSpPr>
        <p:spPr>
          <a:xfrm rot="0">
            <a:off x="15415005" y="8545021"/>
            <a:ext cx="1844295"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INDIAN COMPANY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CBDDD1"/>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НА ПОВЕСТКЕ ДНЯ</a:t>
            </a:r>
          </a:p>
        </p:txBody>
      </p:sp>
      <p:sp>
        <p:nvSpPr>
          <p:cNvPr name="AutoShape 3" id="3"/>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4" id="4"/>
          <p:cNvSpPr txBox="true"/>
          <p:nvPr/>
        </p:nvSpPr>
        <p:spPr>
          <a:xfrm rot="0">
            <a:off x="1028689" y="2122290"/>
            <a:ext cx="7877184" cy="5210048"/>
          </a:xfrm>
          <a:prstGeom prst="rect">
            <a:avLst/>
          </a:prstGeom>
        </p:spPr>
        <p:txBody>
          <a:bodyPr anchor="t" rtlCol="false" tIns="0" lIns="0" bIns="0" rIns="0">
            <a:spAutoFit/>
          </a:bodyPr>
          <a:lstStyle/>
          <a:p>
            <a:pPr marL="604519" indent="-302260" lvl="1">
              <a:lnSpc>
                <a:spcPts val="5235"/>
              </a:lnSpc>
              <a:buFont typeface="Arial"/>
              <a:buChar char="•"/>
            </a:pPr>
            <a:r>
              <a:rPr lang="en-US" sz="2799">
                <a:solidFill>
                  <a:srgbClr val="272727"/>
                </a:solidFill>
                <a:latin typeface="Public Sans"/>
              </a:rPr>
              <a:t>Наша миссия</a:t>
            </a:r>
          </a:p>
          <a:p>
            <a:pPr marL="604519" indent="-302260" lvl="1">
              <a:lnSpc>
                <a:spcPts val="5235"/>
              </a:lnSpc>
              <a:buFont typeface="Arial"/>
              <a:buChar char="•"/>
            </a:pPr>
            <a:r>
              <a:rPr lang="en-US" sz="2799">
                <a:solidFill>
                  <a:srgbClr val="272727"/>
                </a:solidFill>
                <a:latin typeface="Public Sans"/>
              </a:rPr>
              <a:t>Команда</a:t>
            </a:r>
          </a:p>
          <a:p>
            <a:pPr marL="604519" indent="-302260" lvl="1">
              <a:lnSpc>
                <a:spcPts val="5235"/>
              </a:lnSpc>
              <a:buFont typeface="Arial"/>
              <a:buChar char="•"/>
            </a:pPr>
            <a:r>
              <a:rPr lang="en-US" sz="2799">
                <a:solidFill>
                  <a:srgbClr val="272727"/>
                </a:solidFill>
                <a:latin typeface="Public Sans"/>
              </a:rPr>
              <a:t>Сервис</a:t>
            </a:r>
          </a:p>
          <a:p>
            <a:pPr marL="604519" indent="-302260" lvl="1">
              <a:lnSpc>
                <a:spcPts val="5235"/>
              </a:lnSpc>
              <a:buFont typeface="Arial"/>
              <a:buChar char="•"/>
            </a:pPr>
            <a:r>
              <a:rPr lang="en-US" sz="2799">
                <a:solidFill>
                  <a:srgbClr val="272727"/>
                </a:solidFill>
                <a:latin typeface="Public Sans"/>
              </a:rPr>
              <a:t>Конкурентный анализ</a:t>
            </a:r>
          </a:p>
          <a:p>
            <a:pPr marL="604519" indent="-302260" lvl="1">
              <a:lnSpc>
                <a:spcPts val="5235"/>
              </a:lnSpc>
              <a:buFont typeface="Arial"/>
              <a:buChar char="•"/>
            </a:pPr>
            <a:r>
              <a:rPr lang="en-US" sz="2799">
                <a:solidFill>
                  <a:srgbClr val="272727"/>
                </a:solidFill>
                <a:latin typeface="Public Sans"/>
              </a:rPr>
              <a:t>Конкуренты</a:t>
            </a:r>
          </a:p>
          <a:p>
            <a:pPr marL="604519" indent="-302260" lvl="1">
              <a:lnSpc>
                <a:spcPts val="5235"/>
              </a:lnSpc>
              <a:buFont typeface="Arial"/>
              <a:buChar char="•"/>
            </a:pPr>
            <a:r>
              <a:rPr lang="en-US" sz="2799">
                <a:solidFill>
                  <a:srgbClr val="272727"/>
                </a:solidFill>
                <a:latin typeface="Public Sans"/>
              </a:rPr>
              <a:t>Охват рынка</a:t>
            </a:r>
          </a:p>
          <a:p>
            <a:pPr marL="604519" indent="-302260" lvl="1">
              <a:lnSpc>
                <a:spcPts val="5235"/>
              </a:lnSpc>
              <a:buFont typeface="Arial"/>
              <a:buChar char="•"/>
            </a:pPr>
            <a:r>
              <a:rPr lang="en-US" sz="2799">
                <a:solidFill>
                  <a:srgbClr val="272727"/>
                </a:solidFill>
                <a:latin typeface="Public Sans"/>
              </a:rPr>
              <a:t>Наши контакты</a:t>
            </a:r>
          </a:p>
          <a:p>
            <a:pPr marL="604519" indent="-302260" lvl="1">
              <a:lnSpc>
                <a:spcPts val="5235"/>
              </a:lnSpc>
              <a:buFont typeface="Arial"/>
              <a:buChar char="•"/>
            </a:pPr>
            <a:r>
              <a:rPr lang="en-US" sz="2799">
                <a:solidFill>
                  <a:srgbClr val="272727"/>
                </a:solidFill>
                <a:latin typeface="Public Sans"/>
              </a:rPr>
              <a:t>Путь к интеграции</a:t>
            </a:r>
          </a:p>
        </p:txBody>
      </p:sp>
      <p:sp>
        <p:nvSpPr>
          <p:cNvPr name="TextBox 5" id="5"/>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INDIAN COMPANY</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CBDDD1"/>
        </a:solidFill>
      </p:bgPr>
    </p:bg>
    <p:spTree>
      <p:nvGrpSpPr>
        <p:cNvPr id="1" name=""/>
        <p:cNvGrpSpPr/>
        <p:nvPr/>
      </p:nvGrpSpPr>
      <p:grpSpPr>
        <a:xfrm>
          <a:off x="0" y="0"/>
          <a:ext cx="0" cy="0"/>
          <a:chOff x="0" y="0"/>
          <a:chExt cx="0" cy="0"/>
        </a:xfrm>
      </p:grpSpPr>
      <p:sp>
        <p:nvSpPr>
          <p:cNvPr name="TextBox 2" id="2"/>
          <p:cNvSpPr txBox="true"/>
          <p:nvPr/>
        </p:nvSpPr>
        <p:spPr>
          <a:xfrm rot="0">
            <a:off x="1028700" y="2012233"/>
            <a:ext cx="16242893" cy="6846565"/>
          </a:xfrm>
          <a:prstGeom prst="rect">
            <a:avLst/>
          </a:prstGeom>
        </p:spPr>
        <p:txBody>
          <a:bodyPr anchor="t" rtlCol="false" tIns="0" lIns="0" bIns="0" rIns="0">
            <a:spAutoFit/>
          </a:bodyPr>
          <a:lstStyle/>
          <a:p>
            <a:pPr>
              <a:lnSpc>
                <a:spcPts val="6045"/>
              </a:lnSpc>
            </a:pPr>
            <a:r>
              <a:rPr lang="en-US" sz="4650" spc="23">
                <a:solidFill>
                  <a:srgbClr val="272727"/>
                </a:solidFill>
                <a:latin typeface="Playfair Display"/>
              </a:rPr>
              <a:t>Наша миссия - сделать процесс участия в тендерах легким, эффективным и доступным для всех. Мы верим, что каждая компания, независимо от размера и опыта, заслуживает равных возможностей в конкуренции за государственные и коммерческие контракты. </a:t>
            </a:r>
          </a:p>
          <a:p>
            <a:pPr>
              <a:lnSpc>
                <a:spcPts val="6045"/>
              </a:lnSpc>
            </a:pPr>
            <a:r>
              <a:rPr lang="en-US" sz="4650" spc="23">
                <a:solidFill>
                  <a:srgbClr val="272727"/>
                </a:solidFill>
                <a:latin typeface="Playfair Display"/>
              </a:rPr>
              <a:t>Создание нашего продукта было вдохновлено стремлением сделать тендерную деятельность более прозрачной, эффективной и удобной для всех участников рынка.</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272727"/>
                </a:solidFill>
                <a:latin typeface="Public Sans Bold"/>
              </a:rPr>
              <a:t>НАША МИССИЯ</a:t>
            </a:r>
          </a:p>
        </p:txBody>
      </p:sp>
      <p:sp>
        <p:nvSpPr>
          <p:cNvPr name="AutoShape 4" id="4"/>
          <p:cNvSpPr/>
          <p:nvPr/>
        </p:nvSpPr>
        <p:spPr>
          <a:xfrm flipV="true">
            <a:off x="1028695" y="1760761"/>
            <a:ext cx="16230594" cy="38509"/>
          </a:xfrm>
          <a:prstGeom prst="line">
            <a:avLst/>
          </a:prstGeom>
          <a:ln cap="flat" w="9525">
            <a:solidFill>
              <a:srgbClr val="272727"/>
            </a:solidFill>
            <a:prstDash val="solid"/>
            <a:headEnd type="none" len="sm" w="sm"/>
            <a:tailEnd type="none" len="sm" w="sm"/>
          </a:ln>
        </p:spPr>
      </p:sp>
      <p:sp>
        <p:nvSpPr>
          <p:cNvPr name="TextBox 5" id="5"/>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272727"/>
                </a:solidFill>
                <a:latin typeface="Playfair Display"/>
              </a:rPr>
              <a:t>INDIAN COMPANY</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7272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F6F6E9"/>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CBDDD1"/>
                </a:solidFill>
                <a:latin typeface="Public Sans Bold"/>
              </a:rPr>
              <a:t>НАША КОМАНДА</a:t>
            </a:r>
          </a:p>
        </p:txBody>
      </p:sp>
      <p:sp>
        <p:nvSpPr>
          <p:cNvPr name="TextBox 4" id="4"/>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INDIAN COMPANY</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7272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F6F6E9"/>
                </a:solidFill>
                <a:latin typeface="Public Sans Bold"/>
              </a:rPr>
              <a:t>СЕРВИС</a:t>
            </a:r>
          </a:p>
        </p:txBody>
      </p:sp>
      <p:sp>
        <p:nvSpPr>
          <p:cNvPr name="AutoShape 3" id="3"/>
          <p:cNvSpPr/>
          <p:nvPr/>
        </p:nvSpPr>
        <p:spPr>
          <a:xfrm flipV="true">
            <a:off x="1028695" y="1760761"/>
            <a:ext cx="16230594" cy="38509"/>
          </a:xfrm>
          <a:prstGeom prst="line">
            <a:avLst/>
          </a:prstGeom>
          <a:ln cap="flat" w="9525">
            <a:solidFill>
              <a:srgbClr val="F6F6E9"/>
            </a:solidFill>
            <a:prstDash val="solid"/>
            <a:headEnd type="none" len="sm" w="sm"/>
            <a:tailEnd type="none" len="sm" w="sm"/>
          </a:ln>
        </p:spPr>
      </p:sp>
      <p:sp>
        <p:nvSpPr>
          <p:cNvPr name="TextBox 4" id="4"/>
          <p:cNvSpPr txBox="true"/>
          <p:nvPr/>
        </p:nvSpPr>
        <p:spPr>
          <a:xfrm rot="0">
            <a:off x="1028689" y="2227065"/>
            <a:ext cx="7877184" cy="4170045"/>
          </a:xfrm>
          <a:prstGeom prst="rect">
            <a:avLst/>
          </a:prstGeom>
        </p:spPr>
        <p:txBody>
          <a:bodyPr anchor="t" rtlCol="false" tIns="0" lIns="0" bIns="0" rIns="0">
            <a:spAutoFit/>
          </a:bodyPr>
          <a:lstStyle/>
          <a:p>
            <a:pPr>
              <a:lnSpc>
                <a:spcPts val="4199"/>
              </a:lnSpc>
            </a:pPr>
            <a:r>
              <a:rPr lang="en-US" sz="2799">
                <a:solidFill>
                  <a:srgbClr val="F6F6E9"/>
                </a:solidFill>
                <a:latin typeface="Public Sans"/>
              </a:rPr>
              <a:t>Наш сервис - это инновационный инструмент для участия в тендерах, который сочетает в себе мощные возможности искусственного интеллекта и аналитики с простотой использования. Мы предлагаем комплексное решение для автоматизации поиска, анализа и участия в тендерах на основе передовых технологий.</a:t>
            </a:r>
          </a:p>
        </p:txBody>
      </p:sp>
      <p:sp>
        <p:nvSpPr>
          <p:cNvPr name="TextBox 5" id="5"/>
          <p:cNvSpPr txBox="true"/>
          <p:nvPr/>
        </p:nvSpPr>
        <p:spPr>
          <a:xfrm rot="0">
            <a:off x="9360287" y="2227065"/>
            <a:ext cx="7877184" cy="4693920"/>
          </a:xfrm>
          <a:prstGeom prst="rect">
            <a:avLst/>
          </a:prstGeom>
        </p:spPr>
        <p:txBody>
          <a:bodyPr anchor="t" rtlCol="false" tIns="0" lIns="0" bIns="0" rIns="0">
            <a:spAutoFit/>
          </a:bodyPr>
          <a:lstStyle/>
          <a:p>
            <a:pPr>
              <a:lnSpc>
                <a:spcPts val="4199"/>
              </a:lnSpc>
            </a:pPr>
            <a:r>
              <a:rPr lang="en-US" sz="2799">
                <a:solidFill>
                  <a:srgbClr val="F6F6E9"/>
                </a:solidFill>
                <a:latin typeface="Public Sans"/>
              </a:rPr>
              <a:t>Используя стек технологий, включающий Java для разработки программной части, PostgreSQL для хранения данных и машинное обучение (ML) для анализа данных и предсказательных моделей, мы создаем мощный инструмент, который помогает компаниям эффективно управлять тендерной деятельностью и повышать свои шансы на успех.</a:t>
            </a:r>
          </a:p>
        </p:txBody>
      </p:sp>
      <p:sp>
        <p:nvSpPr>
          <p:cNvPr name="TextBox 6" id="6"/>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CBDDD1"/>
                </a:solidFill>
                <a:latin typeface="Playfair Display"/>
              </a:rPr>
              <a:t>INDIAN COMPANY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7272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CBDDD1"/>
                </a:solidFill>
                <a:latin typeface="Public Sans Bold"/>
              </a:rPr>
              <a:t>NEW PRODUCTS</a:t>
            </a:r>
            <a:r>
              <a:rPr lang="en-US" sz="3714" spc="843">
                <a:solidFill>
                  <a:srgbClr val="CBDDD1"/>
                </a:solidFill>
                <a:latin typeface="Public Sans Bold"/>
              </a:rPr>
              <a:t> and Services</a:t>
            </a:r>
          </a:p>
        </p:txBody>
      </p:sp>
      <p:sp>
        <p:nvSpPr>
          <p:cNvPr name="AutoShape 3" id="3"/>
          <p:cNvSpPr/>
          <p:nvPr/>
        </p:nvSpPr>
        <p:spPr>
          <a:xfrm flipV="true">
            <a:off x="1028695" y="1760761"/>
            <a:ext cx="16230594" cy="38509"/>
          </a:xfrm>
          <a:prstGeom prst="line">
            <a:avLst/>
          </a:prstGeom>
          <a:ln cap="flat" w="9525">
            <a:solidFill>
              <a:srgbClr val="F6F6E9"/>
            </a:solidFill>
            <a:prstDash val="solid"/>
            <a:headEnd type="none" len="sm" w="sm"/>
            <a:tailEnd type="none" len="sm" w="sm"/>
          </a:ln>
        </p:spPr>
      </p:sp>
      <p:sp>
        <p:nvSpPr>
          <p:cNvPr name="TextBox 4" id="4"/>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INDIAN COMPANY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57D58"/>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F6F6E9"/>
                </a:solidFill>
                <a:latin typeface="Public Sans Bold"/>
              </a:rPr>
              <a:t>ПРОДУКТ #1</a:t>
            </a:r>
          </a:p>
        </p:txBody>
      </p:sp>
      <p:sp>
        <p:nvSpPr>
          <p:cNvPr name="AutoShape 3" id="3"/>
          <p:cNvSpPr/>
          <p:nvPr/>
        </p:nvSpPr>
        <p:spPr>
          <a:xfrm flipV="true">
            <a:off x="-7086597" y="1760761"/>
            <a:ext cx="16230594" cy="38509"/>
          </a:xfrm>
          <a:prstGeom prst="line">
            <a:avLst/>
          </a:prstGeom>
          <a:ln cap="flat" w="9525">
            <a:solidFill>
              <a:srgbClr val="F6F6E9"/>
            </a:solidFill>
            <a:prstDash val="solid"/>
            <a:headEnd type="none" len="sm" w="sm"/>
            <a:tailEnd type="none" len="sm" w="sm"/>
          </a:ln>
        </p:spPr>
      </p:sp>
      <p:grpSp>
        <p:nvGrpSpPr>
          <p:cNvPr name="Group 4" id="4"/>
          <p:cNvGrpSpPr/>
          <p:nvPr/>
        </p:nvGrpSpPr>
        <p:grpSpPr>
          <a:xfrm rot="0">
            <a:off x="1028700" y="2164708"/>
            <a:ext cx="7926948" cy="7108825"/>
            <a:chOff x="0" y="0"/>
            <a:chExt cx="10569263" cy="9478434"/>
          </a:xfrm>
        </p:grpSpPr>
        <p:sp>
          <p:nvSpPr>
            <p:cNvPr name="TextBox 5" id="5"/>
            <p:cNvSpPr txBox="true"/>
            <p:nvPr/>
          </p:nvSpPr>
          <p:spPr>
            <a:xfrm rot="0">
              <a:off x="0" y="-85725"/>
              <a:ext cx="10502912" cy="8325485"/>
            </a:xfrm>
            <a:prstGeom prst="rect">
              <a:avLst/>
            </a:prstGeom>
          </p:spPr>
          <p:txBody>
            <a:bodyPr anchor="t" rtlCol="false" tIns="0" lIns="0" bIns="0" rIns="0">
              <a:spAutoFit/>
            </a:bodyPr>
            <a:lstStyle/>
            <a:p>
              <a:pPr>
                <a:lnSpc>
                  <a:spcPts val="4199"/>
                </a:lnSpc>
              </a:pPr>
              <a:r>
                <a:rPr lang="en-US" sz="2799">
                  <a:solidFill>
                    <a:srgbClr val="F6F6E9"/>
                  </a:solidFill>
                  <a:latin typeface="Public Sans"/>
                </a:rPr>
                <a:t>Использование машинного обучения (ML): Мы интегрируем передовые алгоритмы машинного обучения для анализа данных о тендерах. Это позволяет нам предсказывать наиболее перспективные тендеры для участия, опираясь на исторические данные и тренды рынка. Благодаря этой особенности наш продукт обеспечивает пользователям более точные и информативные рекомендации, что повышает их шансы на успешное заключение контрактов.</a:t>
              </a:r>
            </a:p>
          </p:txBody>
        </p:sp>
        <p:sp>
          <p:nvSpPr>
            <p:cNvPr name="TextBox 6" id="6"/>
            <p:cNvSpPr txBox="true"/>
            <p:nvPr/>
          </p:nvSpPr>
          <p:spPr>
            <a:xfrm rot="0">
              <a:off x="0" y="8846185"/>
              <a:ext cx="10569263" cy="632249"/>
            </a:xfrm>
            <a:prstGeom prst="rect">
              <a:avLst/>
            </a:prstGeom>
          </p:spPr>
          <p:txBody>
            <a:bodyPr anchor="t" rtlCol="false" tIns="0" lIns="0" bIns="0" rIns="0">
              <a:spAutoFit/>
            </a:bodyPr>
            <a:lstStyle/>
            <a:p>
              <a:pPr>
                <a:lnSpc>
                  <a:spcPts val="3919"/>
                </a:lnSpc>
              </a:pPr>
            </a:p>
          </p:txBody>
        </p:sp>
      </p:grpSp>
      <p:grpSp>
        <p:nvGrpSpPr>
          <p:cNvPr name="Group 7" id="7"/>
          <p:cNvGrpSpPr/>
          <p:nvPr/>
        </p:nvGrpSpPr>
        <p:grpSpPr>
          <a:xfrm rot="0">
            <a:off x="9722567" y="1028700"/>
            <a:ext cx="7773804" cy="5063759"/>
            <a:chOff x="0" y="0"/>
            <a:chExt cx="2364475" cy="1540189"/>
          </a:xfrm>
        </p:grpSpPr>
        <p:sp>
          <p:nvSpPr>
            <p:cNvPr name="Freeform 8" id="8"/>
            <p:cNvSpPr/>
            <p:nvPr/>
          </p:nvSpPr>
          <p:spPr>
            <a:xfrm flipH="false" flipV="false" rot="0">
              <a:off x="0" y="0"/>
              <a:ext cx="2364475" cy="1540190"/>
            </a:xfrm>
            <a:custGeom>
              <a:avLst/>
              <a:gdLst/>
              <a:ahLst/>
              <a:cxnLst/>
              <a:rect r="r" b="b" t="t" l="l"/>
              <a:pathLst>
                <a:path h="1540190" w="2364475">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sp>
        <p:sp>
          <p:nvSpPr>
            <p:cNvPr name="TextBox 9" id="9"/>
            <p:cNvSpPr txBox="true"/>
            <p:nvPr/>
          </p:nvSpPr>
          <p:spPr>
            <a:xfrm>
              <a:off x="0" y="-28575"/>
              <a:ext cx="2364475" cy="1568764"/>
            </a:xfrm>
            <a:prstGeom prst="rect">
              <a:avLst/>
            </a:prstGeom>
          </p:spPr>
          <p:txBody>
            <a:bodyPr anchor="ctr" rtlCol="false" tIns="68580" lIns="68580" bIns="68580" rIns="68580"/>
            <a:lstStyle/>
            <a:p>
              <a:pPr algn="ctr">
                <a:lnSpc>
                  <a:spcPts val="1889"/>
                </a:lnSpc>
              </a:pPr>
            </a:p>
          </p:txBody>
        </p:sp>
      </p:grpSp>
      <p:grpSp>
        <p:nvGrpSpPr>
          <p:cNvPr name="Group 10" id="10"/>
          <p:cNvGrpSpPr/>
          <p:nvPr/>
        </p:nvGrpSpPr>
        <p:grpSpPr>
          <a:xfrm rot="0">
            <a:off x="10333265" y="1402038"/>
            <a:ext cx="6552408" cy="4317083"/>
            <a:chOff x="0" y="0"/>
            <a:chExt cx="8736544" cy="5756111"/>
          </a:xfrm>
        </p:grpSpPr>
        <p:pic>
          <p:nvPicPr>
            <p:cNvPr name="Picture 11" id="11"/>
            <p:cNvPicPr>
              <a:picLocks noChangeAspect="true"/>
            </p:cNvPicPr>
            <p:nvPr/>
          </p:nvPicPr>
          <p:blipFill>
            <a:blip r:embed="rId2"/>
            <a:srcRect l="0" t="555" r="0" b="555"/>
            <a:stretch>
              <a:fillRect/>
            </a:stretch>
          </p:blipFill>
          <p:spPr>
            <a:xfrm flipH="false" flipV="false">
              <a:off x="0" y="0"/>
              <a:ext cx="8736544" cy="5756111"/>
            </a:xfrm>
            <a:prstGeom prst="rect">
              <a:avLst/>
            </a:prstGeom>
          </p:spPr>
        </p:pic>
      </p:grpSp>
      <p:sp>
        <p:nvSpPr>
          <p:cNvPr name="TextBox 12" id="12"/>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INDIAN COMPANY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57D58"/>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nSpc>
                <a:spcPts val="5200"/>
              </a:lnSpc>
              <a:spcBef>
                <a:spcPct val="0"/>
              </a:spcBef>
            </a:pPr>
            <a:r>
              <a:rPr lang="en-US" sz="3714" spc="843">
                <a:solidFill>
                  <a:srgbClr val="F6F6E9"/>
                </a:solidFill>
                <a:latin typeface="Public Sans Bold"/>
              </a:rPr>
              <a:t>ПРОДУКТ #2</a:t>
            </a:r>
          </a:p>
        </p:txBody>
      </p:sp>
      <p:sp>
        <p:nvSpPr>
          <p:cNvPr name="AutoShape 3" id="3"/>
          <p:cNvSpPr/>
          <p:nvPr/>
        </p:nvSpPr>
        <p:spPr>
          <a:xfrm flipV="true">
            <a:off x="-7086597" y="1760761"/>
            <a:ext cx="16230594" cy="38509"/>
          </a:xfrm>
          <a:prstGeom prst="line">
            <a:avLst/>
          </a:prstGeom>
          <a:ln cap="flat" w="9525">
            <a:solidFill>
              <a:srgbClr val="F6F6E9"/>
            </a:solidFill>
            <a:prstDash val="solid"/>
            <a:headEnd type="none" len="sm" w="sm"/>
            <a:tailEnd type="none" len="sm" w="sm"/>
          </a:ln>
        </p:spPr>
      </p:sp>
      <p:grpSp>
        <p:nvGrpSpPr>
          <p:cNvPr name="Group 4" id="4"/>
          <p:cNvGrpSpPr/>
          <p:nvPr/>
        </p:nvGrpSpPr>
        <p:grpSpPr>
          <a:xfrm rot="0">
            <a:off x="1006871" y="2276109"/>
            <a:ext cx="7926948" cy="7632700"/>
            <a:chOff x="0" y="0"/>
            <a:chExt cx="10569263" cy="10176934"/>
          </a:xfrm>
        </p:grpSpPr>
        <p:sp>
          <p:nvSpPr>
            <p:cNvPr name="TextBox 5" id="5"/>
            <p:cNvSpPr txBox="true"/>
            <p:nvPr/>
          </p:nvSpPr>
          <p:spPr>
            <a:xfrm rot="0">
              <a:off x="0" y="-85725"/>
              <a:ext cx="10502912" cy="9023985"/>
            </a:xfrm>
            <a:prstGeom prst="rect">
              <a:avLst/>
            </a:prstGeom>
          </p:spPr>
          <p:txBody>
            <a:bodyPr anchor="t" rtlCol="false" tIns="0" lIns="0" bIns="0" rIns="0">
              <a:spAutoFit/>
            </a:bodyPr>
            <a:lstStyle/>
            <a:p>
              <a:pPr>
                <a:lnSpc>
                  <a:spcPts val="4199"/>
                </a:lnSpc>
              </a:pPr>
              <a:r>
                <a:rPr lang="en-US" sz="2799">
                  <a:solidFill>
                    <a:srgbClr val="F6F6E9"/>
                  </a:solidFill>
                  <a:latin typeface="Public Sans"/>
                </a:rPr>
                <a:t>Глубокий анализ данных: </a:t>
              </a:r>
            </a:p>
            <a:p>
              <a:pPr>
                <a:lnSpc>
                  <a:spcPts val="4199"/>
                </a:lnSpc>
              </a:pPr>
              <a:r>
                <a:rPr lang="en-US" sz="2799">
                  <a:solidFill>
                    <a:srgbClr val="F6F6E9"/>
                  </a:solidFill>
                  <a:latin typeface="Public Sans"/>
                </a:rPr>
                <a:t>Наш продукт предлагает более широкий и глубокий анализ данных о тендерах. Мы не только помогаем пользователям найти подходящие тендеры, но и предоставляем дополнительную информацию о конкуренции, спросе на рынке и другие важные аспекты, которые помогают принимать более обоснованные решения. Эта особенность делает наш продукт более ценным инструментом для управления тендерной деятельностью и развития бизнеса.</a:t>
              </a:r>
            </a:p>
          </p:txBody>
        </p:sp>
        <p:sp>
          <p:nvSpPr>
            <p:cNvPr name="TextBox 6" id="6"/>
            <p:cNvSpPr txBox="true"/>
            <p:nvPr/>
          </p:nvSpPr>
          <p:spPr>
            <a:xfrm rot="0">
              <a:off x="0" y="9544685"/>
              <a:ext cx="10569263" cy="632249"/>
            </a:xfrm>
            <a:prstGeom prst="rect">
              <a:avLst/>
            </a:prstGeom>
          </p:spPr>
          <p:txBody>
            <a:bodyPr anchor="t" rtlCol="false" tIns="0" lIns="0" bIns="0" rIns="0">
              <a:spAutoFit/>
            </a:bodyPr>
            <a:lstStyle/>
            <a:p>
              <a:pPr>
                <a:lnSpc>
                  <a:spcPts val="3919"/>
                </a:lnSpc>
              </a:pPr>
            </a:p>
          </p:txBody>
        </p:sp>
      </p:grpSp>
      <p:grpSp>
        <p:nvGrpSpPr>
          <p:cNvPr name="Group 7" id="7"/>
          <p:cNvGrpSpPr/>
          <p:nvPr/>
        </p:nvGrpSpPr>
        <p:grpSpPr>
          <a:xfrm rot="0">
            <a:off x="9722567" y="1028700"/>
            <a:ext cx="7773804" cy="5063759"/>
            <a:chOff x="0" y="0"/>
            <a:chExt cx="2364475" cy="1540189"/>
          </a:xfrm>
        </p:grpSpPr>
        <p:sp>
          <p:nvSpPr>
            <p:cNvPr name="Freeform 8" id="8"/>
            <p:cNvSpPr/>
            <p:nvPr/>
          </p:nvSpPr>
          <p:spPr>
            <a:xfrm flipH="false" flipV="false" rot="0">
              <a:off x="0" y="0"/>
              <a:ext cx="2364475" cy="1540190"/>
            </a:xfrm>
            <a:custGeom>
              <a:avLst/>
              <a:gdLst/>
              <a:ahLst/>
              <a:cxnLst/>
              <a:rect r="r" b="b" t="t" l="l"/>
              <a:pathLst>
                <a:path h="1540190" w="2364475">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sp>
        <p:sp>
          <p:nvSpPr>
            <p:cNvPr name="TextBox 9" id="9"/>
            <p:cNvSpPr txBox="true"/>
            <p:nvPr/>
          </p:nvSpPr>
          <p:spPr>
            <a:xfrm>
              <a:off x="0" y="-28575"/>
              <a:ext cx="2364475" cy="1568764"/>
            </a:xfrm>
            <a:prstGeom prst="rect">
              <a:avLst/>
            </a:prstGeom>
          </p:spPr>
          <p:txBody>
            <a:bodyPr anchor="ctr" rtlCol="false" tIns="68580" lIns="68580" bIns="68580" rIns="68580"/>
            <a:lstStyle/>
            <a:p>
              <a:pPr algn="ctr">
                <a:lnSpc>
                  <a:spcPts val="1889"/>
                </a:lnSpc>
              </a:pPr>
            </a:p>
          </p:txBody>
        </p:sp>
      </p:grpSp>
      <p:grpSp>
        <p:nvGrpSpPr>
          <p:cNvPr name="Group 10" id="10"/>
          <p:cNvGrpSpPr/>
          <p:nvPr/>
        </p:nvGrpSpPr>
        <p:grpSpPr>
          <a:xfrm rot="0">
            <a:off x="10333265" y="1402038"/>
            <a:ext cx="6552408" cy="4317083"/>
            <a:chOff x="0" y="0"/>
            <a:chExt cx="8736544" cy="5756111"/>
          </a:xfrm>
        </p:grpSpPr>
        <p:pic>
          <p:nvPicPr>
            <p:cNvPr name="Picture 11" id="11"/>
            <p:cNvPicPr>
              <a:picLocks noChangeAspect="true"/>
            </p:cNvPicPr>
            <p:nvPr/>
          </p:nvPicPr>
          <p:blipFill>
            <a:blip r:embed="rId2"/>
            <a:srcRect l="0" t="555" r="0" b="555"/>
            <a:stretch>
              <a:fillRect/>
            </a:stretch>
          </p:blipFill>
          <p:spPr>
            <a:xfrm flipH="false" flipV="false">
              <a:off x="0" y="0"/>
              <a:ext cx="8736544" cy="5756111"/>
            </a:xfrm>
            <a:prstGeom prst="rect">
              <a:avLst/>
            </a:prstGeom>
          </p:spPr>
        </p:pic>
      </p:grpSp>
      <p:sp>
        <p:nvSpPr>
          <p:cNvPr name="TextBox 12" id="12"/>
          <p:cNvSpPr txBox="true"/>
          <p:nvPr/>
        </p:nvSpPr>
        <p:spPr>
          <a:xfrm rot="0">
            <a:off x="15393176" y="8545021"/>
            <a:ext cx="1844295" cy="713279"/>
          </a:xfrm>
          <a:prstGeom prst="rect">
            <a:avLst/>
          </a:prstGeom>
        </p:spPr>
        <p:txBody>
          <a:bodyPr anchor="t" rtlCol="false" tIns="0" lIns="0" bIns="0" rIns="0">
            <a:spAutoFit/>
          </a:bodyPr>
          <a:lstStyle/>
          <a:p>
            <a:pPr>
              <a:lnSpc>
                <a:spcPts val="2717"/>
              </a:lnSpc>
            </a:pPr>
            <a:r>
              <a:rPr lang="en-US" sz="2986" spc="14">
                <a:solidFill>
                  <a:srgbClr val="F6F6E9"/>
                </a:solidFill>
                <a:latin typeface="Playfair Display"/>
              </a:rPr>
              <a:t>INDIAN COMPANY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DAGAUy7qMlM</dc:identifier>
  <dcterms:modified xsi:type="dcterms:W3CDTF">2011-08-01T06:04:30Z</dcterms:modified>
  <cp:revision>1</cp:revision>
  <dc:title>TenderEase</dc:title>
</cp:coreProperties>
</file>