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3" d="100"/>
          <a:sy n="63" d="100"/>
        </p:scale>
        <p:origin x="825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A5C4-A23C-4FB3-853D-B27E91028EC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623F-6BF6-46B1-82F2-FB0B995C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4EAE6-9CD7-223F-BA6C-9F03285DECC1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1351E-89AD-4F52-34D9-7268603F63E3}"/>
              </a:ext>
            </a:extLst>
          </p:cNvPr>
          <p:cNvSpPr txBox="1"/>
          <p:nvPr/>
        </p:nvSpPr>
        <p:spPr>
          <a:xfrm>
            <a:off x="534837" y="2599426"/>
            <a:ext cx="7735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 OF GLOBAL COVID-19 DATA</a:t>
            </a:r>
          </a:p>
          <a:p>
            <a:r>
              <a:rPr lang="en-US" sz="2800" b="1" dirty="0"/>
              <a:t>IN RELATION WITH NIGERIA’S COVID-19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159A3-505F-65C2-CF13-67D10E608905}"/>
              </a:ext>
            </a:extLst>
          </p:cNvPr>
          <p:cNvSpPr txBox="1"/>
          <p:nvPr/>
        </p:nvSpPr>
        <p:spPr>
          <a:xfrm>
            <a:off x="534837" y="3997556"/>
            <a:ext cx="231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AYOKU ALARAN</a:t>
            </a:r>
          </a:p>
          <a:p>
            <a:r>
              <a:rPr lang="en-US" b="1" dirty="0"/>
              <a:t>30</a:t>
            </a:r>
            <a:r>
              <a:rPr lang="en-US" b="1" baseline="30000" dirty="0"/>
              <a:t>TH</a:t>
            </a:r>
            <a:r>
              <a:rPr lang="en-US" b="1" dirty="0"/>
              <a:t> SEPT, 2022</a:t>
            </a:r>
          </a:p>
        </p:txBody>
      </p:sp>
      <p:pic>
        <p:nvPicPr>
          <p:cNvPr id="8" name="Graphic 7" descr="Pandemic flattening curve bar graph outline">
            <a:extLst>
              <a:ext uri="{FF2B5EF4-FFF2-40B4-BE49-F238E27FC236}">
                <a16:creationId xmlns:a16="http://schemas.microsoft.com/office/drawing/2014/main" id="{40732779-3EAD-EEBB-8DD0-B178AA768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0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3C4515-8AD4-6D3D-C63C-1EC319761C2E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Pandemic flattening curve bar graph outline">
            <a:extLst>
              <a:ext uri="{FF2B5EF4-FFF2-40B4-BE49-F238E27FC236}">
                <a16:creationId xmlns:a16="http://schemas.microsoft.com/office/drawing/2014/main" id="{A72FF836-DFBB-220F-0BD2-F8A2521F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35F6A-127D-D11E-C761-FDE3E27FDBA9}"/>
              </a:ext>
            </a:extLst>
          </p:cNvPr>
          <p:cNvSpPr txBox="1"/>
          <p:nvPr/>
        </p:nvSpPr>
        <p:spPr>
          <a:xfrm>
            <a:off x="465827" y="350807"/>
            <a:ext cx="77355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THANK YOU FOR YOUR TIME!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85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646C92-3ABB-B0D4-2860-63E39E19C445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Pandemic flattening curve bar graph outline">
            <a:extLst>
              <a:ext uri="{FF2B5EF4-FFF2-40B4-BE49-F238E27FC236}">
                <a16:creationId xmlns:a16="http://schemas.microsoft.com/office/drawing/2014/main" id="{9119F7B5-0161-78BA-7959-5F80B24BC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F28D8-C2D2-0CBF-6861-C58D891F3541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TABLE OF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CE5B4-AAC3-6065-58E8-331829E12E9F}"/>
              </a:ext>
            </a:extLst>
          </p:cNvPr>
          <p:cNvSpPr txBox="1"/>
          <p:nvPr/>
        </p:nvSpPr>
        <p:spPr>
          <a:xfrm>
            <a:off x="517840" y="1083101"/>
            <a:ext cx="65963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OBJECTIVES</a:t>
            </a:r>
          </a:p>
          <a:p>
            <a:r>
              <a:rPr lang="en-US" sz="1600" dirty="0"/>
              <a:t> - DATA INFORMATION</a:t>
            </a:r>
          </a:p>
          <a:p>
            <a:r>
              <a:rPr lang="en-US" sz="1600" dirty="0"/>
              <a:t> - METHODOLOGY</a:t>
            </a:r>
          </a:p>
          <a:p>
            <a:r>
              <a:rPr lang="en-US" sz="1600" dirty="0"/>
              <a:t> - COVID-19 ACROSS THE GLOBE</a:t>
            </a:r>
          </a:p>
          <a:p>
            <a:r>
              <a:rPr lang="en-US" sz="1600" dirty="0"/>
              <a:t> - THE FATALITY OF COVID-19</a:t>
            </a:r>
          </a:p>
          <a:p>
            <a:r>
              <a:rPr lang="en-US" sz="1600" dirty="0"/>
              <a:t> - THE COVID-19 TREND IN NIGERIA</a:t>
            </a:r>
          </a:p>
          <a:p>
            <a:r>
              <a:rPr lang="en-US" sz="1600" dirty="0"/>
              <a:t> - CONCLUSION</a:t>
            </a:r>
          </a:p>
        </p:txBody>
      </p:sp>
    </p:spTree>
    <p:extLst>
      <p:ext uri="{BB962C8B-B14F-4D97-AF65-F5344CB8AC3E}">
        <p14:creationId xmlns:p14="http://schemas.microsoft.com/office/powerpoint/2010/main" val="411096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D1E2B-C8B0-901B-D062-5CA41AF7648A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Pandemic flattening curve bar graph outline">
            <a:extLst>
              <a:ext uri="{FF2B5EF4-FFF2-40B4-BE49-F238E27FC236}">
                <a16:creationId xmlns:a16="http://schemas.microsoft.com/office/drawing/2014/main" id="{F0A50457-7E71-7B80-5B17-9EE43BF9F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F2C0D-22AE-F007-C778-FB1D4D34CE14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F6D7-39CF-DCDF-454D-B5A772F17DE8}"/>
              </a:ext>
            </a:extLst>
          </p:cNvPr>
          <p:cNvSpPr txBox="1"/>
          <p:nvPr/>
        </p:nvSpPr>
        <p:spPr>
          <a:xfrm>
            <a:off x="517585" y="1224834"/>
            <a:ext cx="659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To analyze the COVID-19 cases around the world and in Nigeria.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1BB41-1864-667D-10F3-AF3DFB019E94}"/>
              </a:ext>
            </a:extLst>
          </p:cNvPr>
          <p:cNvSpPr txBox="1"/>
          <p:nvPr/>
        </p:nvSpPr>
        <p:spPr>
          <a:xfrm>
            <a:off x="517585" y="1521008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To analyze the confirmed deaths caused by the virus and see if getting infected leads is fatal.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AC3B7-96BB-56C6-291B-F62CAE9C3443}"/>
              </a:ext>
            </a:extLst>
          </p:cNvPr>
          <p:cNvSpPr txBox="1"/>
          <p:nvPr/>
        </p:nvSpPr>
        <p:spPr>
          <a:xfrm>
            <a:off x="517585" y="2049574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To analyze the growth of the spread of the virus in the country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426440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F5489-1FE8-3921-8DD7-8489FE873265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Pandemic flattening curve bar graph outline">
            <a:extLst>
              <a:ext uri="{FF2B5EF4-FFF2-40B4-BE49-F238E27FC236}">
                <a16:creationId xmlns:a16="http://schemas.microsoft.com/office/drawing/2014/main" id="{FAE43B24-B8CB-9EA4-44D4-D2C561C7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514CB-5D1C-9B5B-B3C9-AE49CCFC98DF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C07C6-386A-285E-674C-A3CD4571DB52}"/>
              </a:ext>
            </a:extLst>
          </p:cNvPr>
          <p:cNvSpPr txBox="1"/>
          <p:nvPr/>
        </p:nvSpPr>
        <p:spPr>
          <a:xfrm>
            <a:off x="517585" y="1224834"/>
            <a:ext cx="65963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   All the data used in this analysis are time series data and were all gotten from the John Hopkins University Github repository.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The tables gleaned each included up-to-date global data on “Confirmed cases”, “Recovered” and “Death”.</a:t>
            </a:r>
          </a:p>
        </p:txBody>
      </p:sp>
    </p:spTree>
    <p:extLst>
      <p:ext uri="{BB962C8B-B14F-4D97-AF65-F5344CB8AC3E}">
        <p14:creationId xmlns:p14="http://schemas.microsoft.com/office/powerpoint/2010/main" val="20209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F14520-B58C-5EFC-08C2-EF2AAA5389CC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Pandemic flattening curve bar graph outline">
            <a:extLst>
              <a:ext uri="{FF2B5EF4-FFF2-40B4-BE49-F238E27FC236}">
                <a16:creationId xmlns:a16="http://schemas.microsoft.com/office/drawing/2014/main" id="{10F3E6B0-A7F2-05AB-A34B-401E4210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AD40B-68E9-68F9-488D-EDF8F5E2193C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3CD23-7600-9BD7-1EA7-0265F54B8760}"/>
              </a:ext>
            </a:extLst>
          </p:cNvPr>
          <p:cNvSpPr txBox="1"/>
          <p:nvPr/>
        </p:nvSpPr>
        <p:spPr>
          <a:xfrm>
            <a:off x="517585" y="1224834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I imported the data from Github to Microsoft Excel, did the necessary editing and merged all the tables into one.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8F1E6-7E63-E7A2-A6BF-2838EBB7B3B0}"/>
              </a:ext>
            </a:extLst>
          </p:cNvPr>
          <p:cNvSpPr txBox="1"/>
          <p:nvPr/>
        </p:nvSpPr>
        <p:spPr>
          <a:xfrm>
            <a:off x="517585" y="1730801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I cleaned and arranged the data in the order I needed it to be for proper analysis and started my analysis on the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51FE1-8D6F-2B37-15B9-7AF60B7D8511}"/>
              </a:ext>
            </a:extLst>
          </p:cNvPr>
          <p:cNvSpPr txBox="1"/>
          <p:nvPr/>
        </p:nvSpPr>
        <p:spPr>
          <a:xfrm>
            <a:off x="517585" y="2234240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After my analysis, I did a rough sketch of the layout of the dashboard on paper to have an idea of what goes in where.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1B3DC-0546-E437-AF9D-3DB0B191C2AF}"/>
              </a:ext>
            </a:extLst>
          </p:cNvPr>
          <p:cNvSpPr txBox="1"/>
          <p:nvPr/>
        </p:nvSpPr>
        <p:spPr>
          <a:xfrm>
            <a:off x="517585" y="2740207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Next, I crosschecked my analysis, checked out which chart would be suitable for which finding.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0AC9E-BEC4-464F-E898-BAEE99E94D4A}"/>
              </a:ext>
            </a:extLst>
          </p:cNvPr>
          <p:cNvSpPr txBox="1"/>
          <p:nvPr/>
        </p:nvSpPr>
        <p:spPr>
          <a:xfrm>
            <a:off x="517585" y="3223612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Then I created the layout for the dashboard on Microsoft PowerPoint, saved it as a picture and then imported it on Excel.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D14D0-6A37-9262-3F23-5957E72FD79E}"/>
              </a:ext>
            </a:extLst>
          </p:cNvPr>
          <p:cNvSpPr txBox="1"/>
          <p:nvPr/>
        </p:nvSpPr>
        <p:spPr>
          <a:xfrm>
            <a:off x="517585" y="3727114"/>
            <a:ext cx="6596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Finally, I moved the charts on the picture, added necessary texts, did final editing and saved as a picture.</a:t>
            </a:r>
          </a:p>
        </p:txBody>
      </p:sp>
    </p:spTree>
    <p:extLst>
      <p:ext uri="{BB962C8B-B14F-4D97-AF65-F5344CB8AC3E}">
        <p14:creationId xmlns:p14="http://schemas.microsoft.com/office/powerpoint/2010/main" val="30820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6A4C09-DECF-61E5-F943-CB17599227E0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C73A5-BB97-EDA1-0CCC-056F9085AB5A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COVID-19 ACROSS THE GLOBE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28C1A-8AAC-C4DC-E4E2-721FD5E8D5A4}"/>
              </a:ext>
            </a:extLst>
          </p:cNvPr>
          <p:cNvSpPr txBox="1"/>
          <p:nvPr/>
        </p:nvSpPr>
        <p:spPr>
          <a:xfrm>
            <a:off x="517585" y="1224834"/>
            <a:ext cx="65963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After quick analysis, I found out that, as at Sept 30, 2022, some </a:t>
            </a:r>
            <a:r>
              <a:rPr lang="en-US" sz="1600" b="1" dirty="0"/>
              <a:t>602,799,421 persons had been confirmed to have been infected </a:t>
            </a:r>
            <a:r>
              <a:rPr lang="en-US" sz="1600" dirty="0"/>
              <a:t>with the virus, with </a:t>
            </a:r>
            <a:r>
              <a:rPr lang="en-US" sz="1600" b="1" dirty="0"/>
              <a:t>the US being the country with the most confirmed cases; 96,067,939 confirmed cases</a:t>
            </a:r>
            <a:r>
              <a:rPr lang="en-US" sz="1600" dirty="0"/>
              <a:t>, averaging a significant percentage of the total cases around the world (</a:t>
            </a:r>
            <a:r>
              <a:rPr lang="en-US" sz="1600" b="1" dirty="0"/>
              <a:t>16%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r>
              <a:rPr lang="en-US" sz="1600" dirty="0"/>
              <a:t> - On further analysis, I discovered that </a:t>
            </a:r>
            <a:r>
              <a:rPr lang="en-US" sz="1600" b="1" dirty="0"/>
              <a:t>Mexico has the highest death rate </a:t>
            </a:r>
            <a:r>
              <a:rPr lang="en-US" sz="1600" dirty="0"/>
              <a:t>from the confirmed cases; </a:t>
            </a:r>
            <a:r>
              <a:rPr lang="en-US" sz="1600" b="1" dirty="0"/>
              <a:t>of every 100 people that got infected, 4-5 of them died from the virus (4.66% death rate</a:t>
            </a:r>
            <a:r>
              <a:rPr lang="en-US" sz="1600" dirty="0"/>
              <a:t>). This is a large percentage based on the data as </a:t>
            </a:r>
            <a:r>
              <a:rPr lang="en-US" sz="1600" b="1" dirty="0"/>
              <a:t>the country with the second-highest death rate, Singapore, has almost half of that value (2.46%).  </a:t>
            </a:r>
            <a:r>
              <a:rPr lang="en-US" sz="1600" dirty="0"/>
              <a:t>As there is no data to help assist us with understanding why these countries have such significantly high percentage compared to the </a:t>
            </a:r>
            <a:r>
              <a:rPr lang="en-US" sz="1600" b="1" dirty="0"/>
              <a:t>global death rate (1.08%), </a:t>
            </a:r>
            <a:r>
              <a:rPr lang="en-US" sz="1600" dirty="0"/>
              <a:t>we can only speculate as to what factors might be at play here.</a:t>
            </a:r>
          </a:p>
        </p:txBody>
      </p:sp>
      <p:pic>
        <p:nvPicPr>
          <p:cNvPr id="9" name="Picture 8" descr="Chart, bar chart">
            <a:extLst>
              <a:ext uri="{FF2B5EF4-FFF2-40B4-BE49-F238E27FC236}">
                <a16:creationId xmlns:a16="http://schemas.microsoft.com/office/drawing/2014/main" id="{246D87B6-6B35-A570-16A3-FE06883D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14" y="519055"/>
            <a:ext cx="3411046" cy="243693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5C7AF0B-4870-7617-3034-FD68E15B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83" y="3809013"/>
            <a:ext cx="3438832" cy="24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1E8ED-AB89-0FA5-2BB8-F9D34B25A656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Pandemic flattening curve bar graph outline">
            <a:extLst>
              <a:ext uri="{FF2B5EF4-FFF2-40B4-BE49-F238E27FC236}">
                <a16:creationId xmlns:a16="http://schemas.microsoft.com/office/drawing/2014/main" id="{B094967D-D04A-D573-C556-4FE1472F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16327-585E-F2E1-CDB4-21A9312BE084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FATALITY OF COVID-19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EE6FD-F10C-6867-AE0A-17BE80C22A27}"/>
              </a:ext>
            </a:extLst>
          </p:cNvPr>
          <p:cNvSpPr txBox="1"/>
          <p:nvPr/>
        </p:nvSpPr>
        <p:spPr>
          <a:xfrm>
            <a:off x="517585" y="1224834"/>
            <a:ext cx="6596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Based on my findings after critical exploratory analysis, I discovered that the </a:t>
            </a:r>
            <a:r>
              <a:rPr lang="en-US" b="1" dirty="0"/>
              <a:t>COVID-19 virus is not a death sentence </a:t>
            </a:r>
            <a:r>
              <a:rPr lang="en-US" dirty="0"/>
              <a:t>as popular myths would have us assume it is with </a:t>
            </a:r>
            <a:r>
              <a:rPr lang="en-US" b="1" dirty="0"/>
              <a:t>a global death rate of 1.08%; </a:t>
            </a:r>
            <a:r>
              <a:rPr lang="en-US" dirty="0"/>
              <a:t>meaning if 100 people got infected from the virus, data has it that </a:t>
            </a:r>
            <a:r>
              <a:rPr lang="en-US" b="1" dirty="0"/>
              <a:t>only 1 out of those 100 might die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- Some countries have </a:t>
            </a:r>
            <a:r>
              <a:rPr lang="en-US" b="1" dirty="0"/>
              <a:t>significantly higher death rates </a:t>
            </a:r>
            <a:r>
              <a:rPr lang="en-US" dirty="0"/>
              <a:t>though (Mexico, Singapore, Brazil, to mention a few) ; exempting anomalies like that of North Korea that had only 1 confirmed COVID-19 case but 6 deaths due to the virus.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78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AE08-2764-A6A7-AAB2-5E1EF0E0CE3B}"/>
              </a:ext>
            </a:extLst>
          </p:cNvPr>
          <p:cNvSpPr/>
          <p:nvPr/>
        </p:nvSpPr>
        <p:spPr>
          <a:xfrm>
            <a:off x="-52014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53555-BE67-DDBD-DA7E-37BD0C3499C4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COVID-19 TREND IN NIGERIA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E8194-933B-A4C0-C796-0AB56556A8CF}"/>
              </a:ext>
            </a:extLst>
          </p:cNvPr>
          <p:cNvSpPr txBox="1"/>
          <p:nvPr/>
        </p:nvSpPr>
        <p:spPr>
          <a:xfrm>
            <a:off x="517585" y="1224834"/>
            <a:ext cx="6596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According to the data, after </a:t>
            </a:r>
            <a:r>
              <a:rPr lang="en-US" b="1" dirty="0"/>
              <a:t>a surge in the total number of confirmed cases and deaths</a:t>
            </a:r>
            <a:r>
              <a:rPr lang="en-US" dirty="0"/>
              <a:t> caused by the virus from 2020 – 2021, we have noticed a </a:t>
            </a:r>
            <a:r>
              <a:rPr lang="en-US" b="1" dirty="0"/>
              <a:t>significantly positive drop</a:t>
            </a:r>
            <a:r>
              <a:rPr lang="en-US" dirty="0"/>
              <a:t> in those values, with less numbers in 2022 </a:t>
            </a:r>
            <a:r>
              <a:rPr lang="en-US" b="1" dirty="0"/>
              <a:t>(23,673 confirmed cases and 125 confirmed deaths) </a:t>
            </a:r>
            <a:r>
              <a:rPr lang="en-US" dirty="0"/>
              <a:t>than the year 2020 when we had 87,607 confirmed cases and 1,289 confirmed deaths caused by the virus </a:t>
            </a:r>
            <a:r>
              <a:rPr lang="en-US" sz="1600" dirty="0"/>
              <a:t>.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679BDF6-F751-DBC8-6615-C8BB3E6E5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09" y="350807"/>
            <a:ext cx="3849134" cy="2722019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07B09850-C0FD-0F1C-7215-6C0989E35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09" y="3779113"/>
            <a:ext cx="3849134" cy="27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5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A47A93-678E-441E-1ACF-F8DD2F8895A9}"/>
              </a:ext>
            </a:extLst>
          </p:cNvPr>
          <p:cNvSpPr/>
          <p:nvPr/>
        </p:nvSpPr>
        <p:spPr>
          <a:xfrm>
            <a:off x="-51758" y="0"/>
            <a:ext cx="7735529" cy="686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Pandemic flattening curve bar graph outline">
            <a:extLst>
              <a:ext uri="{FF2B5EF4-FFF2-40B4-BE49-F238E27FC236}">
                <a16:creationId xmlns:a16="http://schemas.microsoft.com/office/drawing/2014/main" id="{518A4187-7EFC-2780-9FCF-39C91C0E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961" y="2234240"/>
            <a:ext cx="2076091" cy="207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41FA6-067A-A892-89DD-8D3A5E8A9EF3}"/>
              </a:ext>
            </a:extLst>
          </p:cNvPr>
          <p:cNvSpPr txBox="1"/>
          <p:nvPr/>
        </p:nvSpPr>
        <p:spPr>
          <a:xfrm>
            <a:off x="465827" y="350807"/>
            <a:ext cx="773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6F81A-28C3-8F9F-A014-D89CE3445548}"/>
              </a:ext>
            </a:extLst>
          </p:cNvPr>
          <p:cNvSpPr txBox="1"/>
          <p:nvPr/>
        </p:nvSpPr>
        <p:spPr>
          <a:xfrm>
            <a:off x="517585" y="1224834"/>
            <a:ext cx="65963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sz="1600" dirty="0"/>
              <a:t>According to the data, the US is the </a:t>
            </a:r>
            <a:r>
              <a:rPr lang="en-US" sz="1600" dirty="0" err="1"/>
              <a:t>epicentre</a:t>
            </a:r>
            <a:r>
              <a:rPr lang="en-US" sz="1600" dirty="0"/>
              <a:t> of the COVID-19 virus.</a:t>
            </a:r>
          </a:p>
          <a:p>
            <a:r>
              <a:rPr lang="en-US" sz="1600" dirty="0"/>
              <a:t> - You are more likely to die of COVID-19 in Mexico than in other parts of the world.</a:t>
            </a:r>
          </a:p>
          <a:p>
            <a:r>
              <a:rPr lang="en-US" sz="1600" dirty="0"/>
              <a:t> -  Getting infected with COVID-19 is not fatal.</a:t>
            </a:r>
          </a:p>
          <a:p>
            <a:r>
              <a:rPr lang="en-US" sz="1600" dirty="0"/>
              <a:t> -  COVID-19 is quickly becoming a shadow of the past in Nigeria.</a:t>
            </a:r>
          </a:p>
        </p:txBody>
      </p:sp>
    </p:spTree>
    <p:extLst>
      <p:ext uri="{BB962C8B-B14F-4D97-AF65-F5344CB8AC3E}">
        <p14:creationId xmlns:p14="http://schemas.microsoft.com/office/powerpoint/2010/main" val="35662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Oluwatobi Alaran</dc:creator>
  <cp:lastModifiedBy>Oluwatobi Alaran</cp:lastModifiedBy>
  <cp:revision>1</cp:revision>
  <dcterms:created xsi:type="dcterms:W3CDTF">2022-09-30T21:24:37Z</dcterms:created>
  <dcterms:modified xsi:type="dcterms:W3CDTF">2022-09-30T23:22:35Z</dcterms:modified>
</cp:coreProperties>
</file>