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5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drawings/drawing6.xml" ContentType="application/vnd.openxmlformats-officedocument.drawingml.chartshapes+xml"/>
  <Override PartName="/ppt/charts/chart1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62" r:id="rId6"/>
    <p:sldId id="278" r:id="rId7"/>
    <p:sldId id="279" r:id="rId8"/>
    <p:sldId id="260" r:id="rId9"/>
    <p:sldId id="280" r:id="rId10"/>
    <p:sldId id="272" r:id="rId11"/>
    <p:sldId id="273" r:id="rId12"/>
    <p:sldId id="281" r:id="rId13"/>
    <p:sldId id="263" r:id="rId14"/>
    <p:sldId id="265" r:id="rId15"/>
    <p:sldId id="266" r:id="rId16"/>
    <p:sldId id="267" r:id="rId17"/>
    <p:sldId id="274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4" autoAdjust="0"/>
  </p:normalViewPr>
  <p:slideViewPr>
    <p:cSldViewPr>
      <p:cViewPr>
        <p:scale>
          <a:sx n="81" d="100"/>
          <a:sy n="81" d="100"/>
        </p:scale>
        <p:origin x="-105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G:\EXE\Book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No.coconut</a:t>
            </a:r>
            <a:r>
              <a:rPr lang="en-US" baseline="0"/>
              <a:t> in Puttalam</a:t>
            </a:r>
            <a:endParaRPr lang="en-US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7241379310344827E-2"/>
          <c:y val="0.24571262894463775"/>
          <c:w val="0.9683908045977011"/>
          <c:h val="0.65595403772202898"/>
        </c:manualLayout>
      </c:layout>
      <c:lineChart>
        <c:grouping val="standard"/>
        <c:varyColors val="0"/>
        <c:ser>
          <c:idx val="0"/>
          <c:order val="0"/>
          <c:cat>
            <c:strRef>
              <c:f>Sheet1!$A$2:$A$73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Sheet1!$D$2:$D$73</c:f>
              <c:numCache>
                <c:formatCode>General</c:formatCode>
                <c:ptCount val="72"/>
                <c:pt idx="0">
                  <c:v>2700</c:v>
                </c:pt>
                <c:pt idx="1">
                  <c:v>1962</c:v>
                </c:pt>
                <c:pt idx="2">
                  <c:v>1890</c:v>
                </c:pt>
                <c:pt idx="3">
                  <c:v>1998</c:v>
                </c:pt>
                <c:pt idx="4">
                  <c:v>1260</c:v>
                </c:pt>
                <c:pt idx="5">
                  <c:v>1242</c:v>
                </c:pt>
                <c:pt idx="6">
                  <c:v>882</c:v>
                </c:pt>
                <c:pt idx="7">
                  <c:v>1260</c:v>
                </c:pt>
                <c:pt idx="8">
                  <c:v>1278</c:v>
                </c:pt>
                <c:pt idx="9">
                  <c:v>1602</c:v>
                </c:pt>
                <c:pt idx="10">
                  <c:v>1530</c:v>
                </c:pt>
                <c:pt idx="11">
                  <c:v>1980</c:v>
                </c:pt>
                <c:pt idx="12">
                  <c:v>1962</c:v>
                </c:pt>
                <c:pt idx="13">
                  <c:v>1746</c:v>
                </c:pt>
                <c:pt idx="14">
                  <c:v>1818</c:v>
                </c:pt>
                <c:pt idx="15">
                  <c:v>2160</c:v>
                </c:pt>
                <c:pt idx="16">
                  <c:v>1080</c:v>
                </c:pt>
                <c:pt idx="17">
                  <c:v>1224</c:v>
                </c:pt>
                <c:pt idx="18">
                  <c:v>1278</c:v>
                </c:pt>
                <c:pt idx="19">
                  <c:v>1242</c:v>
                </c:pt>
                <c:pt idx="20">
                  <c:v>1134</c:v>
                </c:pt>
                <c:pt idx="21">
                  <c:v>1422</c:v>
                </c:pt>
                <c:pt idx="22">
                  <c:v>1242</c:v>
                </c:pt>
                <c:pt idx="23">
                  <c:v>1440</c:v>
                </c:pt>
                <c:pt idx="24">
                  <c:v>1206</c:v>
                </c:pt>
                <c:pt idx="25">
                  <c:v>1800</c:v>
                </c:pt>
                <c:pt idx="26">
                  <c:v>2070</c:v>
                </c:pt>
                <c:pt idx="27">
                  <c:v>1710</c:v>
                </c:pt>
                <c:pt idx="28">
                  <c:v>1530</c:v>
                </c:pt>
                <c:pt idx="29">
                  <c:v>1584</c:v>
                </c:pt>
                <c:pt idx="30">
                  <c:v>2070</c:v>
                </c:pt>
                <c:pt idx="31">
                  <c:v>1386</c:v>
                </c:pt>
                <c:pt idx="32">
                  <c:v>1260</c:v>
                </c:pt>
                <c:pt idx="33">
                  <c:v>1242</c:v>
                </c:pt>
                <c:pt idx="34">
                  <c:v>1728</c:v>
                </c:pt>
                <c:pt idx="35">
                  <c:v>1764</c:v>
                </c:pt>
                <c:pt idx="36">
                  <c:v>1350</c:v>
                </c:pt>
                <c:pt idx="37">
                  <c:v>1368</c:v>
                </c:pt>
                <c:pt idx="38">
                  <c:v>1620</c:v>
                </c:pt>
                <c:pt idx="39">
                  <c:v>1800</c:v>
                </c:pt>
                <c:pt idx="40">
                  <c:v>1710</c:v>
                </c:pt>
                <c:pt idx="41">
                  <c:v>1278</c:v>
                </c:pt>
                <c:pt idx="42">
                  <c:v>1530</c:v>
                </c:pt>
                <c:pt idx="43">
                  <c:v>1314</c:v>
                </c:pt>
                <c:pt idx="44">
                  <c:v>1170</c:v>
                </c:pt>
                <c:pt idx="45">
                  <c:v>1368</c:v>
                </c:pt>
                <c:pt idx="46">
                  <c:v>1602</c:v>
                </c:pt>
                <c:pt idx="47">
                  <c:v>1800</c:v>
                </c:pt>
                <c:pt idx="48">
                  <c:v>1710</c:v>
                </c:pt>
                <c:pt idx="49">
                  <c:v>1584</c:v>
                </c:pt>
                <c:pt idx="50">
                  <c:v>1458</c:v>
                </c:pt>
                <c:pt idx="51">
                  <c:v>1944</c:v>
                </c:pt>
                <c:pt idx="52">
                  <c:v>2016</c:v>
                </c:pt>
                <c:pt idx="53">
                  <c:v>1674</c:v>
                </c:pt>
                <c:pt idx="54">
                  <c:v>1440</c:v>
                </c:pt>
                <c:pt idx="55">
                  <c:v>1350</c:v>
                </c:pt>
                <c:pt idx="56">
                  <c:v>918</c:v>
                </c:pt>
                <c:pt idx="57">
                  <c:v>882</c:v>
                </c:pt>
                <c:pt idx="58">
                  <c:v>1170</c:v>
                </c:pt>
                <c:pt idx="59">
                  <c:v>1944</c:v>
                </c:pt>
                <c:pt idx="60">
                  <c:v>1746</c:v>
                </c:pt>
                <c:pt idx="61">
                  <c:v>1422</c:v>
                </c:pt>
                <c:pt idx="62">
                  <c:v>1440</c:v>
                </c:pt>
                <c:pt idx="63">
                  <c:v>1350</c:v>
                </c:pt>
                <c:pt idx="64">
                  <c:v>1134</c:v>
                </c:pt>
                <c:pt idx="65">
                  <c:v>882</c:v>
                </c:pt>
                <c:pt idx="66">
                  <c:v>1098</c:v>
                </c:pt>
                <c:pt idx="67">
                  <c:v>1008</c:v>
                </c:pt>
                <c:pt idx="68">
                  <c:v>1314</c:v>
                </c:pt>
                <c:pt idx="69">
                  <c:v>1458</c:v>
                </c:pt>
                <c:pt idx="70">
                  <c:v>2070</c:v>
                </c:pt>
                <c:pt idx="71">
                  <c:v>1800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649152"/>
        <c:axId val="51650944"/>
      </c:lineChart>
      <c:catAx>
        <c:axId val="51649152"/>
        <c:scaling>
          <c:orientation val="minMax"/>
        </c:scaling>
        <c:delete val="0"/>
        <c:axPos val="b"/>
        <c:majorTickMark val="none"/>
        <c:minorTickMark val="none"/>
        <c:tickLblPos val="nextTo"/>
        <c:crossAx val="51650944"/>
        <c:crosses val="autoZero"/>
        <c:auto val="1"/>
        <c:lblAlgn val="ctr"/>
        <c:lblOffset val="100"/>
        <c:noMultiLvlLbl val="0"/>
      </c:catAx>
      <c:valAx>
        <c:axId val="516509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1649152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Rainfall</a:t>
            </a:r>
            <a:r>
              <a:rPr lang="en-US" baseline="0"/>
              <a:t> in Gamapaha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Sheet1!$H$1:$H$72</c:f>
              <c:numCache>
                <c:formatCode>General</c:formatCode>
                <c:ptCount val="72"/>
                <c:pt idx="0">
                  <c:v>89.2</c:v>
                </c:pt>
                <c:pt idx="1">
                  <c:v>89.4</c:v>
                </c:pt>
                <c:pt idx="2">
                  <c:v>76.5</c:v>
                </c:pt>
                <c:pt idx="3">
                  <c:v>523.5</c:v>
                </c:pt>
                <c:pt idx="4">
                  <c:v>240.6</c:v>
                </c:pt>
                <c:pt idx="5">
                  <c:v>157.9</c:v>
                </c:pt>
                <c:pt idx="6">
                  <c:v>91.2</c:v>
                </c:pt>
                <c:pt idx="7">
                  <c:v>272.2</c:v>
                </c:pt>
                <c:pt idx="8">
                  <c:v>164.6</c:v>
                </c:pt>
                <c:pt idx="9">
                  <c:v>194.3</c:v>
                </c:pt>
                <c:pt idx="10">
                  <c:v>34.799999999999997</c:v>
                </c:pt>
                <c:pt idx="11">
                  <c:v>26.2</c:v>
                </c:pt>
                <c:pt idx="12">
                  <c:v>1.5</c:v>
                </c:pt>
                <c:pt idx="13">
                  <c:v>130.1</c:v>
                </c:pt>
                <c:pt idx="14">
                  <c:v>193.2</c:v>
                </c:pt>
                <c:pt idx="15">
                  <c:v>163</c:v>
                </c:pt>
                <c:pt idx="16">
                  <c:v>146</c:v>
                </c:pt>
                <c:pt idx="17">
                  <c:v>110.5</c:v>
                </c:pt>
                <c:pt idx="18">
                  <c:v>317.7</c:v>
                </c:pt>
                <c:pt idx="19">
                  <c:v>123.8</c:v>
                </c:pt>
                <c:pt idx="20">
                  <c:v>369</c:v>
                </c:pt>
                <c:pt idx="21">
                  <c:v>259</c:v>
                </c:pt>
                <c:pt idx="22">
                  <c:v>436.3</c:v>
                </c:pt>
                <c:pt idx="23">
                  <c:v>56.5</c:v>
                </c:pt>
                <c:pt idx="24">
                  <c:v>45</c:v>
                </c:pt>
                <c:pt idx="25">
                  <c:v>100.8</c:v>
                </c:pt>
                <c:pt idx="26">
                  <c:v>245.2</c:v>
                </c:pt>
                <c:pt idx="27">
                  <c:v>81.2</c:v>
                </c:pt>
                <c:pt idx="28">
                  <c:v>199.7</c:v>
                </c:pt>
                <c:pt idx="29">
                  <c:v>73.099999999999994</c:v>
                </c:pt>
                <c:pt idx="30">
                  <c:v>267.10000000000002</c:v>
                </c:pt>
                <c:pt idx="31">
                  <c:v>237.6</c:v>
                </c:pt>
                <c:pt idx="32">
                  <c:v>414</c:v>
                </c:pt>
                <c:pt idx="33">
                  <c:v>224.8</c:v>
                </c:pt>
                <c:pt idx="34">
                  <c:v>277.7</c:v>
                </c:pt>
                <c:pt idx="35">
                  <c:v>12.6</c:v>
                </c:pt>
                <c:pt idx="36">
                  <c:v>70.3</c:v>
                </c:pt>
                <c:pt idx="37">
                  <c:v>299.3</c:v>
                </c:pt>
                <c:pt idx="38">
                  <c:v>307.7</c:v>
                </c:pt>
                <c:pt idx="39">
                  <c:v>261.7</c:v>
                </c:pt>
                <c:pt idx="40">
                  <c:v>315.89999999999998</c:v>
                </c:pt>
                <c:pt idx="41">
                  <c:v>66.599999999999994</c:v>
                </c:pt>
                <c:pt idx="42">
                  <c:v>406.6</c:v>
                </c:pt>
                <c:pt idx="43">
                  <c:v>599.70000000000005</c:v>
                </c:pt>
                <c:pt idx="44">
                  <c:v>305.7</c:v>
                </c:pt>
                <c:pt idx="45">
                  <c:v>356.4</c:v>
                </c:pt>
                <c:pt idx="46">
                  <c:v>310.60000000000002</c:v>
                </c:pt>
                <c:pt idx="47">
                  <c:v>66.099999999999994</c:v>
                </c:pt>
                <c:pt idx="48">
                  <c:v>68</c:v>
                </c:pt>
                <c:pt idx="49">
                  <c:v>63.8</c:v>
                </c:pt>
                <c:pt idx="50">
                  <c:v>250.3</c:v>
                </c:pt>
                <c:pt idx="51">
                  <c:v>676.4</c:v>
                </c:pt>
                <c:pt idx="52">
                  <c:v>131</c:v>
                </c:pt>
                <c:pt idx="53">
                  <c:v>63.8</c:v>
                </c:pt>
                <c:pt idx="54">
                  <c:v>6</c:v>
                </c:pt>
                <c:pt idx="55">
                  <c:v>25.1</c:v>
                </c:pt>
                <c:pt idx="56">
                  <c:v>375.2</c:v>
                </c:pt>
                <c:pt idx="57">
                  <c:v>478.5</c:v>
                </c:pt>
                <c:pt idx="58">
                  <c:v>167.2</c:v>
                </c:pt>
                <c:pt idx="59">
                  <c:v>17.54</c:v>
                </c:pt>
                <c:pt idx="60">
                  <c:v>45.49</c:v>
                </c:pt>
                <c:pt idx="61">
                  <c:v>78.040000000000006</c:v>
                </c:pt>
                <c:pt idx="62">
                  <c:v>90.59</c:v>
                </c:pt>
                <c:pt idx="63">
                  <c:v>297.24</c:v>
                </c:pt>
                <c:pt idx="64">
                  <c:v>341.1</c:v>
                </c:pt>
                <c:pt idx="65">
                  <c:v>176.45</c:v>
                </c:pt>
                <c:pt idx="66">
                  <c:v>135.80000000000001</c:v>
                </c:pt>
                <c:pt idx="67">
                  <c:v>105.07</c:v>
                </c:pt>
                <c:pt idx="68">
                  <c:v>666.44</c:v>
                </c:pt>
                <c:pt idx="69">
                  <c:v>516.5</c:v>
                </c:pt>
                <c:pt idx="70">
                  <c:v>240.6</c:v>
                </c:pt>
                <c:pt idx="71">
                  <c:v>150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1965312"/>
        <c:axId val="52077696"/>
      </c:barChart>
      <c:catAx>
        <c:axId val="51965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52077696"/>
        <c:crosses val="autoZero"/>
        <c:auto val="1"/>
        <c:lblAlgn val="ctr"/>
        <c:lblOffset val="100"/>
        <c:noMultiLvlLbl val="0"/>
      </c:catAx>
      <c:valAx>
        <c:axId val="52077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196531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Temp</a:t>
            </a:r>
            <a:r>
              <a:rPr lang="en-US" baseline="0"/>
              <a:t> in Gampaha</a:t>
            </a:r>
            <a:endParaRPr 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Sheet1!$I$1:$I$72</c:f>
              <c:numCache>
                <c:formatCode>General</c:formatCode>
                <c:ptCount val="72"/>
                <c:pt idx="0">
                  <c:v>27.6</c:v>
                </c:pt>
                <c:pt idx="1">
                  <c:v>28.5</c:v>
                </c:pt>
                <c:pt idx="2">
                  <c:v>29</c:v>
                </c:pt>
                <c:pt idx="3">
                  <c:v>28.5</c:v>
                </c:pt>
                <c:pt idx="4">
                  <c:v>27.4</c:v>
                </c:pt>
                <c:pt idx="5">
                  <c:v>27.6</c:v>
                </c:pt>
                <c:pt idx="6">
                  <c:v>28</c:v>
                </c:pt>
                <c:pt idx="7">
                  <c:v>27.4</c:v>
                </c:pt>
                <c:pt idx="8">
                  <c:v>27.9</c:v>
                </c:pt>
                <c:pt idx="9">
                  <c:v>27.4</c:v>
                </c:pt>
                <c:pt idx="10">
                  <c:v>26.9</c:v>
                </c:pt>
                <c:pt idx="11">
                  <c:v>27.6</c:v>
                </c:pt>
                <c:pt idx="12">
                  <c:v>27.4</c:v>
                </c:pt>
                <c:pt idx="13">
                  <c:v>28.6</c:v>
                </c:pt>
                <c:pt idx="14">
                  <c:v>28.5</c:v>
                </c:pt>
                <c:pt idx="15">
                  <c:v>28.7</c:v>
                </c:pt>
                <c:pt idx="16">
                  <c:v>28.9</c:v>
                </c:pt>
                <c:pt idx="17">
                  <c:v>28.7</c:v>
                </c:pt>
                <c:pt idx="18">
                  <c:v>27.6</c:v>
                </c:pt>
                <c:pt idx="19">
                  <c:v>27.9</c:v>
                </c:pt>
                <c:pt idx="20">
                  <c:v>27.3</c:v>
                </c:pt>
                <c:pt idx="21">
                  <c:v>26.6</c:v>
                </c:pt>
                <c:pt idx="22">
                  <c:v>26.5</c:v>
                </c:pt>
                <c:pt idx="23">
                  <c:v>27.2</c:v>
                </c:pt>
                <c:pt idx="24">
                  <c:v>27.6</c:v>
                </c:pt>
                <c:pt idx="25">
                  <c:v>27.9</c:v>
                </c:pt>
                <c:pt idx="26">
                  <c:v>28.1</c:v>
                </c:pt>
                <c:pt idx="27">
                  <c:v>28.8</c:v>
                </c:pt>
                <c:pt idx="28">
                  <c:v>28.3</c:v>
                </c:pt>
                <c:pt idx="29">
                  <c:v>29</c:v>
                </c:pt>
                <c:pt idx="30">
                  <c:v>28.3</c:v>
                </c:pt>
                <c:pt idx="31">
                  <c:v>27.8</c:v>
                </c:pt>
                <c:pt idx="32">
                  <c:v>27.4</c:v>
                </c:pt>
                <c:pt idx="33">
                  <c:v>27.1</c:v>
                </c:pt>
                <c:pt idx="34">
                  <c:v>27.4</c:v>
                </c:pt>
                <c:pt idx="35">
                  <c:v>28</c:v>
                </c:pt>
                <c:pt idx="36">
                  <c:v>28.3</c:v>
                </c:pt>
                <c:pt idx="37">
                  <c:v>29.2</c:v>
                </c:pt>
                <c:pt idx="38">
                  <c:v>29.9</c:v>
                </c:pt>
                <c:pt idx="39">
                  <c:v>28.5</c:v>
                </c:pt>
                <c:pt idx="40">
                  <c:v>28.6</c:v>
                </c:pt>
                <c:pt idx="41">
                  <c:v>28.7</c:v>
                </c:pt>
                <c:pt idx="42">
                  <c:v>29</c:v>
                </c:pt>
                <c:pt idx="43">
                  <c:v>28.5</c:v>
                </c:pt>
                <c:pt idx="44">
                  <c:v>28.2</c:v>
                </c:pt>
                <c:pt idx="45">
                  <c:v>27.1</c:v>
                </c:pt>
                <c:pt idx="46">
                  <c:v>27.6</c:v>
                </c:pt>
                <c:pt idx="47">
                  <c:v>27</c:v>
                </c:pt>
                <c:pt idx="48">
                  <c:v>27.4</c:v>
                </c:pt>
                <c:pt idx="49">
                  <c:v>28</c:v>
                </c:pt>
                <c:pt idx="50">
                  <c:v>29.6</c:v>
                </c:pt>
                <c:pt idx="51">
                  <c:v>29</c:v>
                </c:pt>
                <c:pt idx="52">
                  <c:v>28.3</c:v>
                </c:pt>
                <c:pt idx="53">
                  <c:v>28.9</c:v>
                </c:pt>
                <c:pt idx="54">
                  <c:v>28.7</c:v>
                </c:pt>
                <c:pt idx="55">
                  <c:v>27.8</c:v>
                </c:pt>
                <c:pt idx="56">
                  <c:v>27.6</c:v>
                </c:pt>
                <c:pt idx="57">
                  <c:v>27.1</c:v>
                </c:pt>
                <c:pt idx="58">
                  <c:v>27.2</c:v>
                </c:pt>
                <c:pt idx="59">
                  <c:v>26</c:v>
                </c:pt>
                <c:pt idx="60">
                  <c:v>26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  <c:pt idx="65">
                  <c:v>27</c:v>
                </c:pt>
                <c:pt idx="66">
                  <c:v>26</c:v>
                </c:pt>
                <c:pt idx="67">
                  <c:v>27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2014080"/>
        <c:axId val="52015872"/>
      </c:barChart>
      <c:catAx>
        <c:axId val="52014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52015872"/>
        <c:crosses val="autoZero"/>
        <c:auto val="1"/>
        <c:lblAlgn val="ctr"/>
        <c:lblOffset val="100"/>
        <c:noMultiLvlLbl val="0"/>
      </c:catAx>
      <c:valAx>
        <c:axId val="52015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01408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Humidity</a:t>
            </a:r>
            <a:r>
              <a:rPr lang="en-US" baseline="0"/>
              <a:t> in Gampaha</a:t>
            </a:r>
            <a:endParaRPr 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Sheet1!$J$1:$J$72</c:f>
              <c:numCache>
                <c:formatCode>General</c:formatCode>
                <c:ptCount val="72"/>
                <c:pt idx="0">
                  <c:v>72</c:v>
                </c:pt>
                <c:pt idx="1">
                  <c:v>74</c:v>
                </c:pt>
                <c:pt idx="2">
                  <c:v>73</c:v>
                </c:pt>
                <c:pt idx="3">
                  <c:v>76</c:v>
                </c:pt>
                <c:pt idx="4">
                  <c:v>82</c:v>
                </c:pt>
                <c:pt idx="5">
                  <c:v>81</c:v>
                </c:pt>
                <c:pt idx="6">
                  <c:v>80</c:v>
                </c:pt>
                <c:pt idx="7">
                  <c:v>79</c:v>
                </c:pt>
                <c:pt idx="8">
                  <c:v>75</c:v>
                </c:pt>
                <c:pt idx="9">
                  <c:v>72</c:v>
                </c:pt>
                <c:pt idx="10">
                  <c:v>73</c:v>
                </c:pt>
                <c:pt idx="11">
                  <c:v>72</c:v>
                </c:pt>
                <c:pt idx="12">
                  <c:v>70</c:v>
                </c:pt>
                <c:pt idx="13">
                  <c:v>70</c:v>
                </c:pt>
                <c:pt idx="14">
                  <c:v>74</c:v>
                </c:pt>
                <c:pt idx="15">
                  <c:v>75</c:v>
                </c:pt>
                <c:pt idx="16">
                  <c:v>78</c:v>
                </c:pt>
                <c:pt idx="17">
                  <c:v>80</c:v>
                </c:pt>
                <c:pt idx="18">
                  <c:v>77</c:v>
                </c:pt>
                <c:pt idx="19">
                  <c:v>76</c:v>
                </c:pt>
                <c:pt idx="20">
                  <c:v>77</c:v>
                </c:pt>
                <c:pt idx="21">
                  <c:v>77</c:v>
                </c:pt>
                <c:pt idx="22">
                  <c:v>81</c:v>
                </c:pt>
                <c:pt idx="23">
                  <c:v>72</c:v>
                </c:pt>
                <c:pt idx="24">
                  <c:v>73</c:v>
                </c:pt>
                <c:pt idx="25">
                  <c:v>76</c:v>
                </c:pt>
                <c:pt idx="26">
                  <c:v>77</c:v>
                </c:pt>
                <c:pt idx="27">
                  <c:v>79</c:v>
                </c:pt>
                <c:pt idx="28">
                  <c:v>80</c:v>
                </c:pt>
                <c:pt idx="29">
                  <c:v>83</c:v>
                </c:pt>
                <c:pt idx="30">
                  <c:v>82</c:v>
                </c:pt>
                <c:pt idx="31">
                  <c:v>79</c:v>
                </c:pt>
                <c:pt idx="32">
                  <c:v>80</c:v>
                </c:pt>
                <c:pt idx="33">
                  <c:v>82</c:v>
                </c:pt>
                <c:pt idx="34">
                  <c:v>79</c:v>
                </c:pt>
                <c:pt idx="35">
                  <c:v>72</c:v>
                </c:pt>
                <c:pt idx="36">
                  <c:v>71</c:v>
                </c:pt>
                <c:pt idx="37">
                  <c:v>73</c:v>
                </c:pt>
                <c:pt idx="38">
                  <c:v>76</c:v>
                </c:pt>
                <c:pt idx="39">
                  <c:v>82</c:v>
                </c:pt>
                <c:pt idx="40">
                  <c:v>84</c:v>
                </c:pt>
                <c:pt idx="41">
                  <c:v>83</c:v>
                </c:pt>
                <c:pt idx="42">
                  <c:v>82</c:v>
                </c:pt>
                <c:pt idx="43">
                  <c:v>82</c:v>
                </c:pt>
                <c:pt idx="44">
                  <c:v>77</c:v>
                </c:pt>
                <c:pt idx="45">
                  <c:v>78</c:v>
                </c:pt>
                <c:pt idx="46">
                  <c:v>75</c:v>
                </c:pt>
                <c:pt idx="47">
                  <c:v>71</c:v>
                </c:pt>
                <c:pt idx="48">
                  <c:v>72</c:v>
                </c:pt>
                <c:pt idx="49">
                  <c:v>76</c:v>
                </c:pt>
                <c:pt idx="50">
                  <c:v>78</c:v>
                </c:pt>
                <c:pt idx="51">
                  <c:v>81</c:v>
                </c:pt>
                <c:pt idx="52">
                  <c:v>84</c:v>
                </c:pt>
                <c:pt idx="53">
                  <c:v>83</c:v>
                </c:pt>
                <c:pt idx="54">
                  <c:v>85</c:v>
                </c:pt>
                <c:pt idx="55">
                  <c:v>84</c:v>
                </c:pt>
                <c:pt idx="56">
                  <c:v>85</c:v>
                </c:pt>
                <c:pt idx="57">
                  <c:v>84</c:v>
                </c:pt>
                <c:pt idx="58">
                  <c:v>79</c:v>
                </c:pt>
                <c:pt idx="59">
                  <c:v>73</c:v>
                </c:pt>
                <c:pt idx="60">
                  <c:v>76</c:v>
                </c:pt>
                <c:pt idx="61">
                  <c:v>80</c:v>
                </c:pt>
                <c:pt idx="62">
                  <c:v>79</c:v>
                </c:pt>
                <c:pt idx="63">
                  <c:v>83</c:v>
                </c:pt>
                <c:pt idx="64">
                  <c:v>86</c:v>
                </c:pt>
                <c:pt idx="65">
                  <c:v>84</c:v>
                </c:pt>
                <c:pt idx="66">
                  <c:v>85</c:v>
                </c:pt>
                <c:pt idx="67">
                  <c:v>81</c:v>
                </c:pt>
                <c:pt idx="68">
                  <c:v>82</c:v>
                </c:pt>
                <c:pt idx="69">
                  <c:v>82</c:v>
                </c:pt>
                <c:pt idx="70">
                  <c:v>80</c:v>
                </c:pt>
                <c:pt idx="71">
                  <c:v>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2109696"/>
        <c:axId val="52111232"/>
      </c:barChart>
      <c:catAx>
        <c:axId val="52109696"/>
        <c:scaling>
          <c:orientation val="minMax"/>
        </c:scaling>
        <c:delete val="0"/>
        <c:axPos val="b"/>
        <c:majorTickMark val="none"/>
        <c:minorTickMark val="none"/>
        <c:tickLblPos val="nextTo"/>
        <c:crossAx val="52111232"/>
        <c:crosses val="autoZero"/>
        <c:auto val="1"/>
        <c:lblAlgn val="ctr"/>
        <c:lblOffset val="100"/>
        <c:noMultiLvlLbl val="0"/>
      </c:catAx>
      <c:valAx>
        <c:axId val="52111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10969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No.of coconut in Kurunagala</a:t>
            </a:r>
          </a:p>
        </c:rich>
      </c:tx>
      <c:layout>
        <c:manualLayout>
          <c:xMode val="edge"/>
          <c:yMode val="edge"/>
          <c:x val="0.31382973867397013"/>
          <c:y val="4.878048780487805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Sheet2!$A$1:$A$72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Sheet2!$D$1:$D$72</c:f>
              <c:numCache>
                <c:formatCode>General</c:formatCode>
                <c:ptCount val="72"/>
                <c:pt idx="0">
                  <c:v>1710</c:v>
                </c:pt>
                <c:pt idx="1">
                  <c:v>1350</c:v>
                </c:pt>
                <c:pt idx="2">
                  <c:v>1278</c:v>
                </c:pt>
                <c:pt idx="3">
                  <c:v>1422</c:v>
                </c:pt>
                <c:pt idx="4">
                  <c:v>720</c:v>
                </c:pt>
                <c:pt idx="5">
                  <c:v>684</c:v>
                </c:pt>
                <c:pt idx="6">
                  <c:v>522</c:v>
                </c:pt>
                <c:pt idx="7">
                  <c:v>1242</c:v>
                </c:pt>
                <c:pt idx="8">
                  <c:v>1170</c:v>
                </c:pt>
                <c:pt idx="9">
                  <c:v>1476</c:v>
                </c:pt>
                <c:pt idx="10">
                  <c:v>1602</c:v>
                </c:pt>
                <c:pt idx="11">
                  <c:v>1980</c:v>
                </c:pt>
                <c:pt idx="12">
                  <c:v>1602</c:v>
                </c:pt>
                <c:pt idx="13">
                  <c:v>1710</c:v>
                </c:pt>
                <c:pt idx="14">
                  <c:v>2520</c:v>
                </c:pt>
                <c:pt idx="15">
                  <c:v>2088</c:v>
                </c:pt>
                <c:pt idx="16">
                  <c:v>1476</c:v>
                </c:pt>
                <c:pt idx="17">
                  <c:v>1440</c:v>
                </c:pt>
                <c:pt idx="18">
                  <c:v>1458</c:v>
                </c:pt>
                <c:pt idx="19">
                  <c:v>1962</c:v>
                </c:pt>
                <c:pt idx="20">
                  <c:v>1656</c:v>
                </c:pt>
                <c:pt idx="21">
                  <c:v>1674</c:v>
                </c:pt>
                <c:pt idx="22">
                  <c:v>1098</c:v>
                </c:pt>
                <c:pt idx="23">
                  <c:v>738</c:v>
                </c:pt>
                <c:pt idx="24">
                  <c:v>1242</c:v>
                </c:pt>
                <c:pt idx="25">
                  <c:v>1566</c:v>
                </c:pt>
                <c:pt idx="26">
                  <c:v>1962</c:v>
                </c:pt>
                <c:pt idx="27">
                  <c:v>2016</c:v>
                </c:pt>
                <c:pt idx="28">
                  <c:v>1656</c:v>
                </c:pt>
                <c:pt idx="29">
                  <c:v>1782</c:v>
                </c:pt>
                <c:pt idx="30">
                  <c:v>1980</c:v>
                </c:pt>
                <c:pt idx="31">
                  <c:v>1278</c:v>
                </c:pt>
                <c:pt idx="32">
                  <c:v>756</c:v>
                </c:pt>
                <c:pt idx="33">
                  <c:v>1080</c:v>
                </c:pt>
                <c:pt idx="34">
                  <c:v>1296</c:v>
                </c:pt>
                <c:pt idx="35">
                  <c:v>990</c:v>
                </c:pt>
                <c:pt idx="36">
                  <c:v>1080</c:v>
                </c:pt>
                <c:pt idx="37">
                  <c:v>1440</c:v>
                </c:pt>
                <c:pt idx="38">
                  <c:v>2016</c:v>
                </c:pt>
                <c:pt idx="39">
                  <c:v>2160</c:v>
                </c:pt>
                <c:pt idx="40">
                  <c:v>1782</c:v>
                </c:pt>
                <c:pt idx="41">
                  <c:v>1710</c:v>
                </c:pt>
                <c:pt idx="42">
                  <c:v>1458</c:v>
                </c:pt>
                <c:pt idx="43">
                  <c:v>1440</c:v>
                </c:pt>
                <c:pt idx="44">
                  <c:v>1278</c:v>
                </c:pt>
                <c:pt idx="45">
                  <c:v>1440</c:v>
                </c:pt>
                <c:pt idx="46">
                  <c:v>1080</c:v>
                </c:pt>
                <c:pt idx="47">
                  <c:v>864</c:v>
                </c:pt>
                <c:pt idx="48">
                  <c:v>1422</c:v>
                </c:pt>
                <c:pt idx="49">
                  <c:v>1476</c:v>
                </c:pt>
                <c:pt idx="50">
                  <c:v>1988</c:v>
                </c:pt>
                <c:pt idx="51">
                  <c:v>2142</c:v>
                </c:pt>
                <c:pt idx="52">
                  <c:v>2070</c:v>
                </c:pt>
                <c:pt idx="53">
                  <c:v>1440</c:v>
                </c:pt>
                <c:pt idx="54">
                  <c:v>1386</c:v>
                </c:pt>
                <c:pt idx="55">
                  <c:v>1224</c:v>
                </c:pt>
                <c:pt idx="56">
                  <c:v>1350</c:v>
                </c:pt>
                <c:pt idx="57">
                  <c:v>1188</c:v>
                </c:pt>
                <c:pt idx="58">
                  <c:v>1350</c:v>
                </c:pt>
                <c:pt idx="59">
                  <c:v>1674</c:v>
                </c:pt>
                <c:pt idx="60">
                  <c:v>1350</c:v>
                </c:pt>
                <c:pt idx="61">
                  <c:v>1332</c:v>
                </c:pt>
                <c:pt idx="62">
                  <c:v>1710</c:v>
                </c:pt>
                <c:pt idx="63">
                  <c:v>1440</c:v>
                </c:pt>
                <c:pt idx="64">
                  <c:v>1260</c:v>
                </c:pt>
                <c:pt idx="65">
                  <c:v>1620</c:v>
                </c:pt>
                <c:pt idx="66">
                  <c:v>1314</c:v>
                </c:pt>
                <c:pt idx="67">
                  <c:v>1080</c:v>
                </c:pt>
                <c:pt idx="68">
                  <c:v>1602</c:v>
                </c:pt>
                <c:pt idx="69">
                  <c:v>1638</c:v>
                </c:pt>
                <c:pt idx="70">
                  <c:v>1620</c:v>
                </c:pt>
                <c:pt idx="71">
                  <c:v>1566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32736"/>
        <c:axId val="65334272"/>
      </c:lineChart>
      <c:catAx>
        <c:axId val="65332736"/>
        <c:scaling>
          <c:orientation val="minMax"/>
        </c:scaling>
        <c:delete val="0"/>
        <c:axPos val="b"/>
        <c:majorTickMark val="none"/>
        <c:minorTickMark val="none"/>
        <c:tickLblPos val="nextTo"/>
        <c:crossAx val="65334272"/>
        <c:crosses val="autoZero"/>
        <c:auto val="1"/>
        <c:lblAlgn val="ctr"/>
        <c:lblOffset val="100"/>
        <c:noMultiLvlLbl val="0"/>
      </c:catAx>
      <c:valAx>
        <c:axId val="653342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533273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Coconut</a:t>
            </a:r>
            <a:r>
              <a:rPr lang="en-US" baseline="0"/>
              <a:t> production in Gampaha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Sheet1!$D$1:$D$72</c:f>
              <c:numCache>
                <c:formatCode>General</c:formatCode>
                <c:ptCount val="72"/>
                <c:pt idx="0">
                  <c:v>2358</c:v>
                </c:pt>
                <c:pt idx="1">
                  <c:v>2610</c:v>
                </c:pt>
                <c:pt idx="2">
                  <c:v>2070</c:v>
                </c:pt>
                <c:pt idx="3">
                  <c:v>2322</c:v>
                </c:pt>
                <c:pt idx="4">
                  <c:v>1926</c:v>
                </c:pt>
                <c:pt idx="5">
                  <c:v>2142</c:v>
                </c:pt>
                <c:pt idx="6">
                  <c:v>1116</c:v>
                </c:pt>
                <c:pt idx="7">
                  <c:v>990</c:v>
                </c:pt>
                <c:pt idx="8">
                  <c:v>918</c:v>
                </c:pt>
                <c:pt idx="9">
                  <c:v>954</c:v>
                </c:pt>
                <c:pt idx="10">
                  <c:v>900</c:v>
                </c:pt>
                <c:pt idx="11">
                  <c:v>936</c:v>
                </c:pt>
                <c:pt idx="12">
                  <c:v>1440</c:v>
                </c:pt>
                <c:pt idx="13">
                  <c:v>1476</c:v>
                </c:pt>
                <c:pt idx="14">
                  <c:v>2160</c:v>
                </c:pt>
                <c:pt idx="15">
                  <c:v>1980</c:v>
                </c:pt>
                <c:pt idx="16">
                  <c:v>1962</c:v>
                </c:pt>
                <c:pt idx="17">
                  <c:v>1620</c:v>
                </c:pt>
                <c:pt idx="18">
                  <c:v>1422</c:v>
                </c:pt>
                <c:pt idx="19">
                  <c:v>1080</c:v>
                </c:pt>
                <c:pt idx="20">
                  <c:v>936</c:v>
                </c:pt>
                <c:pt idx="21">
                  <c:v>900</c:v>
                </c:pt>
                <c:pt idx="22">
                  <c:v>576</c:v>
                </c:pt>
                <c:pt idx="23">
                  <c:v>720</c:v>
                </c:pt>
                <c:pt idx="24">
                  <c:v>1170</c:v>
                </c:pt>
                <c:pt idx="25">
                  <c:v>1782</c:v>
                </c:pt>
                <c:pt idx="26">
                  <c:v>1890</c:v>
                </c:pt>
                <c:pt idx="27">
                  <c:v>2250</c:v>
                </c:pt>
                <c:pt idx="28">
                  <c:v>2484</c:v>
                </c:pt>
                <c:pt idx="29">
                  <c:v>2070</c:v>
                </c:pt>
                <c:pt idx="30">
                  <c:v>1440</c:v>
                </c:pt>
                <c:pt idx="31">
                  <c:v>990</c:v>
                </c:pt>
                <c:pt idx="32">
                  <c:v>882</c:v>
                </c:pt>
                <c:pt idx="33">
                  <c:v>900</c:v>
                </c:pt>
                <c:pt idx="34">
                  <c:v>1044</c:v>
                </c:pt>
                <c:pt idx="35">
                  <c:v>1062</c:v>
                </c:pt>
                <c:pt idx="36">
                  <c:v>1080</c:v>
                </c:pt>
                <c:pt idx="37">
                  <c:v>1440</c:v>
                </c:pt>
                <c:pt idx="38">
                  <c:v>2016</c:v>
                </c:pt>
                <c:pt idx="39">
                  <c:v>2160</c:v>
                </c:pt>
                <c:pt idx="40">
                  <c:v>1782</c:v>
                </c:pt>
                <c:pt idx="41">
                  <c:v>1710</c:v>
                </c:pt>
                <c:pt idx="42">
                  <c:v>1476</c:v>
                </c:pt>
                <c:pt idx="43">
                  <c:v>1440</c:v>
                </c:pt>
                <c:pt idx="44">
                  <c:v>1314</c:v>
                </c:pt>
                <c:pt idx="45">
                  <c:v>1440</c:v>
                </c:pt>
                <c:pt idx="46">
                  <c:v>1080</c:v>
                </c:pt>
                <c:pt idx="47">
                  <c:v>882</c:v>
                </c:pt>
                <c:pt idx="48">
                  <c:v>1422</c:v>
                </c:pt>
                <c:pt idx="49">
                  <c:v>1458</c:v>
                </c:pt>
                <c:pt idx="50">
                  <c:v>1998</c:v>
                </c:pt>
                <c:pt idx="51">
                  <c:v>2160</c:v>
                </c:pt>
                <c:pt idx="52">
                  <c:v>2070</c:v>
                </c:pt>
                <c:pt idx="53">
                  <c:v>1440</c:v>
                </c:pt>
                <c:pt idx="54">
                  <c:v>1044</c:v>
                </c:pt>
                <c:pt idx="55">
                  <c:v>1242</c:v>
                </c:pt>
                <c:pt idx="56">
                  <c:v>936</c:v>
                </c:pt>
                <c:pt idx="57">
                  <c:v>1404</c:v>
                </c:pt>
                <c:pt idx="58">
                  <c:v>1350</c:v>
                </c:pt>
                <c:pt idx="59">
                  <c:v>1656</c:v>
                </c:pt>
                <c:pt idx="60">
                  <c:v>1422</c:v>
                </c:pt>
                <c:pt idx="61">
                  <c:v>1404</c:v>
                </c:pt>
                <c:pt idx="62">
                  <c:v>1764</c:v>
                </c:pt>
                <c:pt idx="63">
                  <c:v>1440</c:v>
                </c:pt>
                <c:pt idx="64">
                  <c:v>1260</c:v>
                </c:pt>
                <c:pt idx="65">
                  <c:v>1620</c:v>
                </c:pt>
                <c:pt idx="66">
                  <c:v>1350</c:v>
                </c:pt>
                <c:pt idx="67">
                  <c:v>1098</c:v>
                </c:pt>
                <c:pt idx="68">
                  <c:v>1512</c:v>
                </c:pt>
                <c:pt idx="69">
                  <c:v>1656</c:v>
                </c:pt>
                <c:pt idx="70">
                  <c:v>1638</c:v>
                </c:pt>
                <c:pt idx="71">
                  <c:v>1530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713664"/>
        <c:axId val="65715200"/>
      </c:lineChart>
      <c:catAx>
        <c:axId val="65713664"/>
        <c:scaling>
          <c:orientation val="minMax"/>
        </c:scaling>
        <c:delete val="0"/>
        <c:axPos val="b"/>
        <c:majorTickMark val="none"/>
        <c:minorTickMark val="none"/>
        <c:tickLblPos val="nextTo"/>
        <c:crossAx val="65715200"/>
        <c:crosses val="autoZero"/>
        <c:auto val="1"/>
        <c:lblAlgn val="ctr"/>
        <c:lblOffset val="100"/>
        <c:noMultiLvlLbl val="0"/>
      </c:catAx>
      <c:valAx>
        <c:axId val="657152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571366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Rain</a:t>
            </a:r>
            <a:r>
              <a:rPr lang="en-US" baseline="0"/>
              <a:t> fall in Puttalam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6081871345029239E-2"/>
          <c:y val="0.24770400858983535"/>
          <c:w val="0.96783625730994149"/>
          <c:h val="0.6637732641374373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Sheet1!$B$1:$B$72</c:f>
              <c:numCache>
                <c:formatCode>General</c:formatCode>
                <c:ptCount val="72"/>
                <c:pt idx="0">
                  <c:v>28.1</c:v>
                </c:pt>
                <c:pt idx="1">
                  <c:v>76.599999999999994</c:v>
                </c:pt>
                <c:pt idx="2">
                  <c:v>102.2</c:v>
                </c:pt>
                <c:pt idx="3">
                  <c:v>1.2</c:v>
                </c:pt>
                <c:pt idx="4">
                  <c:v>13.6</c:v>
                </c:pt>
                <c:pt idx="5">
                  <c:v>0.3</c:v>
                </c:pt>
                <c:pt idx="6">
                  <c:v>18.8</c:v>
                </c:pt>
                <c:pt idx="7">
                  <c:v>44.2</c:v>
                </c:pt>
                <c:pt idx="8">
                  <c:v>349.3</c:v>
                </c:pt>
                <c:pt idx="9">
                  <c:v>164</c:v>
                </c:pt>
                <c:pt idx="10">
                  <c:v>319.10000000000002</c:v>
                </c:pt>
                <c:pt idx="11">
                  <c:v>87.4</c:v>
                </c:pt>
                <c:pt idx="12">
                  <c:v>93</c:v>
                </c:pt>
                <c:pt idx="13">
                  <c:v>78.5</c:v>
                </c:pt>
                <c:pt idx="14">
                  <c:v>36.6</c:v>
                </c:pt>
                <c:pt idx="15">
                  <c:v>27.7</c:v>
                </c:pt>
                <c:pt idx="16">
                  <c:v>3</c:v>
                </c:pt>
                <c:pt idx="17">
                  <c:v>9.9</c:v>
                </c:pt>
                <c:pt idx="18">
                  <c:v>14.5</c:v>
                </c:pt>
                <c:pt idx="19">
                  <c:v>101.6</c:v>
                </c:pt>
                <c:pt idx="20">
                  <c:v>122.1</c:v>
                </c:pt>
                <c:pt idx="21">
                  <c:v>287.5</c:v>
                </c:pt>
                <c:pt idx="22">
                  <c:v>43.3</c:v>
                </c:pt>
                <c:pt idx="23">
                  <c:v>97.2</c:v>
                </c:pt>
                <c:pt idx="24">
                  <c:v>9.1999999999999993</c:v>
                </c:pt>
                <c:pt idx="25">
                  <c:v>35.299999999999997</c:v>
                </c:pt>
                <c:pt idx="26">
                  <c:v>208.4</c:v>
                </c:pt>
                <c:pt idx="27">
                  <c:v>84.9</c:v>
                </c:pt>
                <c:pt idx="28">
                  <c:v>15.4</c:v>
                </c:pt>
                <c:pt idx="29">
                  <c:v>0</c:v>
                </c:pt>
                <c:pt idx="30">
                  <c:v>66.2</c:v>
                </c:pt>
                <c:pt idx="31">
                  <c:v>110.1</c:v>
                </c:pt>
                <c:pt idx="32">
                  <c:v>250.1</c:v>
                </c:pt>
                <c:pt idx="33">
                  <c:v>347</c:v>
                </c:pt>
                <c:pt idx="34">
                  <c:v>472.8</c:v>
                </c:pt>
                <c:pt idx="35">
                  <c:v>8</c:v>
                </c:pt>
                <c:pt idx="36">
                  <c:v>32.6</c:v>
                </c:pt>
                <c:pt idx="37">
                  <c:v>55.1</c:v>
                </c:pt>
                <c:pt idx="38">
                  <c:v>238.7</c:v>
                </c:pt>
                <c:pt idx="39">
                  <c:v>202.3</c:v>
                </c:pt>
                <c:pt idx="40">
                  <c:v>43.6</c:v>
                </c:pt>
                <c:pt idx="41">
                  <c:v>0.5</c:v>
                </c:pt>
                <c:pt idx="42">
                  <c:v>17</c:v>
                </c:pt>
                <c:pt idx="43">
                  <c:v>65.599999999999994</c:v>
                </c:pt>
                <c:pt idx="44">
                  <c:v>300</c:v>
                </c:pt>
                <c:pt idx="45">
                  <c:v>416.5</c:v>
                </c:pt>
                <c:pt idx="46">
                  <c:v>284.89999999999998</c:v>
                </c:pt>
                <c:pt idx="47">
                  <c:v>10.1</c:v>
                </c:pt>
                <c:pt idx="48">
                  <c:v>86.9</c:v>
                </c:pt>
                <c:pt idx="49">
                  <c:v>26.9</c:v>
                </c:pt>
                <c:pt idx="50">
                  <c:v>55</c:v>
                </c:pt>
                <c:pt idx="51">
                  <c:v>398.9</c:v>
                </c:pt>
                <c:pt idx="52">
                  <c:v>72</c:v>
                </c:pt>
                <c:pt idx="53">
                  <c:v>0.2</c:v>
                </c:pt>
                <c:pt idx="54">
                  <c:v>0</c:v>
                </c:pt>
                <c:pt idx="55">
                  <c:v>0</c:v>
                </c:pt>
                <c:pt idx="56">
                  <c:v>15.1</c:v>
                </c:pt>
                <c:pt idx="57">
                  <c:v>261.7</c:v>
                </c:pt>
                <c:pt idx="58">
                  <c:v>12.2</c:v>
                </c:pt>
                <c:pt idx="59">
                  <c:v>124.5</c:v>
                </c:pt>
                <c:pt idx="60">
                  <c:v>20.3</c:v>
                </c:pt>
                <c:pt idx="61">
                  <c:v>60.5</c:v>
                </c:pt>
                <c:pt idx="62">
                  <c:v>23.7</c:v>
                </c:pt>
                <c:pt idx="63">
                  <c:v>24.6</c:v>
                </c:pt>
                <c:pt idx="64">
                  <c:v>7.1</c:v>
                </c:pt>
                <c:pt idx="65">
                  <c:v>2.4</c:v>
                </c:pt>
                <c:pt idx="66">
                  <c:v>6</c:v>
                </c:pt>
                <c:pt idx="67">
                  <c:v>112.5</c:v>
                </c:pt>
                <c:pt idx="68">
                  <c:v>147.19999999999999</c:v>
                </c:pt>
                <c:pt idx="69">
                  <c:v>192.8</c:v>
                </c:pt>
                <c:pt idx="70">
                  <c:v>97.6</c:v>
                </c:pt>
                <c:pt idx="71">
                  <c:v>13.78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5643264"/>
        <c:axId val="65644800"/>
      </c:barChart>
      <c:catAx>
        <c:axId val="65643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65644800"/>
        <c:crosses val="autoZero"/>
        <c:auto val="1"/>
        <c:lblAlgn val="ctr"/>
        <c:lblOffset val="100"/>
        <c:noMultiLvlLbl val="0"/>
      </c:catAx>
      <c:valAx>
        <c:axId val="65644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564326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Temperature</a:t>
            </a:r>
            <a:r>
              <a:rPr lang="en-US" baseline="0"/>
              <a:t> in Puttalam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Sheet1!$C$1:$C$72</c:f>
              <c:numCache>
                <c:formatCode>General</c:formatCode>
                <c:ptCount val="72"/>
                <c:pt idx="0">
                  <c:v>27.2</c:v>
                </c:pt>
                <c:pt idx="1">
                  <c:v>27.9</c:v>
                </c:pt>
                <c:pt idx="2">
                  <c:v>28.3</c:v>
                </c:pt>
                <c:pt idx="3">
                  <c:v>29.8</c:v>
                </c:pt>
                <c:pt idx="4">
                  <c:v>29.4</c:v>
                </c:pt>
                <c:pt idx="5">
                  <c:v>29.2</c:v>
                </c:pt>
                <c:pt idx="6">
                  <c:v>29.2</c:v>
                </c:pt>
                <c:pt idx="7">
                  <c:v>29.3</c:v>
                </c:pt>
                <c:pt idx="8">
                  <c:v>27.9</c:v>
                </c:pt>
                <c:pt idx="9">
                  <c:v>26.9</c:v>
                </c:pt>
                <c:pt idx="10">
                  <c:v>26.2</c:v>
                </c:pt>
                <c:pt idx="11">
                  <c:v>25.6</c:v>
                </c:pt>
                <c:pt idx="12">
                  <c:v>26.4</c:v>
                </c:pt>
                <c:pt idx="13">
                  <c:v>28.1</c:v>
                </c:pt>
                <c:pt idx="14">
                  <c:v>29.2</c:v>
                </c:pt>
                <c:pt idx="15">
                  <c:v>29.8</c:v>
                </c:pt>
                <c:pt idx="16">
                  <c:v>28.8</c:v>
                </c:pt>
                <c:pt idx="17">
                  <c:v>28.7</c:v>
                </c:pt>
                <c:pt idx="18">
                  <c:v>28.7</c:v>
                </c:pt>
                <c:pt idx="19">
                  <c:v>28.1</c:v>
                </c:pt>
                <c:pt idx="20">
                  <c:v>28.2</c:v>
                </c:pt>
                <c:pt idx="21">
                  <c:v>26.9</c:v>
                </c:pt>
                <c:pt idx="22">
                  <c:v>25.7</c:v>
                </c:pt>
                <c:pt idx="23">
                  <c:v>25.9</c:v>
                </c:pt>
                <c:pt idx="24">
                  <c:v>26.6</c:v>
                </c:pt>
                <c:pt idx="25">
                  <c:v>28.7</c:v>
                </c:pt>
                <c:pt idx="26">
                  <c:v>28.6</c:v>
                </c:pt>
                <c:pt idx="27">
                  <c:v>29.3</c:v>
                </c:pt>
                <c:pt idx="28">
                  <c:v>29.8</c:v>
                </c:pt>
                <c:pt idx="29">
                  <c:v>29.3</c:v>
                </c:pt>
                <c:pt idx="30">
                  <c:v>28.7</c:v>
                </c:pt>
                <c:pt idx="31">
                  <c:v>28</c:v>
                </c:pt>
                <c:pt idx="32">
                  <c:v>27.8</c:v>
                </c:pt>
                <c:pt idx="33">
                  <c:v>26.3</c:v>
                </c:pt>
                <c:pt idx="34">
                  <c:v>26</c:v>
                </c:pt>
                <c:pt idx="35">
                  <c:v>25.9</c:v>
                </c:pt>
                <c:pt idx="36">
                  <c:v>27.5</c:v>
                </c:pt>
                <c:pt idx="37">
                  <c:v>28.7</c:v>
                </c:pt>
                <c:pt idx="38">
                  <c:v>28.1</c:v>
                </c:pt>
                <c:pt idx="39">
                  <c:v>29</c:v>
                </c:pt>
                <c:pt idx="40">
                  <c:v>28.8</c:v>
                </c:pt>
                <c:pt idx="41">
                  <c:v>29.4</c:v>
                </c:pt>
                <c:pt idx="42">
                  <c:v>29.6</c:v>
                </c:pt>
                <c:pt idx="43">
                  <c:v>29</c:v>
                </c:pt>
                <c:pt idx="44">
                  <c:v>27.9</c:v>
                </c:pt>
                <c:pt idx="45">
                  <c:v>27.2</c:v>
                </c:pt>
                <c:pt idx="46">
                  <c:v>27</c:v>
                </c:pt>
                <c:pt idx="47">
                  <c:v>26.7</c:v>
                </c:pt>
                <c:pt idx="48">
                  <c:v>27.9</c:v>
                </c:pt>
                <c:pt idx="49">
                  <c:v>29.1</c:v>
                </c:pt>
                <c:pt idx="50">
                  <c:v>30</c:v>
                </c:pt>
                <c:pt idx="51">
                  <c:v>29.1</c:v>
                </c:pt>
                <c:pt idx="52">
                  <c:v>28.9</c:v>
                </c:pt>
                <c:pt idx="53">
                  <c:v>28.9</c:v>
                </c:pt>
                <c:pt idx="54">
                  <c:v>29</c:v>
                </c:pt>
                <c:pt idx="55">
                  <c:v>28.7</c:v>
                </c:pt>
                <c:pt idx="56">
                  <c:v>28.7</c:v>
                </c:pt>
                <c:pt idx="57">
                  <c:v>26.8</c:v>
                </c:pt>
                <c:pt idx="58">
                  <c:v>26.5</c:v>
                </c:pt>
                <c:pt idx="59">
                  <c:v>25.9</c:v>
                </c:pt>
                <c:pt idx="60">
                  <c:v>26.3</c:v>
                </c:pt>
                <c:pt idx="61">
                  <c:v>28.2</c:v>
                </c:pt>
                <c:pt idx="62">
                  <c:v>30</c:v>
                </c:pt>
                <c:pt idx="63">
                  <c:v>30</c:v>
                </c:pt>
                <c:pt idx="64">
                  <c:v>29.8</c:v>
                </c:pt>
                <c:pt idx="65">
                  <c:v>29.9</c:v>
                </c:pt>
                <c:pt idx="66">
                  <c:v>29.6</c:v>
                </c:pt>
                <c:pt idx="67">
                  <c:v>28.7</c:v>
                </c:pt>
                <c:pt idx="68">
                  <c:v>28.4</c:v>
                </c:pt>
                <c:pt idx="69">
                  <c:v>27</c:v>
                </c:pt>
                <c:pt idx="70">
                  <c:v>27.5</c:v>
                </c:pt>
                <c:pt idx="71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6071936"/>
        <c:axId val="66073728"/>
      </c:barChart>
      <c:catAx>
        <c:axId val="66071936"/>
        <c:scaling>
          <c:orientation val="minMax"/>
        </c:scaling>
        <c:delete val="0"/>
        <c:axPos val="b"/>
        <c:majorTickMark val="none"/>
        <c:minorTickMark val="none"/>
        <c:tickLblPos val="nextTo"/>
        <c:crossAx val="66073728"/>
        <c:crosses val="autoZero"/>
        <c:auto val="1"/>
        <c:lblAlgn val="ctr"/>
        <c:lblOffset val="100"/>
        <c:noMultiLvlLbl val="0"/>
      </c:catAx>
      <c:valAx>
        <c:axId val="66073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0719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Humidity</a:t>
            </a:r>
            <a:r>
              <a:rPr lang="en-US" baseline="0"/>
              <a:t> in Puttalam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Sheet1!$D$1:$D$72</c:f>
              <c:numCache>
                <c:formatCode>General</c:formatCode>
                <c:ptCount val="72"/>
                <c:pt idx="0">
                  <c:v>77</c:v>
                </c:pt>
                <c:pt idx="1">
                  <c:v>74</c:v>
                </c:pt>
                <c:pt idx="2">
                  <c:v>75</c:v>
                </c:pt>
                <c:pt idx="3">
                  <c:v>77</c:v>
                </c:pt>
                <c:pt idx="4">
                  <c:v>76</c:v>
                </c:pt>
                <c:pt idx="5">
                  <c:v>76</c:v>
                </c:pt>
                <c:pt idx="6">
                  <c:v>74</c:v>
                </c:pt>
                <c:pt idx="7">
                  <c:v>74</c:v>
                </c:pt>
                <c:pt idx="8">
                  <c:v>76</c:v>
                </c:pt>
                <c:pt idx="9">
                  <c:v>76</c:v>
                </c:pt>
                <c:pt idx="10">
                  <c:v>80</c:v>
                </c:pt>
                <c:pt idx="11">
                  <c:v>78</c:v>
                </c:pt>
                <c:pt idx="12">
                  <c:v>77</c:v>
                </c:pt>
                <c:pt idx="13">
                  <c:v>75</c:v>
                </c:pt>
                <c:pt idx="14">
                  <c:v>75</c:v>
                </c:pt>
                <c:pt idx="15">
                  <c:v>76</c:v>
                </c:pt>
                <c:pt idx="16">
                  <c:v>79</c:v>
                </c:pt>
                <c:pt idx="17">
                  <c:v>80</c:v>
                </c:pt>
                <c:pt idx="18">
                  <c:v>79</c:v>
                </c:pt>
                <c:pt idx="19">
                  <c:v>77</c:v>
                </c:pt>
                <c:pt idx="20">
                  <c:v>75</c:v>
                </c:pt>
                <c:pt idx="21">
                  <c:v>75</c:v>
                </c:pt>
                <c:pt idx="22">
                  <c:v>76</c:v>
                </c:pt>
                <c:pt idx="23">
                  <c:v>79</c:v>
                </c:pt>
                <c:pt idx="24">
                  <c:v>74</c:v>
                </c:pt>
                <c:pt idx="25">
                  <c:v>72</c:v>
                </c:pt>
                <c:pt idx="26">
                  <c:v>76</c:v>
                </c:pt>
                <c:pt idx="27">
                  <c:v>77</c:v>
                </c:pt>
                <c:pt idx="28">
                  <c:v>75</c:v>
                </c:pt>
                <c:pt idx="29">
                  <c:v>77</c:v>
                </c:pt>
                <c:pt idx="30">
                  <c:v>76</c:v>
                </c:pt>
                <c:pt idx="31">
                  <c:v>75</c:v>
                </c:pt>
                <c:pt idx="32">
                  <c:v>76</c:v>
                </c:pt>
                <c:pt idx="33">
                  <c:v>79</c:v>
                </c:pt>
                <c:pt idx="34">
                  <c:v>84</c:v>
                </c:pt>
                <c:pt idx="35">
                  <c:v>76</c:v>
                </c:pt>
                <c:pt idx="36">
                  <c:v>75</c:v>
                </c:pt>
                <c:pt idx="37">
                  <c:v>73</c:v>
                </c:pt>
                <c:pt idx="38">
                  <c:v>74</c:v>
                </c:pt>
                <c:pt idx="39">
                  <c:v>75</c:v>
                </c:pt>
                <c:pt idx="40">
                  <c:v>74</c:v>
                </c:pt>
                <c:pt idx="41">
                  <c:v>74</c:v>
                </c:pt>
                <c:pt idx="42">
                  <c:v>73</c:v>
                </c:pt>
                <c:pt idx="43">
                  <c:v>73</c:v>
                </c:pt>
                <c:pt idx="44">
                  <c:v>75</c:v>
                </c:pt>
                <c:pt idx="45">
                  <c:v>79</c:v>
                </c:pt>
                <c:pt idx="46">
                  <c:v>78</c:v>
                </c:pt>
                <c:pt idx="47">
                  <c:v>74</c:v>
                </c:pt>
                <c:pt idx="48">
                  <c:v>72</c:v>
                </c:pt>
                <c:pt idx="49">
                  <c:v>71</c:v>
                </c:pt>
                <c:pt idx="50">
                  <c:v>74</c:v>
                </c:pt>
                <c:pt idx="51">
                  <c:v>77</c:v>
                </c:pt>
                <c:pt idx="52">
                  <c:v>75</c:v>
                </c:pt>
                <c:pt idx="53">
                  <c:v>76</c:v>
                </c:pt>
                <c:pt idx="54">
                  <c:v>72</c:v>
                </c:pt>
                <c:pt idx="55">
                  <c:v>73</c:v>
                </c:pt>
                <c:pt idx="56">
                  <c:v>73</c:v>
                </c:pt>
                <c:pt idx="57">
                  <c:v>75</c:v>
                </c:pt>
                <c:pt idx="58">
                  <c:v>74</c:v>
                </c:pt>
                <c:pt idx="59">
                  <c:v>73</c:v>
                </c:pt>
                <c:pt idx="60">
                  <c:v>72</c:v>
                </c:pt>
                <c:pt idx="61">
                  <c:v>74</c:v>
                </c:pt>
                <c:pt idx="62">
                  <c:v>76</c:v>
                </c:pt>
                <c:pt idx="63">
                  <c:v>76</c:v>
                </c:pt>
                <c:pt idx="64">
                  <c:v>74</c:v>
                </c:pt>
                <c:pt idx="65">
                  <c:v>74</c:v>
                </c:pt>
                <c:pt idx="66">
                  <c:v>77</c:v>
                </c:pt>
                <c:pt idx="67">
                  <c:v>78</c:v>
                </c:pt>
                <c:pt idx="68">
                  <c:v>80</c:v>
                </c:pt>
                <c:pt idx="69">
                  <c:v>82</c:v>
                </c:pt>
                <c:pt idx="70">
                  <c:v>80</c:v>
                </c:pt>
                <c:pt idx="71">
                  <c:v>77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6336640"/>
        <c:axId val="66338176"/>
      </c:barChart>
      <c:catAx>
        <c:axId val="66336640"/>
        <c:scaling>
          <c:orientation val="minMax"/>
        </c:scaling>
        <c:delete val="0"/>
        <c:axPos val="b"/>
        <c:majorTickMark val="none"/>
        <c:minorTickMark val="none"/>
        <c:tickLblPos val="nextTo"/>
        <c:crossAx val="66338176"/>
        <c:crosses val="autoZero"/>
        <c:auto val="1"/>
        <c:lblAlgn val="ctr"/>
        <c:lblOffset val="100"/>
        <c:noMultiLvlLbl val="0"/>
      </c:catAx>
      <c:valAx>
        <c:axId val="66338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3366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Rainfall</a:t>
            </a:r>
            <a:r>
              <a:rPr lang="en-US" baseline="0"/>
              <a:t> in Kurunagala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Sheet1!$E$1:$E$72</c:f>
              <c:numCache>
                <c:formatCode>General</c:formatCode>
                <c:ptCount val="72"/>
                <c:pt idx="0">
                  <c:v>143.4</c:v>
                </c:pt>
                <c:pt idx="1">
                  <c:v>105.2</c:v>
                </c:pt>
                <c:pt idx="2">
                  <c:v>239</c:v>
                </c:pt>
                <c:pt idx="3">
                  <c:v>8.3000000000000007</c:v>
                </c:pt>
                <c:pt idx="4">
                  <c:v>128.9</c:v>
                </c:pt>
                <c:pt idx="5">
                  <c:v>66.599999999999994</c:v>
                </c:pt>
                <c:pt idx="6">
                  <c:v>103.3</c:v>
                </c:pt>
                <c:pt idx="7">
                  <c:v>26.7</c:v>
                </c:pt>
                <c:pt idx="8">
                  <c:v>356.9</c:v>
                </c:pt>
                <c:pt idx="9">
                  <c:v>208.2</c:v>
                </c:pt>
                <c:pt idx="10">
                  <c:v>563.5</c:v>
                </c:pt>
                <c:pt idx="11">
                  <c:v>194.8</c:v>
                </c:pt>
                <c:pt idx="12">
                  <c:v>52.9</c:v>
                </c:pt>
                <c:pt idx="13">
                  <c:v>160.30000000000001</c:v>
                </c:pt>
                <c:pt idx="14">
                  <c:v>132.4</c:v>
                </c:pt>
                <c:pt idx="15">
                  <c:v>242.9</c:v>
                </c:pt>
                <c:pt idx="16">
                  <c:v>183.4</c:v>
                </c:pt>
                <c:pt idx="17">
                  <c:v>65.599999999999994</c:v>
                </c:pt>
                <c:pt idx="18">
                  <c:v>24.5</c:v>
                </c:pt>
                <c:pt idx="19">
                  <c:v>229.3</c:v>
                </c:pt>
                <c:pt idx="20">
                  <c:v>297.39999999999998</c:v>
                </c:pt>
                <c:pt idx="21">
                  <c:v>190.1</c:v>
                </c:pt>
                <c:pt idx="22">
                  <c:v>31.8</c:v>
                </c:pt>
                <c:pt idx="23">
                  <c:v>29.6</c:v>
                </c:pt>
                <c:pt idx="24">
                  <c:v>5.0999999999999996</c:v>
                </c:pt>
                <c:pt idx="25">
                  <c:v>63.3</c:v>
                </c:pt>
                <c:pt idx="26">
                  <c:v>576.4</c:v>
                </c:pt>
                <c:pt idx="27">
                  <c:v>160.19999999999999</c:v>
                </c:pt>
                <c:pt idx="28">
                  <c:v>74.7</c:v>
                </c:pt>
                <c:pt idx="29">
                  <c:v>53.2</c:v>
                </c:pt>
                <c:pt idx="30">
                  <c:v>166.9</c:v>
                </c:pt>
                <c:pt idx="31">
                  <c:v>292.8</c:v>
                </c:pt>
                <c:pt idx="32">
                  <c:v>527</c:v>
                </c:pt>
                <c:pt idx="33">
                  <c:v>204.1</c:v>
                </c:pt>
                <c:pt idx="34">
                  <c:v>584.1</c:v>
                </c:pt>
                <c:pt idx="35">
                  <c:v>5.9</c:v>
                </c:pt>
                <c:pt idx="36">
                  <c:v>34.299999999999997</c:v>
                </c:pt>
                <c:pt idx="37">
                  <c:v>207.2</c:v>
                </c:pt>
                <c:pt idx="38">
                  <c:v>367.5</c:v>
                </c:pt>
                <c:pt idx="39">
                  <c:v>159.80000000000001</c:v>
                </c:pt>
                <c:pt idx="40">
                  <c:v>76.400000000000006</c:v>
                </c:pt>
                <c:pt idx="41">
                  <c:v>20.100000000000001</c:v>
                </c:pt>
                <c:pt idx="42">
                  <c:v>74.3</c:v>
                </c:pt>
                <c:pt idx="43">
                  <c:v>125</c:v>
                </c:pt>
                <c:pt idx="44">
                  <c:v>282.5</c:v>
                </c:pt>
                <c:pt idx="45">
                  <c:v>422</c:v>
                </c:pt>
                <c:pt idx="46">
                  <c:v>275.2</c:v>
                </c:pt>
                <c:pt idx="47">
                  <c:v>1.7</c:v>
                </c:pt>
                <c:pt idx="48">
                  <c:v>28.7</c:v>
                </c:pt>
                <c:pt idx="49">
                  <c:v>150.69999999999999</c:v>
                </c:pt>
                <c:pt idx="50">
                  <c:v>306.5</c:v>
                </c:pt>
                <c:pt idx="51">
                  <c:v>737.6</c:v>
                </c:pt>
                <c:pt idx="52">
                  <c:v>133</c:v>
                </c:pt>
                <c:pt idx="53">
                  <c:v>85.2</c:v>
                </c:pt>
                <c:pt idx="54">
                  <c:v>14.9</c:v>
                </c:pt>
                <c:pt idx="55">
                  <c:v>2.2999999999999998</c:v>
                </c:pt>
                <c:pt idx="56">
                  <c:v>123.1</c:v>
                </c:pt>
                <c:pt idx="57">
                  <c:v>305.89999999999998</c:v>
                </c:pt>
                <c:pt idx="58">
                  <c:v>26.9</c:v>
                </c:pt>
                <c:pt idx="59">
                  <c:v>76.099999999999994</c:v>
                </c:pt>
                <c:pt idx="60">
                  <c:v>55.3</c:v>
                </c:pt>
                <c:pt idx="61">
                  <c:v>288.3</c:v>
                </c:pt>
                <c:pt idx="62">
                  <c:v>128.4</c:v>
                </c:pt>
                <c:pt idx="63">
                  <c:v>151</c:v>
                </c:pt>
                <c:pt idx="64">
                  <c:v>171.3</c:v>
                </c:pt>
                <c:pt idx="65">
                  <c:v>26.2</c:v>
                </c:pt>
                <c:pt idx="66">
                  <c:v>83.1</c:v>
                </c:pt>
                <c:pt idx="67">
                  <c:v>175.9</c:v>
                </c:pt>
                <c:pt idx="68">
                  <c:v>367.3</c:v>
                </c:pt>
                <c:pt idx="69">
                  <c:v>115.1</c:v>
                </c:pt>
                <c:pt idx="70">
                  <c:v>156</c:v>
                </c:pt>
                <c:pt idx="71">
                  <c:v>12.96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6144128"/>
        <c:axId val="66145664"/>
      </c:barChart>
      <c:catAx>
        <c:axId val="66144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66145664"/>
        <c:crosses val="autoZero"/>
        <c:auto val="1"/>
        <c:lblAlgn val="ctr"/>
        <c:lblOffset val="100"/>
        <c:noMultiLvlLbl val="0"/>
      </c:catAx>
      <c:valAx>
        <c:axId val="66145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1441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Temprature</a:t>
            </a:r>
            <a:r>
              <a:rPr lang="en-US" baseline="0"/>
              <a:t> in Kurunagala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Sheet1!$F$1:$F$72</c:f>
              <c:numCache>
                <c:formatCode>General</c:formatCode>
                <c:ptCount val="72"/>
                <c:pt idx="0">
                  <c:v>26.9</c:v>
                </c:pt>
                <c:pt idx="1">
                  <c:v>27.8</c:v>
                </c:pt>
                <c:pt idx="2">
                  <c:v>27.6</c:v>
                </c:pt>
                <c:pt idx="3">
                  <c:v>28.3</c:v>
                </c:pt>
                <c:pt idx="4">
                  <c:v>27.4</c:v>
                </c:pt>
                <c:pt idx="5">
                  <c:v>27.2</c:v>
                </c:pt>
                <c:pt idx="6">
                  <c:v>27.2</c:v>
                </c:pt>
                <c:pt idx="7">
                  <c:v>27.2</c:v>
                </c:pt>
                <c:pt idx="8">
                  <c:v>27.5</c:v>
                </c:pt>
                <c:pt idx="9">
                  <c:v>27.2</c:v>
                </c:pt>
                <c:pt idx="10">
                  <c:v>26.6</c:v>
                </c:pt>
                <c:pt idx="11">
                  <c:v>26.8</c:v>
                </c:pt>
                <c:pt idx="12">
                  <c:v>27.3</c:v>
                </c:pt>
                <c:pt idx="13">
                  <c:v>28.2</c:v>
                </c:pt>
                <c:pt idx="14">
                  <c:v>29</c:v>
                </c:pt>
                <c:pt idx="15">
                  <c:v>28.1</c:v>
                </c:pt>
                <c:pt idx="16">
                  <c:v>27</c:v>
                </c:pt>
                <c:pt idx="17">
                  <c:v>26.8</c:v>
                </c:pt>
                <c:pt idx="18">
                  <c:v>26.9</c:v>
                </c:pt>
                <c:pt idx="19">
                  <c:v>27</c:v>
                </c:pt>
                <c:pt idx="20">
                  <c:v>27.1</c:v>
                </c:pt>
                <c:pt idx="21">
                  <c:v>27.2</c:v>
                </c:pt>
                <c:pt idx="22">
                  <c:v>26.6</c:v>
                </c:pt>
                <c:pt idx="23">
                  <c:v>26.5</c:v>
                </c:pt>
                <c:pt idx="24">
                  <c:v>27.2</c:v>
                </c:pt>
                <c:pt idx="25">
                  <c:v>28.4</c:v>
                </c:pt>
                <c:pt idx="26">
                  <c:v>28.3</c:v>
                </c:pt>
                <c:pt idx="27">
                  <c:v>28.2</c:v>
                </c:pt>
                <c:pt idx="28">
                  <c:v>27.7</c:v>
                </c:pt>
                <c:pt idx="29">
                  <c:v>27.5</c:v>
                </c:pt>
                <c:pt idx="30">
                  <c:v>26.7</c:v>
                </c:pt>
                <c:pt idx="31">
                  <c:v>26.6</c:v>
                </c:pt>
                <c:pt idx="32">
                  <c:v>26.8</c:v>
                </c:pt>
                <c:pt idx="33">
                  <c:v>26.9</c:v>
                </c:pt>
                <c:pt idx="34">
                  <c:v>26.7</c:v>
                </c:pt>
                <c:pt idx="35">
                  <c:v>26.7</c:v>
                </c:pt>
                <c:pt idx="36">
                  <c:v>26.6</c:v>
                </c:pt>
                <c:pt idx="37">
                  <c:v>28</c:v>
                </c:pt>
                <c:pt idx="38">
                  <c:v>28.1</c:v>
                </c:pt>
                <c:pt idx="39">
                  <c:v>28.1</c:v>
                </c:pt>
                <c:pt idx="40">
                  <c:v>28.3</c:v>
                </c:pt>
                <c:pt idx="41">
                  <c:v>27.6</c:v>
                </c:pt>
                <c:pt idx="42">
                  <c:v>27.7</c:v>
                </c:pt>
                <c:pt idx="43">
                  <c:v>27.4</c:v>
                </c:pt>
                <c:pt idx="44">
                  <c:v>27.3</c:v>
                </c:pt>
                <c:pt idx="45">
                  <c:v>27.2</c:v>
                </c:pt>
                <c:pt idx="46">
                  <c:v>27.5</c:v>
                </c:pt>
                <c:pt idx="47">
                  <c:v>26.8</c:v>
                </c:pt>
                <c:pt idx="48">
                  <c:v>27.7</c:v>
                </c:pt>
                <c:pt idx="49">
                  <c:v>29</c:v>
                </c:pt>
                <c:pt idx="50">
                  <c:v>30</c:v>
                </c:pt>
                <c:pt idx="51">
                  <c:v>28.3</c:v>
                </c:pt>
                <c:pt idx="52">
                  <c:v>27.8</c:v>
                </c:pt>
                <c:pt idx="53">
                  <c:v>27.4</c:v>
                </c:pt>
                <c:pt idx="54">
                  <c:v>27.5</c:v>
                </c:pt>
                <c:pt idx="55">
                  <c:v>27.3</c:v>
                </c:pt>
                <c:pt idx="56">
                  <c:v>27.4</c:v>
                </c:pt>
                <c:pt idx="57">
                  <c:v>26.8</c:v>
                </c:pt>
                <c:pt idx="58">
                  <c:v>27.1</c:v>
                </c:pt>
                <c:pt idx="59">
                  <c:v>26.8</c:v>
                </c:pt>
                <c:pt idx="60">
                  <c:v>26.7</c:v>
                </c:pt>
                <c:pt idx="61">
                  <c:v>28.1</c:v>
                </c:pt>
                <c:pt idx="62">
                  <c:v>28.8</c:v>
                </c:pt>
                <c:pt idx="63">
                  <c:v>28.3</c:v>
                </c:pt>
                <c:pt idx="64">
                  <c:v>27.8</c:v>
                </c:pt>
                <c:pt idx="65">
                  <c:v>28.2</c:v>
                </c:pt>
                <c:pt idx="66">
                  <c:v>27.5</c:v>
                </c:pt>
                <c:pt idx="67">
                  <c:v>27.4</c:v>
                </c:pt>
                <c:pt idx="68">
                  <c:v>27.5</c:v>
                </c:pt>
                <c:pt idx="69">
                  <c:v>26.9</c:v>
                </c:pt>
                <c:pt idx="70">
                  <c:v>26.9</c:v>
                </c:pt>
                <c:pt idx="71">
                  <c:v>23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6175360"/>
        <c:axId val="66176896"/>
      </c:barChart>
      <c:catAx>
        <c:axId val="66175360"/>
        <c:scaling>
          <c:orientation val="minMax"/>
        </c:scaling>
        <c:delete val="0"/>
        <c:axPos val="b"/>
        <c:majorTickMark val="none"/>
        <c:minorTickMark val="none"/>
        <c:tickLblPos val="nextTo"/>
        <c:crossAx val="66176896"/>
        <c:crosses val="autoZero"/>
        <c:auto val="1"/>
        <c:lblAlgn val="ctr"/>
        <c:lblOffset val="100"/>
        <c:noMultiLvlLbl val="0"/>
      </c:catAx>
      <c:valAx>
        <c:axId val="66176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1753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Humidity</a:t>
            </a:r>
            <a:r>
              <a:rPr lang="en-US" baseline="0"/>
              <a:t> in Kurunagala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Sheet1!$A$1:$A$72</c:f>
              <c:strCache>
                <c:ptCount val="7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J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J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J</c:v>
                </c:pt>
                <c:pt idx="37">
                  <c:v>F</c:v>
                </c:pt>
                <c:pt idx="38">
                  <c:v>M</c:v>
                </c:pt>
                <c:pt idx="39">
                  <c:v>A</c:v>
                </c:pt>
                <c:pt idx="40">
                  <c:v>M</c:v>
                </c:pt>
                <c:pt idx="41">
                  <c:v>J</c:v>
                </c:pt>
                <c:pt idx="42">
                  <c:v>J</c:v>
                </c:pt>
                <c:pt idx="43">
                  <c:v>A</c:v>
                </c:pt>
                <c:pt idx="44">
                  <c:v>S</c:v>
                </c:pt>
                <c:pt idx="45">
                  <c:v>O</c:v>
                </c:pt>
                <c:pt idx="46">
                  <c:v>N</c:v>
                </c:pt>
                <c:pt idx="47">
                  <c:v>D</c:v>
                </c:pt>
                <c:pt idx="48">
                  <c:v>J</c:v>
                </c:pt>
                <c:pt idx="49">
                  <c:v>F</c:v>
                </c:pt>
                <c:pt idx="50">
                  <c:v>M</c:v>
                </c:pt>
                <c:pt idx="51">
                  <c:v>A</c:v>
                </c:pt>
                <c:pt idx="52">
                  <c:v>M</c:v>
                </c:pt>
                <c:pt idx="53">
                  <c:v>J</c:v>
                </c:pt>
                <c:pt idx="54">
                  <c:v>J</c:v>
                </c:pt>
                <c:pt idx="55">
                  <c:v>A</c:v>
                </c:pt>
                <c:pt idx="56">
                  <c:v>S</c:v>
                </c:pt>
                <c:pt idx="57">
                  <c:v>O</c:v>
                </c:pt>
                <c:pt idx="58">
                  <c:v>N</c:v>
                </c:pt>
                <c:pt idx="59">
                  <c:v>D</c:v>
                </c:pt>
                <c:pt idx="60">
                  <c:v>J</c:v>
                </c:pt>
                <c:pt idx="61">
                  <c:v>F</c:v>
                </c:pt>
                <c:pt idx="62">
                  <c:v>M</c:v>
                </c:pt>
                <c:pt idx="63">
                  <c:v>A</c:v>
                </c:pt>
                <c:pt idx="64">
                  <c:v>M</c:v>
                </c:pt>
                <c:pt idx="65">
                  <c:v>J</c:v>
                </c:pt>
                <c:pt idx="66">
                  <c:v>J</c:v>
                </c:pt>
                <c:pt idx="67">
                  <c:v>A</c:v>
                </c:pt>
                <c:pt idx="68">
                  <c:v>S</c:v>
                </c:pt>
                <c:pt idx="69">
                  <c:v>O</c:v>
                </c:pt>
                <c:pt idx="70">
                  <c:v>N</c:v>
                </c:pt>
                <c:pt idx="71">
                  <c:v>D</c:v>
                </c:pt>
              </c:strCache>
            </c:strRef>
          </c:cat>
          <c:val>
            <c:numRef>
              <c:f>Sheet1!$G$1:$G$72</c:f>
              <c:numCache>
                <c:formatCode>General</c:formatCode>
                <c:ptCount val="72"/>
                <c:pt idx="0">
                  <c:v>77</c:v>
                </c:pt>
                <c:pt idx="1">
                  <c:v>71</c:v>
                </c:pt>
                <c:pt idx="2">
                  <c:v>74</c:v>
                </c:pt>
                <c:pt idx="3">
                  <c:v>69</c:v>
                </c:pt>
                <c:pt idx="4">
                  <c:v>70</c:v>
                </c:pt>
                <c:pt idx="5">
                  <c:v>69</c:v>
                </c:pt>
                <c:pt idx="6">
                  <c:v>69</c:v>
                </c:pt>
                <c:pt idx="7">
                  <c:v>67</c:v>
                </c:pt>
                <c:pt idx="8">
                  <c:v>76</c:v>
                </c:pt>
                <c:pt idx="9">
                  <c:v>80</c:v>
                </c:pt>
                <c:pt idx="10">
                  <c:v>82</c:v>
                </c:pt>
                <c:pt idx="11">
                  <c:v>81</c:v>
                </c:pt>
                <c:pt idx="12">
                  <c:v>7</c:v>
                </c:pt>
                <c:pt idx="13">
                  <c:v>75</c:v>
                </c:pt>
                <c:pt idx="14">
                  <c:v>73</c:v>
                </c:pt>
                <c:pt idx="15">
                  <c:v>74</c:v>
                </c:pt>
                <c:pt idx="16">
                  <c:v>74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75</c:v>
                </c:pt>
                <c:pt idx="22">
                  <c:v>81</c:v>
                </c:pt>
                <c:pt idx="23">
                  <c:v>81</c:v>
                </c:pt>
                <c:pt idx="24">
                  <c:v>72</c:v>
                </c:pt>
                <c:pt idx="25">
                  <c:v>69</c:v>
                </c:pt>
                <c:pt idx="26">
                  <c:v>73</c:v>
                </c:pt>
                <c:pt idx="27">
                  <c:v>74</c:v>
                </c:pt>
                <c:pt idx="28">
                  <c:v>71</c:v>
                </c:pt>
                <c:pt idx="29">
                  <c:v>71</c:v>
                </c:pt>
                <c:pt idx="30">
                  <c:v>69</c:v>
                </c:pt>
                <c:pt idx="31">
                  <c:v>71</c:v>
                </c:pt>
                <c:pt idx="32">
                  <c:v>78</c:v>
                </c:pt>
                <c:pt idx="33">
                  <c:v>80</c:v>
                </c:pt>
                <c:pt idx="34">
                  <c:v>86</c:v>
                </c:pt>
                <c:pt idx="35">
                  <c:v>76</c:v>
                </c:pt>
                <c:pt idx="36">
                  <c:v>74</c:v>
                </c:pt>
                <c:pt idx="37">
                  <c:v>72</c:v>
                </c:pt>
                <c:pt idx="38">
                  <c:v>77</c:v>
                </c:pt>
                <c:pt idx="39">
                  <c:v>75</c:v>
                </c:pt>
                <c:pt idx="40">
                  <c:v>71</c:v>
                </c:pt>
                <c:pt idx="41">
                  <c:v>70</c:v>
                </c:pt>
                <c:pt idx="42">
                  <c:v>71</c:v>
                </c:pt>
                <c:pt idx="43">
                  <c:v>70</c:v>
                </c:pt>
                <c:pt idx="44">
                  <c:v>77</c:v>
                </c:pt>
                <c:pt idx="45">
                  <c:v>81</c:v>
                </c:pt>
                <c:pt idx="46">
                  <c:v>79</c:v>
                </c:pt>
                <c:pt idx="47">
                  <c:v>74</c:v>
                </c:pt>
                <c:pt idx="48">
                  <c:v>69</c:v>
                </c:pt>
                <c:pt idx="49">
                  <c:v>68</c:v>
                </c:pt>
                <c:pt idx="50">
                  <c:v>74</c:v>
                </c:pt>
                <c:pt idx="51">
                  <c:v>77</c:v>
                </c:pt>
                <c:pt idx="52">
                  <c:v>72</c:v>
                </c:pt>
                <c:pt idx="53">
                  <c:v>71</c:v>
                </c:pt>
                <c:pt idx="54">
                  <c:v>71</c:v>
                </c:pt>
                <c:pt idx="55">
                  <c:v>69</c:v>
                </c:pt>
                <c:pt idx="56">
                  <c:v>69</c:v>
                </c:pt>
                <c:pt idx="57">
                  <c:v>76</c:v>
                </c:pt>
                <c:pt idx="58">
                  <c:v>73</c:v>
                </c:pt>
                <c:pt idx="59">
                  <c:v>72</c:v>
                </c:pt>
                <c:pt idx="60">
                  <c:v>71</c:v>
                </c:pt>
                <c:pt idx="61">
                  <c:v>74</c:v>
                </c:pt>
                <c:pt idx="62">
                  <c:v>73</c:v>
                </c:pt>
                <c:pt idx="63">
                  <c:v>74</c:v>
                </c:pt>
                <c:pt idx="64">
                  <c:v>71</c:v>
                </c:pt>
                <c:pt idx="65">
                  <c:v>70</c:v>
                </c:pt>
                <c:pt idx="66">
                  <c:v>75</c:v>
                </c:pt>
                <c:pt idx="67">
                  <c:v>75</c:v>
                </c:pt>
                <c:pt idx="68">
                  <c:v>77</c:v>
                </c:pt>
                <c:pt idx="69">
                  <c:v>83</c:v>
                </c:pt>
                <c:pt idx="70">
                  <c:v>81</c:v>
                </c:pt>
                <c:pt idx="71">
                  <c:v>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1942528"/>
        <c:axId val="51944064"/>
      </c:barChart>
      <c:catAx>
        <c:axId val="51942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51944064"/>
        <c:crosses val="autoZero"/>
        <c:auto val="1"/>
        <c:lblAlgn val="ctr"/>
        <c:lblOffset val="100"/>
        <c:noMultiLvlLbl val="0"/>
      </c:catAx>
      <c:valAx>
        <c:axId val="51944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19425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0.33621</cdr:x>
      <cdr:y>0.24053</cdr:y>
    </cdr:from>
    <cdr:to>
      <cdr:x>0.33621</cdr:x>
      <cdr:y>1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2971800" y="788126"/>
          <a:ext cx="27" cy="248847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0.24053</cdr:y>
    </cdr:from>
    <cdr:to>
      <cdr:x>0.5</cdr:x>
      <cdr:y>1</cdr:y>
    </cdr:to>
    <cdr:cxnSp macro="">
      <cdr:nvCxnSpPr>
        <cdr:cNvPr id="7" name="Straight Connector 6"/>
        <cdr:cNvCxnSpPr/>
      </cdr:nvCxnSpPr>
      <cdr:spPr>
        <a:xfrm xmlns:a="http://schemas.openxmlformats.org/drawingml/2006/main" flipV="1">
          <a:off x="4419600" y="788126"/>
          <a:ext cx="0" cy="248847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0.66379</cdr:x>
      <cdr:y>0.24053</cdr:y>
    </cdr:from>
    <cdr:to>
      <cdr:x>0.66379</cdr:x>
      <cdr:y>1</cdr:y>
    </cdr:to>
    <cdr:cxnSp macro="">
      <cdr:nvCxnSpPr>
        <cdr:cNvPr id="13" name="Straight Connector 12"/>
        <cdr:cNvCxnSpPr/>
      </cdr:nvCxnSpPr>
      <cdr:spPr>
        <a:xfrm xmlns:a="http://schemas.openxmlformats.org/drawingml/2006/main" flipV="1">
          <a:off x="5867373" y="788126"/>
          <a:ext cx="27" cy="248847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0.82759</cdr:x>
      <cdr:y>0.24053</cdr:y>
    </cdr:from>
    <cdr:to>
      <cdr:x>0.82759</cdr:x>
      <cdr:y>1</cdr:y>
    </cdr:to>
    <cdr:cxnSp macro="">
      <cdr:nvCxnSpPr>
        <cdr:cNvPr id="19" name="Straight Connector 18"/>
        <cdr:cNvCxnSpPr/>
      </cdr:nvCxnSpPr>
      <cdr:spPr>
        <a:xfrm xmlns:a="http://schemas.openxmlformats.org/drawingml/2006/main" flipH="1" flipV="1">
          <a:off x="7315200" y="788126"/>
          <a:ext cx="34" cy="248847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0.19828</cdr:x>
      <cdr:y>0.78085</cdr:y>
    </cdr:from>
    <cdr:to>
      <cdr:x>0.26724</cdr:x>
      <cdr:y>0.86069</cdr:y>
    </cdr:to>
    <cdr:sp macro="" textlink="">
      <cdr:nvSpPr>
        <cdr:cNvPr id="24" name="TextBox 23"/>
        <cdr:cNvSpPr txBox="1"/>
      </cdr:nvSpPr>
      <cdr:spPr>
        <a:xfrm xmlns:a="http://schemas.openxmlformats.org/drawingml/2006/main">
          <a:off x="1752600" y="2558533"/>
          <a:ext cx="6096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2014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0.34483</cdr:x>
      <cdr:y>0.78085</cdr:y>
    </cdr:from>
    <cdr:to>
      <cdr:x>0.43103</cdr:x>
      <cdr:y>0.86069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3048000" y="2558533"/>
          <a:ext cx="7620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2015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0.51724</cdr:x>
      <cdr:y>0.7919</cdr:y>
    </cdr:from>
    <cdr:to>
      <cdr:x>0.58621</cdr:x>
      <cdr:y>0.86069</cdr:y>
    </cdr:to>
    <cdr:sp macro="" textlink="">
      <cdr:nvSpPr>
        <cdr:cNvPr id="27" name="TextBox 26"/>
        <cdr:cNvSpPr txBox="1"/>
      </cdr:nvSpPr>
      <cdr:spPr>
        <a:xfrm xmlns:a="http://schemas.openxmlformats.org/drawingml/2006/main">
          <a:off x="4572000" y="2594727"/>
          <a:ext cx="609600" cy="2254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2016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0.68103</cdr:x>
      <cdr:y>0.78085</cdr:y>
    </cdr:from>
    <cdr:to>
      <cdr:x>0.75</cdr:x>
      <cdr:y>0.86069</cdr:y>
    </cdr:to>
    <cdr:sp macro="" textlink="">
      <cdr:nvSpPr>
        <cdr:cNvPr id="28" name="TextBox 27"/>
        <cdr:cNvSpPr txBox="1"/>
      </cdr:nvSpPr>
      <cdr:spPr>
        <a:xfrm xmlns:a="http://schemas.openxmlformats.org/drawingml/2006/main">
          <a:off x="6019800" y="2558533"/>
          <a:ext cx="6096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2017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0.83621</cdr:x>
      <cdr:y>0.78085</cdr:y>
    </cdr:from>
    <cdr:to>
      <cdr:x>0.90517</cdr:x>
      <cdr:y>0.86069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7391400" y="2558533"/>
          <a:ext cx="6096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2018</a:t>
          </a:r>
          <a:endParaRPr lang="en-US" sz="11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0.17312</cdr:x>
      <cdr:y>0.15</cdr:y>
    </cdr:from>
    <cdr:to>
      <cdr:x>0.17312</cdr:x>
      <cdr:y>0.95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1517051" y="457200"/>
          <a:ext cx="22" cy="24384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0.33913</cdr:x>
      <cdr:y>0.15</cdr:y>
    </cdr:from>
    <cdr:to>
      <cdr:x>0.33913</cdr:x>
      <cdr:y>0.95</cdr:y>
    </cdr:to>
    <cdr:cxnSp macro="">
      <cdr:nvCxnSpPr>
        <cdr:cNvPr id="9" name="Straight Connector 8"/>
        <cdr:cNvCxnSpPr/>
      </cdr:nvCxnSpPr>
      <cdr:spPr>
        <a:xfrm xmlns:a="http://schemas.openxmlformats.org/drawingml/2006/main" flipV="1">
          <a:off x="2971796" y="457200"/>
          <a:ext cx="4" cy="24384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0.50435</cdr:x>
      <cdr:y>0.175</cdr:y>
    </cdr:from>
    <cdr:to>
      <cdr:x>0.50435</cdr:x>
      <cdr:y>1</cdr:y>
    </cdr:to>
    <cdr:cxnSp macro="">
      <cdr:nvCxnSpPr>
        <cdr:cNvPr id="13" name="Straight Connector 12"/>
        <cdr:cNvCxnSpPr/>
      </cdr:nvCxnSpPr>
      <cdr:spPr>
        <a:xfrm xmlns:a="http://schemas.openxmlformats.org/drawingml/2006/main" flipH="1" flipV="1">
          <a:off x="4419600" y="533400"/>
          <a:ext cx="19" cy="25146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0.66087</cdr:x>
      <cdr:y>0.175</cdr:y>
    </cdr:from>
    <cdr:to>
      <cdr:x>0.66087</cdr:x>
      <cdr:y>0.975</cdr:y>
    </cdr:to>
    <cdr:cxnSp macro="">
      <cdr:nvCxnSpPr>
        <cdr:cNvPr id="18" name="Straight Connector 17"/>
        <cdr:cNvCxnSpPr/>
      </cdr:nvCxnSpPr>
      <cdr:spPr>
        <a:xfrm xmlns:a="http://schemas.openxmlformats.org/drawingml/2006/main" flipH="1" flipV="1">
          <a:off x="5791200" y="533400"/>
          <a:ext cx="4" cy="24384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0.82609</cdr:x>
      <cdr:y>0.15</cdr:y>
    </cdr:from>
    <cdr:to>
      <cdr:x>0.82609</cdr:x>
      <cdr:y>0.95</cdr:y>
    </cdr:to>
    <cdr:cxnSp macro="">
      <cdr:nvCxnSpPr>
        <cdr:cNvPr id="22" name="Straight Connector 21"/>
        <cdr:cNvCxnSpPr/>
      </cdr:nvCxnSpPr>
      <cdr:spPr>
        <a:xfrm xmlns:a="http://schemas.openxmlformats.org/drawingml/2006/main" flipH="1" flipV="1">
          <a:off x="7239000" y="457200"/>
          <a:ext cx="27" cy="24384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0.67826</cdr:x>
      <cdr:y>0.8</cdr:y>
    </cdr:from>
    <cdr:to>
      <cdr:x>0.74783</cdr:x>
      <cdr:y>0.88128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5943600" y="2438400"/>
          <a:ext cx="609600" cy="2477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2017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0.84348</cdr:x>
      <cdr:y>0.79545</cdr:y>
    </cdr:from>
    <cdr:to>
      <cdr:x>0.92174</cdr:x>
      <cdr:y>0.88128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7391400" y="2424545"/>
          <a:ext cx="6858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2018</a:t>
          </a:r>
          <a:endParaRPr lang="en-US" sz="11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0.35514</cdr:x>
      <cdr:y>0.77108</cdr:y>
    </cdr:from>
    <cdr:to>
      <cdr:x>0.42056</cdr:x>
      <cdr:y>0.86563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895600" y="2133600"/>
          <a:ext cx="5334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2015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0.52336</cdr:x>
      <cdr:y>0.77108</cdr:y>
    </cdr:from>
    <cdr:to>
      <cdr:x>0.58879</cdr:x>
      <cdr:y>0.86563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267200" y="2133600"/>
          <a:ext cx="5334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2016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0.6729</cdr:x>
      <cdr:y>0.77108</cdr:y>
    </cdr:from>
    <cdr:to>
      <cdr:x>0.74766</cdr:x>
      <cdr:y>0.86563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486400" y="2133600"/>
          <a:ext cx="6096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2017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0.84112</cdr:x>
      <cdr:y>0.77108</cdr:y>
    </cdr:from>
    <cdr:to>
      <cdr:x>0.91589</cdr:x>
      <cdr:y>0.86563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858000" y="2133600"/>
          <a:ext cx="6096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2018</a:t>
          </a:r>
          <a:endParaRPr lang="en-US" sz="11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0.01754</cdr:x>
      <cdr:y>0.29545</cdr:y>
    </cdr:from>
    <cdr:to>
      <cdr:x>0.08772</cdr:x>
      <cdr:y>0.36364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2400" y="990600"/>
          <a:ext cx="6096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chemeClr val="accent6">
                  <a:lumMod val="50000"/>
                </a:schemeClr>
              </a:solidFill>
            </a:rPr>
            <a:t>2013</a:t>
          </a:r>
          <a:endParaRPr lang="en-US" sz="1100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0.19298</cdr:x>
      <cdr:y>0.27273</cdr:y>
    </cdr:from>
    <cdr:to>
      <cdr:x>0.26316</cdr:x>
      <cdr:y>0.35227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76400" y="914400"/>
          <a:ext cx="6096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chemeClr val="accent6">
                  <a:lumMod val="50000"/>
                </a:schemeClr>
              </a:solidFill>
            </a:rPr>
            <a:t>2014</a:t>
          </a:r>
          <a:endParaRPr lang="en-US" sz="1100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0.35965</cdr:x>
      <cdr:y>0.27273</cdr:y>
    </cdr:from>
    <cdr:to>
      <cdr:x>0.42105</cdr:x>
      <cdr:y>0.34091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124200" y="914400"/>
          <a:ext cx="533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chemeClr val="accent6">
                  <a:lumMod val="50000"/>
                </a:schemeClr>
              </a:solidFill>
            </a:rPr>
            <a:t>2015</a:t>
          </a:r>
          <a:endParaRPr lang="en-US" sz="1100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0.51754</cdr:x>
      <cdr:y>0.29545</cdr:y>
    </cdr:from>
    <cdr:to>
      <cdr:x>0.57895</cdr:x>
      <cdr:y>0.36364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495800" y="990600"/>
          <a:ext cx="533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chemeClr val="accent6">
                  <a:lumMod val="50000"/>
                </a:schemeClr>
              </a:solidFill>
            </a:rPr>
            <a:t>2016</a:t>
          </a:r>
          <a:endParaRPr lang="en-US" sz="1100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0.65789</cdr:x>
      <cdr:y>0.25</cdr:y>
    </cdr:from>
    <cdr:to>
      <cdr:x>0.72807</cdr:x>
      <cdr:y>0.31818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 flipV="1">
          <a:off x="5715000" y="838200"/>
          <a:ext cx="609600" cy="2285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chemeClr val="accent6">
                  <a:lumMod val="50000"/>
                </a:schemeClr>
              </a:solidFill>
            </a:rPr>
            <a:t>2017</a:t>
          </a:r>
          <a:endParaRPr lang="en-US" sz="1100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0.84211</cdr:x>
      <cdr:y>0.29545</cdr:y>
    </cdr:from>
    <cdr:to>
      <cdr:x>0.94737</cdr:x>
      <cdr:y>0.38636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7315200" y="990600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chemeClr val="accent6">
                  <a:lumMod val="50000"/>
                </a:schemeClr>
              </a:solidFill>
            </a:rPr>
            <a:t>2018</a:t>
          </a:r>
          <a:endParaRPr lang="en-US" sz="1100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0.17747</cdr:x>
      <cdr:y>0.1625</cdr:y>
    </cdr:from>
    <cdr:to>
      <cdr:x>0.17747</cdr:x>
      <cdr:y>0.92083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1524000" y="457200"/>
          <a:ext cx="0" cy="21336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0.3372</cdr:x>
      <cdr:y>0.18958</cdr:y>
    </cdr:from>
    <cdr:to>
      <cdr:x>0.3372</cdr:x>
      <cdr:y>0.92083</cdr:y>
    </cdr:to>
    <cdr:cxnSp macro="">
      <cdr:nvCxnSpPr>
        <cdr:cNvPr id="6" name="Straight Connector 5"/>
        <cdr:cNvCxnSpPr/>
      </cdr:nvCxnSpPr>
      <cdr:spPr>
        <a:xfrm xmlns:a="http://schemas.openxmlformats.org/drawingml/2006/main" flipV="1">
          <a:off x="2895600" y="533400"/>
          <a:ext cx="0" cy="20574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0.19966</cdr:x>
      <cdr:y>0.18958</cdr:y>
    </cdr:from>
    <cdr:to>
      <cdr:x>0.27509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14500" y="533400"/>
          <a:ext cx="647700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2014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0.34915</cdr:x>
      <cdr:y>0.21667</cdr:y>
    </cdr:from>
    <cdr:to>
      <cdr:x>0.42014</cdr:x>
      <cdr:y>0.28257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998177" y="609600"/>
          <a:ext cx="609600" cy="185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2015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0.53792</cdr:x>
      <cdr:y>0.21855</cdr:y>
    </cdr:from>
    <cdr:to>
      <cdr:x>0.6089</cdr:x>
      <cdr:y>0.28419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619159" y="614901"/>
          <a:ext cx="609600" cy="184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2016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0.68635</cdr:x>
      <cdr:y>0.24975</cdr:y>
    </cdr:from>
    <cdr:to>
      <cdr:x>0.75734</cdr:x>
      <cdr:y>0.31538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5893777" y="702677"/>
          <a:ext cx="609600" cy="184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2017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0.83413</cdr:x>
      <cdr:y>0.25522</cdr:y>
    </cdr:from>
    <cdr:to>
      <cdr:x>0.90512</cdr:x>
      <cdr:y>0.35208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7162800" y="718066"/>
          <a:ext cx="609600" cy="2725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2018</a:t>
          </a:r>
          <a:endParaRPr lang="en-US" sz="1100" dirty="0">
            <a:solidFill>
              <a:srgbClr val="FF0000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0.18644</cdr:x>
      <cdr:y>0.23077</cdr:y>
    </cdr:from>
    <cdr:to>
      <cdr:x>0.26215</cdr:x>
      <cdr:y>0.29291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71625" y="685800"/>
          <a:ext cx="638175" cy="184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2014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0.34576</cdr:x>
      <cdr:y>0.23077</cdr:y>
    </cdr:from>
    <cdr:to>
      <cdr:x>0.41582</cdr:x>
      <cdr:y>0.29291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914650" y="685800"/>
          <a:ext cx="590550" cy="184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2015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0.50621</cdr:x>
      <cdr:y>0.23077</cdr:y>
    </cdr:from>
    <cdr:to>
      <cdr:x>0.59661</cdr:x>
      <cdr:y>0.29291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267200" y="685800"/>
          <a:ext cx="762000" cy="184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2016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0.66441</cdr:x>
      <cdr:y>0.23077</cdr:y>
    </cdr:from>
    <cdr:to>
      <cdr:x>0.74124</cdr:x>
      <cdr:y>0.29291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600700" y="685800"/>
          <a:ext cx="647700" cy="184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2017</a:t>
          </a:r>
          <a:endParaRPr 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0.82712</cdr:x>
      <cdr:y>0.23077</cdr:y>
    </cdr:from>
    <cdr:to>
      <cdr:x>0.91299</cdr:x>
      <cdr:y>0.29291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6972300" y="685800"/>
          <a:ext cx="723900" cy="184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2018</a:t>
          </a:r>
          <a:endParaRPr lang="en-US" sz="110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3A73-3596-4680-ACCA-D8F21AFB3F2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7AE04-C340-4E34-AEAE-0DFB83B3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AE04-C340-4E34-AEAE-0DFB83B375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AE04-C340-4E34-AEAE-0DFB83B375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6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AE04-C340-4E34-AEAE-0DFB83B375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2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4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9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2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1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391BAF-0181-42C1-BE2B-E6CDCC2965C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688CB9-28A2-4B34-B109-160028EC23F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.gov.lk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elsevier.com/locate/agsy" TargetMode="External"/><Relationship Id="rId5" Type="http://schemas.openxmlformats.org/officeDocument/2006/relationships/hyperlink" Target="http://academeresearchjournals.org/journal/jaed" TargetMode="External"/><Relationship Id="rId4" Type="http://schemas.openxmlformats.org/officeDocument/2006/relationships/hyperlink" Target="http://www.meteorogydepartment.gov.lk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5410200"/>
            <a:ext cx="27432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Miss J A S </a:t>
            </a:r>
            <a:r>
              <a:rPr lang="en-US" b="1" i="1" dirty="0" err="1" smtClean="0">
                <a:solidFill>
                  <a:schemeClr val="tx2">
                    <a:lumMod val="50000"/>
                  </a:schemeClr>
                </a:solidFill>
              </a:rPr>
              <a:t>Perera</a:t>
            </a:r>
            <a:endParaRPr lang="en-US" b="1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2015/SP/108</a:t>
            </a:r>
          </a:p>
          <a:p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Department of Mathematics &amp; Statistic</a:t>
            </a:r>
          </a:p>
          <a:p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University of Jaffna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743200"/>
            <a:ext cx="6019801" cy="2286000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n-US" sz="4000" i="1" dirty="0" smtClean="0">
                <a:solidFill>
                  <a:schemeClr val="accent4">
                    <a:lumMod val="50000"/>
                  </a:schemeClr>
                </a:solidFill>
                <a:latin typeface="Abadi MT Condensed Extra Bold" pitchFamily="34" charset="0"/>
              </a:rPr>
              <a:t>IMPACT OF CLIMATE ON COCONUT YEILD IN THE COCONUT TRIANGLE</a:t>
            </a:r>
            <a:endParaRPr lang="en-US" sz="4000" i="1" dirty="0">
              <a:solidFill>
                <a:schemeClr val="accent4">
                  <a:lumMod val="50000"/>
                </a:schemeClr>
              </a:solidFill>
              <a:latin typeface="Abadi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82430"/>
              </p:ext>
            </p:extLst>
          </p:nvPr>
        </p:nvGraphicFramePr>
        <p:xfrm>
          <a:off x="152400" y="304800"/>
          <a:ext cx="8763001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973622"/>
              </p:ext>
            </p:extLst>
          </p:nvPr>
        </p:nvGraphicFramePr>
        <p:xfrm>
          <a:off x="228600" y="3276600"/>
          <a:ext cx="8610600" cy="303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695450" y="914400"/>
            <a:ext cx="19050" cy="1828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24200" y="914400"/>
            <a:ext cx="0" cy="1828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33900" y="914400"/>
            <a:ext cx="0" cy="1828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943600" y="914400"/>
            <a:ext cx="0" cy="1828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353300" y="914400"/>
            <a:ext cx="0" cy="1828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800" y="7620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05000" y="7620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6600" y="7620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7620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5999" y="76200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67600" y="7620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2018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1695450" y="3962400"/>
            <a:ext cx="1905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124200" y="39624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33900" y="39624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43600" y="39624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296150" y="39624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800" y="39624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05000" y="3962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43943" y="399466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24400" y="3962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95999" y="3994666"/>
            <a:ext cx="68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67600" y="3959832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2018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901336"/>
              </p:ext>
            </p:extLst>
          </p:nvPr>
        </p:nvGraphicFramePr>
        <p:xfrm>
          <a:off x="304800" y="381000"/>
          <a:ext cx="8429625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34195"/>
              </p:ext>
            </p:extLst>
          </p:nvPr>
        </p:nvGraphicFramePr>
        <p:xfrm>
          <a:off x="376646" y="3657600"/>
          <a:ext cx="838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790700" y="1066800"/>
            <a:ext cx="0" cy="2057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143250" y="1066800"/>
            <a:ext cx="19050" cy="2057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95800" y="1066800"/>
            <a:ext cx="0" cy="2057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867400" y="10668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239000" y="1066800"/>
            <a:ext cx="0" cy="2057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876425" y="4267200"/>
            <a:ext cx="0" cy="1905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219450" y="4267200"/>
            <a:ext cx="0" cy="1905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572000" y="41910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905500" y="41910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277100" y="41910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1000" y="10668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3400" y="40386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93842" y="4006334"/>
            <a:ext cx="79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9000" y="400633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24400" y="4001589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25094" y="399109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91400" y="3991094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2018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2982" y="3810000"/>
            <a:ext cx="6380018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2982" y="2895600"/>
            <a:ext cx="6380018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2982" y="1447800"/>
            <a:ext cx="6477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0164"/>
            <a:ext cx="5715000" cy="1143000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>
                <a:solidFill>
                  <a:schemeClr val="accent4">
                    <a:lumMod val="50000"/>
                  </a:schemeClr>
                </a:solidFill>
              </a:rPr>
              <a:t>Literature Reviews</a:t>
            </a:r>
            <a:endParaRPr lang="en-US" i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1447800"/>
            <a:ext cx="6629400" cy="51054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T.S.G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Peiries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R.R.A Peiries(CRI)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(1993) conducted 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study on effect of bimonthly rainfall on coconut yield in the low country  intermediate zone of Sri Lanka based on data two-monthly sub periods at Ratmalgara state .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regression model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1200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=0.89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Explanatory variables are cumulative rain fall</a:t>
            </a:r>
          </a:p>
          <a:p>
            <a:pPr marL="45720" indent="0">
              <a:buClr>
                <a:schemeClr val="bg2">
                  <a:lumMod val="25000"/>
                </a:schemeClr>
              </a:buClr>
              <a:buNone/>
            </a:pP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T.S.G </a:t>
            </a:r>
            <a:r>
              <a:rPr lang="en-US" sz="16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Peiris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R.O.Thattil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(1997)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conducted t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Assessment of the effect of environmental factors on yield of coconut 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regression model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1200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=0.75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Explanatory variables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are 8 climatic variables</a:t>
            </a:r>
          </a:p>
          <a:p>
            <a:pPr marL="45720" indent="0">
              <a:buClr>
                <a:schemeClr val="bg2">
                  <a:lumMod val="25000"/>
                </a:schemeClr>
              </a:buClr>
              <a:buNone/>
            </a:pP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Auguste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Emmanuel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Sylvain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N’cho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(2018) conducted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Shifted effects of 3 years of the minimum temperature, rainfall and water deficit on the nuts yielding expression in </a:t>
            </a:r>
            <a:r>
              <a:rPr lang="en-US" sz="16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Cocos</a:t>
            </a:r>
            <a:r>
              <a:rPr lang="en-US" sz="16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nucifera</a:t>
            </a:r>
            <a:r>
              <a:rPr lang="en-US" sz="16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L.,Cote</a:t>
            </a:r>
            <a:r>
              <a:rPr lang="en-US" sz="16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d’lvoire</a:t>
            </a:r>
            <a:r>
              <a:rPr lang="en-US" sz="16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3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regression model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3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1300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13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=0.617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13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Explanatory variables are 6 climatic variables</a:t>
            </a:r>
            <a:endParaRPr lang="en-US" sz="1300" i="1" dirty="0" smtClean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US" sz="1600" i="1" dirty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US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2382982" y="4876800"/>
            <a:ext cx="6477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85800"/>
            <a:ext cx="49530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6600" i="1" u="sng" dirty="0" smtClean="0">
                <a:solidFill>
                  <a:schemeClr val="accent4">
                    <a:lumMod val="50000"/>
                  </a:schemeClr>
                </a:solidFill>
              </a:rPr>
              <a:t>Objectives</a:t>
            </a:r>
            <a:endParaRPr lang="en-US" sz="6600" i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3048000"/>
            <a:ext cx="6705600" cy="3048000"/>
          </a:xfrm>
        </p:spPr>
        <p:txBody>
          <a:bodyPr/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Study the impact of climate on coconut yield in coconut triangle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Develop the statistical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781800" cy="1219200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>
                <a:solidFill>
                  <a:schemeClr val="accent4">
                    <a:lumMod val="50000"/>
                  </a:schemeClr>
                </a:solidFill>
              </a:rPr>
              <a:t>Research Methodology</a:t>
            </a:r>
            <a:endParaRPr lang="en-US" i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3600" y="2057400"/>
            <a:ext cx="6400800" cy="4114800"/>
          </a:xfrm>
        </p:spPr>
        <p:txBody>
          <a:bodyPr>
            <a:normAutofit/>
          </a:bodyPr>
          <a:lstStyle/>
          <a:p>
            <a:pPr algn="just">
              <a:buClr>
                <a:schemeClr val="accent4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Study area</a:t>
            </a:r>
            <a:r>
              <a:rPr lang="en-US" dirty="0" smtClean="0"/>
              <a:t>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Coconut Triangle</a:t>
            </a:r>
          </a:p>
          <a:p>
            <a:pPr algn="just">
              <a:buClr>
                <a:schemeClr val="accent4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Data</a:t>
            </a:r>
            <a:r>
              <a:rPr lang="en-US" dirty="0" smtClean="0"/>
              <a:t> : </a:t>
            </a:r>
          </a:p>
          <a:p>
            <a:pPr lvl="1" algn="ctr">
              <a:buClr>
                <a:schemeClr val="tx2">
                  <a:lumMod val="60000"/>
                  <a:lumOff val="40000"/>
                </a:schemeClr>
              </a:buClr>
              <a:buSzPct val="124000"/>
              <a:buFont typeface="Wingdings" pitchFamily="2" charset="2"/>
              <a:buChar char="q"/>
            </a:pPr>
            <a:r>
              <a:rPr lang="en-US" dirty="0" smtClean="0"/>
              <a:t>Independent variables(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monthly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rainfall(x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temperature(x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 smtClean="0"/>
              <a:t> 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relative humidity(x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 smtClean="0"/>
              <a:t>)</a:t>
            </a:r>
          </a:p>
          <a:p>
            <a:pPr lvl="4" algn="just">
              <a:buClr>
                <a:schemeClr val="tx2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 the Metrological Department and Census and Statistic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website</a:t>
            </a:r>
          </a:p>
          <a:p>
            <a:pPr lvl="3" algn="just">
              <a:buClr>
                <a:schemeClr val="tx2">
                  <a:lumMod val="60000"/>
                  <a:lumOff val="40000"/>
                </a:schemeClr>
              </a:buClr>
              <a:buSzPct val="131000"/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000" dirty="0" smtClean="0"/>
              <a:t>Dependent variable(coconut production(y))</a:t>
            </a:r>
          </a:p>
          <a:p>
            <a:pPr lvl="4" algn="just">
              <a:buClr>
                <a:schemeClr val="tx2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 CRI</a:t>
            </a:r>
          </a:p>
          <a:p>
            <a:pPr marL="640080" lvl="2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9881" y="274637"/>
            <a:ext cx="8229600" cy="6202363"/>
          </a:xfrm>
        </p:spPr>
        <p:txBody>
          <a:bodyPr/>
          <a:lstStyle/>
          <a:p>
            <a:pPr marL="0" indent="0">
              <a:buNone/>
            </a:pPr>
            <a:r>
              <a:rPr lang="en-US" sz="4400" b="1" i="1" u="sng" dirty="0" smtClean="0">
                <a:solidFill>
                  <a:schemeClr val="accent4">
                    <a:lumMod val="50000"/>
                  </a:schemeClr>
                </a:solidFill>
              </a:rPr>
              <a:t>Methodology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0936" y="1219200"/>
            <a:ext cx="1600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8381" y="1073727"/>
            <a:ext cx="2050474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0289" y="1073727"/>
            <a:ext cx="2022763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selection</a:t>
            </a:r>
          </a:p>
          <a:p>
            <a:pPr algn="ctr"/>
            <a:r>
              <a:rPr lang="en-US" dirty="0" smtClean="0"/>
              <a:t>(Stepwise Regression 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511136" y="1485900"/>
            <a:ext cx="11672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8" idx="3"/>
          </p:cNvCxnSpPr>
          <p:nvPr/>
        </p:nvCxnSpPr>
        <p:spPr>
          <a:xfrm>
            <a:off x="8853052" y="149282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16480" y="2590800"/>
            <a:ext cx="1749136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06950" y="3909579"/>
            <a:ext cx="5528832" cy="11430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Y=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+……+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sz="24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24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l-G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ϵ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9" name="Elbow Connector 28"/>
          <p:cNvCxnSpPr>
            <a:stCxn id="24" idx="1"/>
            <a:endCxn id="25" idx="0"/>
          </p:cNvCxnSpPr>
          <p:nvPr/>
        </p:nvCxnSpPr>
        <p:spPr>
          <a:xfrm rot="10800000" flipV="1">
            <a:off x="2971366" y="3009899"/>
            <a:ext cx="745114" cy="89967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5728855" y="1485900"/>
            <a:ext cx="1101434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728855" y="3895725"/>
            <a:ext cx="2978727" cy="18954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Y:dependent variable</a:t>
            </a:r>
          </a:p>
          <a:p>
            <a:pPr algn="just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:independent variables</a:t>
            </a:r>
          </a:p>
          <a:p>
            <a:pPr algn="just"/>
            <a:r>
              <a:rPr lang="el-GR" dirty="0" smtClean="0">
                <a:solidFill>
                  <a:schemeClr val="accent3">
                    <a:lumMod val="50000"/>
                  </a:schemeClr>
                </a:solidFill>
              </a:rPr>
              <a:t>Β</a:t>
            </a:r>
            <a:r>
              <a:rPr lang="en-US" baseline="-2500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:constant</a:t>
            </a:r>
          </a:p>
          <a:p>
            <a:pPr algn="just"/>
            <a:r>
              <a:rPr lang="el-GR" dirty="0" smtClean="0">
                <a:solidFill>
                  <a:schemeClr val="accent3">
                    <a:lumMod val="50000"/>
                  </a:schemeClr>
                </a:solidFill>
              </a:rPr>
              <a:t>Β</a:t>
            </a:r>
            <a:r>
              <a:rPr lang="en-US" baseline="-25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s: coefficients</a:t>
            </a:r>
          </a:p>
          <a:p>
            <a:pPr algn="just"/>
            <a:r>
              <a:rPr lang="el-GR" dirty="0" smtClean="0">
                <a:solidFill>
                  <a:schemeClr val="accent3">
                    <a:lumMod val="50000"/>
                  </a:schemeClr>
                </a:solidFill>
              </a:rPr>
              <a:t>ϵ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:error term(</a:t>
            </a:r>
            <a:r>
              <a:rPr lang="el-GR" dirty="0" smtClean="0">
                <a:solidFill>
                  <a:schemeClr val="accent3">
                    <a:lumMod val="50000"/>
                  </a:schemeClr>
                </a:solidFill>
              </a:rPr>
              <a:t>ϵ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~N(0,</a:t>
            </a:r>
            <a:r>
              <a:rPr lang="az-Cyrl-AZ" dirty="0" smtClean="0">
                <a:solidFill>
                  <a:schemeClr val="accent3">
                    <a:lumMod val="50000"/>
                  </a:schemeClr>
                </a:solidFill>
              </a:rPr>
              <a:t>б</a:t>
            </a:r>
            <a:r>
              <a:rPr lang="en-US" baseline="30000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))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72055" y="5867400"/>
            <a:ext cx="2798619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assumptions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5" idx="4"/>
            <a:endCxn id="25" idx="4"/>
          </p:cNvCxnSpPr>
          <p:nvPr/>
        </p:nvCxnSpPr>
        <p:spPr>
          <a:xfrm>
            <a:off x="2971366" y="505258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2"/>
            <a:endCxn id="24" idx="3"/>
          </p:cNvCxnSpPr>
          <p:nvPr/>
        </p:nvCxnSpPr>
        <p:spPr>
          <a:xfrm rot="5400000">
            <a:off x="6104658" y="1272886"/>
            <a:ext cx="1097973" cy="237605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37" idx="0"/>
          </p:cNvCxnSpPr>
          <p:nvPr/>
        </p:nvCxnSpPr>
        <p:spPr>
          <a:xfrm flipH="1">
            <a:off x="2971365" y="5052580"/>
            <a:ext cx="1" cy="8148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7200"/>
            <a:ext cx="3657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Census and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Statistic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4800" b="1" i="1" dirty="0">
                <a:solidFill>
                  <a:srgbClr val="FF0000"/>
                </a:solidFill>
                <a:hlinkClick r:id="rId3"/>
              </a:rPr>
              <a:t>http://www.statistics.gov.lk/</a:t>
            </a:r>
            <a:endParaRPr lang="en-US" sz="4800" b="1" i="1" dirty="0" smtClean="0">
              <a:solidFill>
                <a:srgbClr val="FF0000"/>
              </a:solidFill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Metrological department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4800" b="1" i="1" dirty="0">
                <a:solidFill>
                  <a:srgbClr val="FF0000"/>
                </a:solidFill>
                <a:hlinkClick r:id="rId4"/>
              </a:rPr>
              <a:t>http://www.meteorogydepartment.gov.lk</a:t>
            </a:r>
            <a:endParaRPr lang="en-US" sz="4800" b="1" i="1" dirty="0">
              <a:solidFill>
                <a:srgbClr val="FF0000"/>
              </a:solidFill>
            </a:endParaRPr>
          </a:p>
          <a:p>
            <a:pPr lvl="1"/>
            <a:endParaRPr lang="en-US" sz="4800" b="1" dirty="0" smtClean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Effect of bimonthly rainfall on coconut in the low country intermediate zone(IL</a:t>
            </a:r>
            <a:r>
              <a:rPr lang="en-US" sz="4800" b="1" baseline="-25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) of Sri Lanka(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</a:rPr>
              <a:t>T.S.G.Peiris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</a:rPr>
              <a:t>R.R.A.Peiris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)(CRI)</a:t>
            </a:r>
          </a:p>
          <a:p>
            <a:pPr marL="45720" indent="0">
              <a:buClr>
                <a:schemeClr val="bg2">
                  <a:lumMod val="25000"/>
                </a:schemeClr>
              </a:buClr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Assessment of factors affecting coconut production in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Tanzaniya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Muyengi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Z.E. ,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Msuya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E. ,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Lazaro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E.)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rgbClr val="FF0000"/>
                </a:solidFill>
              </a:rPr>
              <a:t>(</a:t>
            </a:r>
            <a:r>
              <a:rPr lang="en-US" sz="4800" b="1" i="1" dirty="0">
                <a:solidFill>
                  <a:srgbClr val="FF0000"/>
                </a:solidFill>
                <a:hlinkClick r:id="rId5"/>
              </a:rPr>
              <a:t>http://academeresearchjournals.org/journal/jaed</a:t>
            </a:r>
            <a:r>
              <a:rPr lang="en-US" sz="4800" b="1" i="1" dirty="0">
                <a:solidFill>
                  <a:srgbClr val="FF0000"/>
                </a:solidFill>
              </a:rPr>
              <a:t>)</a:t>
            </a:r>
          </a:p>
          <a:p>
            <a:pPr marL="365760" lvl="1" indent="0">
              <a:buClr>
                <a:schemeClr val="accent4">
                  <a:lumMod val="75000"/>
                </a:schemeClr>
              </a:buClr>
              <a:buNone/>
            </a:pPr>
            <a:endParaRPr lang="en-US" sz="4800" b="1" i="1" dirty="0">
              <a:solidFill>
                <a:srgbClr val="FF0000"/>
              </a:solidFill>
            </a:endParaRPr>
          </a:p>
          <a:p>
            <a:pPr marL="365760" lvl="1" indent="0">
              <a:lnSpc>
                <a:spcPct val="80000"/>
              </a:lnSpc>
              <a:buClr>
                <a:schemeClr val="accent4">
                  <a:lumMod val="75000"/>
                </a:schemeClr>
              </a:buClr>
              <a:buNone/>
            </a:pPr>
            <a:endParaRPr lang="en-US" sz="4800" b="1" i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Shifted effect of three years of minimum temperature, rainfall, and water deficit on the nut yielding expression in Cocos nucifera L.,Cote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d’lovire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(August Emmanuel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Issali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Syllavain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N’cho,Abdourahamane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Sangare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)(Biodiversity International Journal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" indent="0">
              <a:lnSpc>
                <a:spcPct val="80000"/>
              </a:lnSpc>
              <a:buClr>
                <a:schemeClr val="bg2">
                  <a:lumMod val="25000"/>
                </a:schemeClr>
              </a:buClr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Assessment of the effect of environmental factors on yield of coconut(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cocos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nucifera,L1) (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T.S.G.Peiris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&amp; R.O.Thattil)(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CRI,University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of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Peradeniya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" indent="0">
              <a:lnSpc>
                <a:spcPct val="80000"/>
              </a:lnSpc>
              <a:buClr>
                <a:schemeClr val="bg2">
                  <a:lumMod val="25000"/>
                </a:schemeClr>
              </a:buClr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Annual Report 2017 ,Coconut Research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</a:rPr>
              <a:t>Board,Ministry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 of plantation 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Industries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Clr>
                <a:schemeClr val="bg2">
                  <a:lumMod val="25000"/>
                </a:schemeClr>
              </a:buClr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ü"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Climate change and coconut plantation in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</a:rPr>
              <a:t>India:impacts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 and potential adaptation gains(S.Naresh Kumar &amp; P.K.Aggrawal)(Central plantation crops Research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</a:rPr>
              <a:t>institute,Kerala,India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20000"/>
              </a:lnSpc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4800" b="1" i="1" dirty="0" smtClean="0">
                <a:hlinkClick r:id="rId6"/>
              </a:rPr>
              <a:t>www.elsevier.com/locate/agsy</a:t>
            </a:r>
            <a:endParaRPr lang="en-US" sz="4800" b="1" i="1" dirty="0" smtClean="0"/>
          </a:p>
          <a:p>
            <a:pPr lvl="1"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endParaRPr lang="en-US" sz="2300" i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895600"/>
            <a:ext cx="6400800" cy="2087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Abadi MT Condensed Extra Bold" pitchFamily="34" charset="0"/>
              </a:rPr>
              <a:t>THANK YOU</a:t>
            </a:r>
            <a:endParaRPr lang="en-US" sz="9600" b="1" dirty="0">
              <a:solidFill>
                <a:schemeClr val="accent1">
                  <a:lumMod val="50000"/>
                </a:schemeClr>
              </a:solidFill>
              <a:latin typeface="Abadi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09600"/>
            <a:ext cx="4191000" cy="808038"/>
          </a:xfrm>
        </p:spPr>
        <p:txBody>
          <a:bodyPr/>
          <a:lstStyle/>
          <a:p>
            <a:r>
              <a:rPr lang="en-US" b="1" i="1" u="dbl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9900"/>
                  </a:solidFill>
                </a:uFill>
                <a:latin typeface="BalletEngraved" pitchFamily="2" charset="0"/>
              </a:rPr>
              <a:t>Outline</a:t>
            </a:r>
            <a:endParaRPr lang="en-US" b="1" i="1" u="dbl" dirty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9900"/>
                </a:solidFill>
              </a:uFill>
              <a:latin typeface="BalletEngrave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441706"/>
            <a:ext cx="4800600" cy="3048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Background &amp; Introduction of the study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Literature Review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References</a:t>
            </a:r>
            <a:endParaRPr lang="en-US" sz="24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2529">
            <a:off x="6477000" y="4343400"/>
            <a:ext cx="2057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6512511" cy="1143000"/>
          </a:xfrm>
        </p:spPr>
        <p:txBody>
          <a:bodyPr/>
          <a:lstStyle/>
          <a:p>
            <a:pPr lvl="1"/>
            <a:r>
              <a:rPr lang="en-US" sz="3600" b="1" i="1" u="sng" dirty="0" smtClean="0">
                <a:solidFill>
                  <a:schemeClr val="accent4">
                    <a:lumMod val="50000"/>
                  </a:schemeClr>
                </a:solidFill>
              </a:rPr>
              <a:t>Background &amp; </a:t>
            </a:r>
            <a:r>
              <a:rPr lang="en-US" sz="3600" b="1" i="1" u="sng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r>
              <a:rPr lang="en-US" sz="3600" b="1" i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b="1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b="1" i="1" u="sng" dirty="0" smtClean="0">
                <a:solidFill>
                  <a:schemeClr val="accent4">
                    <a:lumMod val="50000"/>
                  </a:schemeClr>
                </a:solidFill>
              </a:rPr>
              <a:t>of the Study</a:t>
            </a:r>
            <a:endParaRPr lang="en-US" sz="3600" b="1" i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6705600" cy="4419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Coconut is most important to Sri Lanka.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Coconut is important tree crop among the humid tropical regions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Coconut is perennial crop.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Sri Lanka is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1400" b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 rank of world coconut production and land extent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ANCP is with mean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2427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millions nuts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Coconut contributed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1.3%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of GNP in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2002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Provides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22%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calories &amp;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sz="1400" b="1" baseline="30000" dirty="0">
                <a:solidFill>
                  <a:schemeClr val="accent3">
                    <a:lumMod val="75000"/>
                  </a:schemeClr>
                </a:solidFill>
              </a:rPr>
              <a:t>nd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only the rice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Fresh nuts export and manufacture many products.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Coconut production fluctuated mainly due to the major climatic parameters.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Effect of current climate change is usually reflected on NCP.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The degrees of influence of these variables on coconut yield is unknown in the coconut triangle. 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An attempt is made to study impact of climate on the coconut yield in coconut triangle and determine their relationships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685800"/>
            <a:ext cx="41148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4000" u="sng" dirty="0">
                <a:solidFill>
                  <a:schemeClr val="accent4">
                    <a:lumMod val="50000"/>
                  </a:schemeClr>
                </a:solidFill>
              </a:rPr>
              <a:t>Coconut </a:t>
            </a:r>
            <a:r>
              <a:rPr lang="en-US" sz="4000" u="sng" dirty="0" smtClean="0">
                <a:solidFill>
                  <a:schemeClr val="accent4">
                    <a:lumMod val="50000"/>
                  </a:schemeClr>
                </a:solidFill>
              </a:rPr>
              <a:t>Triangle</a:t>
            </a:r>
          </a:p>
          <a:p>
            <a:pPr marL="0" indent="0">
              <a:buNone/>
            </a:pPr>
            <a:endParaRPr lang="en-US" sz="4000" u="sng" dirty="0">
              <a:solidFill>
                <a:srgbClr val="FFC000"/>
              </a:solidFill>
            </a:endParaRPr>
          </a:p>
          <a:p>
            <a:pPr>
              <a:buClr>
                <a:schemeClr val="tx2">
                  <a:lumMod val="50000"/>
                </a:schemeClr>
              </a:buClr>
              <a:buSzPct val="127000"/>
              <a:buFont typeface="Wingdings" pitchFamily="2" charset="2"/>
              <a:buChar char="ü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Puttalam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District</a:t>
            </a:r>
          </a:p>
          <a:p>
            <a:pPr>
              <a:buClr>
                <a:schemeClr val="tx2">
                  <a:lumMod val="50000"/>
                </a:schemeClr>
              </a:buClr>
              <a:buSzPct val="127000"/>
              <a:buFont typeface="Wingdings" pitchFamily="2" charset="2"/>
              <a:buChar char="ü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Kurunagala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District</a:t>
            </a:r>
          </a:p>
          <a:p>
            <a:pPr>
              <a:buClr>
                <a:schemeClr val="tx2">
                  <a:lumMod val="50000"/>
                </a:schemeClr>
              </a:buClr>
              <a:buSzPct val="127000"/>
              <a:buFont typeface="Wingdings" pitchFamily="2" charset="2"/>
              <a:buChar char="ü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Gampaha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District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038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112124"/>
              </p:ext>
            </p:extLst>
          </p:nvPr>
        </p:nvGraphicFramePr>
        <p:xfrm>
          <a:off x="152400" y="354874"/>
          <a:ext cx="8839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461596"/>
              </p:ext>
            </p:extLst>
          </p:nvPr>
        </p:nvGraphicFramePr>
        <p:xfrm>
          <a:off x="228600" y="3657600"/>
          <a:ext cx="8763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745673" y="11430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1836" y="2939534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2013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1836" y="6096000"/>
            <a:ext cx="651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2013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6082145"/>
            <a:ext cx="616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2014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6096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2015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608214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2016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737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366036"/>
              </p:ext>
            </p:extLst>
          </p:nvPr>
        </p:nvGraphicFramePr>
        <p:xfrm>
          <a:off x="533400" y="1066800"/>
          <a:ext cx="8153400" cy="2767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1981200" y="1676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76600" y="1676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648200" y="1676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888182" y="1676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239000" y="1676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5800" y="32004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2013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057400" y="3200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2014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42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609600"/>
            <a:ext cx="6934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solidFill>
                  <a:schemeClr val="accent4">
                    <a:lumMod val="50000"/>
                  </a:schemeClr>
                </a:solidFill>
              </a:rPr>
              <a:t>Major climatic variables</a:t>
            </a:r>
          </a:p>
          <a:p>
            <a:pPr>
              <a:buClr>
                <a:schemeClr val="tx2">
                  <a:lumMod val="75000"/>
                </a:schemeClr>
              </a:buClr>
              <a:buSzPct val="124000"/>
              <a:buFont typeface="Wingdings" pitchFamily="2" charset="2"/>
              <a:buChar char="ü"/>
            </a:pPr>
            <a:r>
              <a:rPr lang="en-US" sz="2400" dirty="0" smtClean="0"/>
              <a:t>Major climatic elements are </a:t>
            </a:r>
            <a:r>
              <a:rPr lang="en-US" sz="2400" dirty="0" smtClean="0">
                <a:solidFill>
                  <a:srgbClr val="FF0000"/>
                </a:solidFill>
              </a:rPr>
              <a:t>Rainfall , Temperature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Relative Humidity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u="sng" dirty="0" smtClean="0">
              <a:solidFill>
                <a:srgbClr val="FFC000"/>
              </a:solidFill>
            </a:endParaRP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489227"/>
              </p:ext>
            </p:extLst>
          </p:nvPr>
        </p:nvGraphicFramePr>
        <p:xfrm>
          <a:off x="228600" y="2438400"/>
          <a:ext cx="8686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752600" y="3352800"/>
            <a:ext cx="0" cy="2286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00400" y="3352800"/>
            <a:ext cx="0" cy="2286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00" y="3352800"/>
            <a:ext cx="0" cy="2286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43600" y="3276600"/>
            <a:ext cx="0" cy="2362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391400" y="3276600"/>
            <a:ext cx="0" cy="2362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819779"/>
              </p:ext>
            </p:extLst>
          </p:nvPr>
        </p:nvGraphicFramePr>
        <p:xfrm>
          <a:off x="152400" y="152400"/>
          <a:ext cx="8686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76278"/>
              </p:ext>
            </p:extLst>
          </p:nvPr>
        </p:nvGraphicFramePr>
        <p:xfrm>
          <a:off x="228600" y="3581400"/>
          <a:ext cx="8587154" cy="281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676400" y="8382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95800" y="8382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86100" y="8382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67400" y="838200"/>
            <a:ext cx="0" cy="21336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77100" y="775855"/>
            <a:ext cx="10391" cy="21959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" y="775855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400" y="775855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0400" y="77585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8200" y="77585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77585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91400" y="609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2018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95800" y="41910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981700" y="41910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339445" y="41910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4114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674870"/>
              </p:ext>
            </p:extLst>
          </p:nvPr>
        </p:nvGraphicFramePr>
        <p:xfrm>
          <a:off x="228600" y="152400"/>
          <a:ext cx="8696325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149919"/>
              </p:ext>
            </p:extLst>
          </p:nvPr>
        </p:nvGraphicFramePr>
        <p:xfrm>
          <a:off x="228600" y="3733800"/>
          <a:ext cx="8686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752600" y="914400"/>
            <a:ext cx="0" cy="1905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62300" y="914400"/>
            <a:ext cx="0" cy="1905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72000" y="914400"/>
            <a:ext cx="0" cy="1905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981700" y="914400"/>
            <a:ext cx="38100" cy="1905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391400" y="914400"/>
            <a:ext cx="0" cy="1905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1066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8800" y="10668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2300" y="1066800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10668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2200" y="1015939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7600" y="10668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2018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752600" y="44196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162300" y="44196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00" y="44196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81700" y="4419600"/>
            <a:ext cx="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7353300" y="4419600"/>
            <a:ext cx="38100" cy="1981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800" y="4267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8800" y="4267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4251571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4251571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72200" y="4251571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67600" y="4267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2018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t production in coconut growing district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1609</TotalTime>
  <Words>679</Words>
  <Application>Microsoft Office PowerPoint</Application>
  <PresentationFormat>On-screen Show (4:3)</PresentationFormat>
  <Paragraphs>183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Nut production in coconut growing districts (2)</vt:lpstr>
      <vt:lpstr>Slipstream</vt:lpstr>
      <vt:lpstr>IMPACT OF CLIMATE ON COCONUT YEILD IN THE COCONUT TRIANGLE</vt:lpstr>
      <vt:lpstr>Outline</vt:lpstr>
      <vt:lpstr>Background &amp; Introduction of the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Reviews</vt:lpstr>
      <vt:lpstr>Objectives</vt:lpstr>
      <vt:lpstr>Research Methodology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CLIMATIC VARIABLES CHANGE ON COCONUT YEILD</dc:title>
  <dc:creator>home</dc:creator>
  <cp:lastModifiedBy>home</cp:lastModifiedBy>
  <cp:revision>125</cp:revision>
  <dcterms:created xsi:type="dcterms:W3CDTF">2019-09-10T09:33:15Z</dcterms:created>
  <dcterms:modified xsi:type="dcterms:W3CDTF">2020-02-02T02:30:29Z</dcterms:modified>
</cp:coreProperties>
</file>