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0" r:id="rId5"/>
    <p:sldId id="262" r:id="rId6"/>
    <p:sldId id="263" r:id="rId7"/>
    <p:sldId id="265" r:id="rId8"/>
    <p:sldId id="266" r:id="rId9"/>
    <p:sldId id="269" r:id="rId10"/>
    <p:sldId id="270" r:id="rId11"/>
    <p:sldId id="271" r:id="rId12"/>
    <p:sldId id="272" r:id="rId13"/>
    <p:sldId id="259" r:id="rId14"/>
    <p:sldId id="264" r:id="rId1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36"/>
  </p:normalViewPr>
  <p:slideViewPr>
    <p:cSldViewPr snapToGrid="0" snapToObjects="1">
      <p:cViewPr varScale="1">
        <p:scale>
          <a:sx n="88" d="100"/>
          <a:sy n="88" d="100"/>
        </p:scale>
        <p:origin x="12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2T12:07:35.656"/>
    </inkml:context>
    <inkml:brush xml:id="br0">
      <inkml:brushProperty name="width" value="0.05" units="cm"/>
      <inkml:brushProperty name="height" value="0.05" units="cm"/>
      <inkml:brushProperty name="color" value="#E71224"/>
    </inkml:brush>
  </inkml:definitions>
  <inkml:trace contextRef="#ctx0" brushRef="#br0">571 19 24575,'32'0'0,"24"11"0,-36-8 0,20 12 0,-5-2 0,-16-7 0,45 9 0,-46-14 0,17 3 0,-24-4 0,-2 0 0,2 0 0,-3 0 0,4 0 0,27 0 0,-10 0 0,37 0 0,-30 0 0,0 0 0,6 0 0,-24 0 0,19 0 0,35-8 0,-41 6 0,42-10 0,-56 11 0,9-7 0,37 3 0,-16 0 0,4 0 0,5 1 0,39-1 0,3-1 0,-43 2 0,-2-1 0,20-1 0,10 0 0,-11 3 0,3 2 0,-11 0 0,0 2 0,8-1 0,-3 0 0,12 0 0,-10-1 0,12 1 0,-7 1 0,-15 1 0,0 0 0,14-2 0,8 0 0,-11 1 0,20 7 0,-62-7 0,45 7 0,-44-7 0,38 4 0,-46-5 0,15 0 0,-13 0 0,-5 0 0,5 0 0,-7 0 0,5 0 0,-4 0 0,48 7 0,33 6 0,-14-2 0,6 2 0,1-2 0,18 2 0,-26-4 0,-30-4 0,4-5 0,-20 0 0,2 0 0,-3 0 0,9 0 0,18 8 0,-12-2 0,8 7 0,7-1 0,-41-6 0,22 6 0,-36-12 0,-5 4 0,7-4 0,-6 0 0,13 0 0,-8 0 0,25 0 0,-17 0 0,15 0 0,-12 0 0,-6-4 0,25-5 0,-21 4 0,14-7 0,-19 11 0,18-11 0,6 10 0,-5-6 0,-5 8 0,-17-3 0,5 2 0,6-3 0,0 4 0,19 0 0,-2 0 0,-1 0 0,-10 0 0,-10 0 0,-10 0 0,10 0 0,-11 0 0,21 0 0,-2 0 0,12 0 0,-16 0 0,5 0 0,-11 0 0,4 0 0,0 0 0,-8 0 0,9 0 0,8 0 0,-11 0 0,26 0 0,-27 0 0,8 0 0,-17 0 0,19 0 0,-12 0 0,17 0 0,-22 0 0,5 0 0,-9 0 0,8 0 0,-6 0 0,1 0 0,-2 0 0,-3 0 0,35 0 0,-22 0 0,27 0 0,-11 0 0,-19 0 0,18 0 0,-27 0 0,15 0 0,-13 0 0,21 0 0,-5 0 0,1 0 0,20-4 0,-26 3 0,21-3 0,-28 4 0,35-7 0,-30 5 0,44-9 0,-42 6 0,30-4 0,-22 0 0,13 0 0,-16 0 0,4 4 0,-12 2 0,48-2 0,6 1 0,-30 2 0,33-3 0,-7 1 0,-53 4 0,13 0 0,29 0 0,3 0 0,-13 0 0,12 0 0,5 0 0,13 0 0,-28 0 0,1 0 0,43 0 0,-14 0 0,-42 0 0,-25 0 0,20 0 0,-24 0 0,3 0 0,0 0 0,3 0 0,-2 0 0,2 0 0,12 0 0,-14 0 0,14 0 0,-19 0 0,0 0 0,0 3 0,-4 5 0,20 53 0,-9-22 0,13 40 0,-5-16 0,-2-3 0,-3-4 0,0-2 0,-1 2 0,-4 5 0,-11-33 0,11 28 0,-4 3 0,-3-26 0,-2 21 0,0 1 0,-4-21 0,0 34 0,0-54 0,0 29 0,0-19 0,0 22 0,0-17 0,0 0 0,0 8 0,0 7 0,0-14 0,-8 12 0,6-31 0,-6 13 0,-24 55 0,24-50 0,-28 52 0,35-72 0,-15 27 0,9-18 0,-16 32 0,4 4 0,3-17 0,-2 17 0,14-40 0,-3 4 0,2-9 0,-3 22 0,3-18 0,-2 18 0,2-15 0,1-3 0,0 2 0,4-3 0,-4 17 0,-1-7 0,0 51 0,1-45 0,4 25 0,0-30 0,-3-13 0,2 9 0,-3-7 0,4-3 0,0 16 0,0-7 0,0 7 0,0-9 0,0-5 0,0 1 0,0 20 0,-4-5 0,3 37 0,-4-39 0,5 13 0,0-11 0,0-4 0,0 6 0,0-11 0,-3-10 0,2 4 0,-3-4 0,4 12 0,-4 10 0,3 1 0,-3 0 0,4-9 0,0-14 0,0 4 0,0-5 0,0 5 0,0 1 0,0 6 0,0-1 0,0 12 0,0-14 0,0 13 0,0-12 0,0 4 0,0 5 0,0-11 0,0 4 0,0-12 0,0 1 0,0 0 0,0 6 0,0-4 0,0 8 0,0-9 0,0 2 0,0 38 0,0-31 0,0 34 0,0-39 0,0 0 0,0 6 0,0-9 0,0 5 0,4-11 0,-4 3 0,4 0 0,-1 2 0,-2 5 0,3-5 0,-4 3 0,-43-8 0,7-1 0,-26-3 0,17 0 0,25 0 0,-2 0 0,15 0 0,-5 0 0,-27 0 0,10 0 0,-52 0 0,44 0 0,-19 0 0,29 0 0,13 0 0,-2 0 0,1 0 0,-3 0 0,-53 0 0,37 0 0,-29 0 0,47 0 0,7 4 0,-4-4 0,-6 4 0,4 0 0,-15-3 0,11 3 0,-55 7 0,48-8 0,-33 7 0,1 0 0,36-8 0,-44 6 0,53-8 0,-3 0 0,-2 0 0,0 0 0,-16 0 0,1 0 0,-6 0 0,13 0 0,0 0 0,7 0 0,-7 0 0,-23 4 0,29-3 0,-23 3 0,34-4 0,-19 3 0,7-2 0,-9 7 0,-19-3 0,20 0 0,-40 7 0,44-10 0,-15 6 0,19-5 0,-3-2 0,-57 14 0,45-12 0,-39 12 0,56-14 0,-9 2 0,13-3 0,-9 0 0,11 0 0,-5 0 0,-16 0 0,-7 4 0,7-3 0,-18 7 0,35-7 0,-17 3 0,12 0 0,-31-3 0,21 4 0,-56-5 0,50 3 0,-15-2 0,21 3 0,18-4 0,-7 0 0,-26 0 0,17 0 0,-54 0 0,12 0 0,8 0 0,-2 0 0,42 0 0,-3 0 0,-22 0 0,20 0 0,-50 0 0,43-5 0,-17 4 0,-1-12 0,29 7 0,-58-8 0,57 5 0,-25 4 0,17-2 0,13 6 0,-13-3 0,11-1 0,4 0 0,-43-13 0,30 11 0,-39-14 0,40 14 0,-22-10 0,12 6 0,-14-2 0,21 3 0,-28-3 0,32 2 0,-38-3 0,4-1 0,6 5 0,0-4 0,-10 4 0,18 1 0,-35-6 0,33 9 0,-43-12 0,54 16 0,-30-7 0,43 9 0,-48 0 0,39 0 0,-37 0 0,30 0 0,15 0 0,-59 0 0,50-4 0,-35 3 0,42-4 0,-25 1 0,28 3 0,-24-3 0,22 4 0,-16 0 0,-5 0 0,-25 0 0,-23 0 0,20 0 0,-1 0 0,3 0 0,23 0 0,1 0 0,0 0 0,-2 0 0,19 0 0,-53 0 0,52 0 0,-26 0 0,8 0 0,19 4 0,-51 1 0,51 1 0,-18 0 0,0 1 0,7-1 0,-51 8 0,58-8 0,-42 7 0,50-7 0,-38 7 0,48-8 0,-49 11 0,44-13 0,-44 18 0,45-19 0,-43 14 0,33-14 0,-25 11 0,36-12 0,-29 7 0,29-7 0,-53 3 0,48-4 0,-46 4 0,46-2 0,-34 2 0,41-4 0,-27 0 0,29 0 0,-12 0 0,19 0 0,-9-4 0,13 3 0,-17-13 0,16 7 0,-17-17 0,7-13 0,5 9 0,-3-12 0,14-12 0,-5-5 0,5-8 0,0 10 0,1 3 0,3 10 0,-3-35 0,4 36 0,0 8 0,0-42 0,0 32 0,0-18 0,0 32 0,0-19 0,0 1 0,0 1 0,4-18 0,1-2 0,-3 14 0,5-28 0,0 2 0,-6 34 0,12-55 0,-11 62 0,11-50 0,-12 52 0,4-15 0,-1 14 0,-3 15 0,3-10 0,0 6 0,1 5 0,0-6 0,-1 8 0,0-22 0,1 16 0,3-36 0,1 32 0,1-23 0,-5 25 0,8-18 0,-7 10 0,20-55 0,-18 40 0,16-45 0,-18 65 0,11-46 0,-12 47 0,3-27 0,-4 30 0,-3 0 0,3-26 0,0 23 0,-3-22 0,2 30 0,1-33 0,1 29 0,0-45 0,-1 45 0,0-38 0,-3 39 0,7-31 0,-3 32 0,0-19 0,-1 21 0,-4-7 0,0 13 0,0-5 0,0 10 0,0-14 0,3 15 0,-2-17 0,6 22 0,-3-12 0,3 15 0,1-8 0,0 4 0,0-1 0,3-5 0,-2 8 0,5-8 0,-5 9 0,2-6 0,-3 3 0,0 0 0,-1-3 0,1 6 0,-1-3 0,1 1 0,-1 2 0,0-2 0,1 3 0,-1 0 0,0 0 0,1 0 0,-1 0 0,1 0 0,-1 0 0,-3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2T12:17:42.8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152 100,'82'0,"-2"0,-26 0,3 0,-6 0,7 0,11 0,14-2,2 1,-13 0,-5 1,0-1,30-1,11-1,-25 0,-28 2,29-7,11 7,-43-3,31 0,1 1,-31 1,6-4,0 0,-5 5,-10-6,29 6,-5-10,-2 9,-11-4,3 0,30 2,-8 0,-20-3,-53 7,9-3,23 3,-9 0,19 0,22 0,3 0,8 0,-14 4,-3 0,-2 0,-6 2,17 0,-4-2,-38-3,12 3,28 0,-32-3,26 2,1 2,-20-1,8-2,-2 1,-19 4,18-6,12 6,-27-6,26 2,-34-3,-12 0,5 0,-13 0,63 0,-29 0,38 3,-32 1,-29 0,36 6,-30-5,53 11,-33-11,5 5,-1-2,-11-6,26 9,-44-11,6 0,5 0,17 3,-13-2,3 2,-25-3,-8 0,18 0,-6 0,22 0,-20 0,10-4,4-3,6-3,-7 2,-5 2,-2-3,14 4,-1-5,5 7,-9 3,0 0,8 0,0 0,15 0,-10 0,-1 0,4 0,-26 0,26 3,-8 4,-7 1,-2-1,-16-4,-11-3,13 28,-7-15,12 36,-14-36,2 9,-7-10,-37 28,6-11,-55 13,-10-3,18-12,-7-1,3-3,26-11,14-7,-2 2,-26-7,16 0,-16 0,12 0,37 0,-14 0,16 0,2 0,-9 0,-19 0,7 0,-24 0,0 0,19 3,-52 7,78 1,-6 2,3 0,-19 11,15-8,-12 7,21-11,5-5,-5 26,7-17,-7 15,9-18,-3-6,13 16,3-9,15 17,1-14,61 24,-29-20,27 11,-25-20,-9-8,-3 0,-2-4,-11 0,-12 0,17 0,16 3,-8 2,7-1,-1 3,-37-3,22 0,50 19,-51-14,52 15,-76-17,-6-3,23 13,-22-10,24 16,-28-11,4 0,-5 17,-4-3,0 2,-3-3,-6-16,-2 2,-47 15,31-15,-31 13,35-14,8-6,-12 2,12-6,-11 0,-11 0,-12 0,-27 4,3-3,16 2,12-3,-2 0,10 0,-15 0,-18-7,38 5,-46-5,57 7,-12 0,-1 0,13 0,-47 0,32 0,-22 0,26 0,-71 0,28 0,18 0,-3 0,4 0,3 0,-29 0,-7 0,30 0,3 0,6 0,-11 0,-4 0,-18 0,7 4,0 0,-17-1,25 3,-3 0,3-3,1 0,11-1,-1 1,-24 0,-5-2,2 0,3-2,17 1,0 0,-18 0,6 0,7 0,-3 0,-9 0,-11 0,-1 0,12 0,1 0,-14 0,5 0,-12 0,7 0,18 0,3 0,8 0,-34 0,10 0,26 0,-9-2,3 1,18 0,-4-3,3 0,16 0,-27-1,25 1,-5 8,-7 7,19-2,-25 2,-2-8,5-3,-50 0,47 0,-17 0,6 0,27 0,-29 0,18 0,-20 4,15 0,-3 3,15-2,10-2,2-3,14-32,12 4,3-50,0 28,3-5,2-2,5-19,4-14,6-3,-10 51,2-26,-1 14,1-5,5-5,-1 8,9-38,-14 51,5-7,0 3,-7 25,29 3,-20 34,13 29,-20 40,-9 9,0-3,-11-23,-6 8,-1-18,-5-23,-30 12,37-43,6-9,42-25,20-6,9 5,1-10,8 1,-2 20,-2 6,19-14,-28 12,1 0,-6 3,-5 1,2-2,32-2,-22 14,0 2,11 1,0 1,0 3,0 6,1 6,20 9,-6 0,4 1,-25-8,1-1,29 7,0-1,-33-8,-3-2,2-3,3-2,9 1,4-2,20-1,-3-3,-37-3,-2 0,15 1,4-2,18-8,-4-1,-38 6,3-2,14-4,14-4,0 0,-18 4,16-2,-18 0,11-2,-10 3,19 0,-26 3,5-4,22-9,-4-3,-4 1,2-2,-7 2,-33 14,55-2,-51 11,53 3,-58 4,19 1,-37 6,-7-3,15 19,-7 0,6 0,-12-9,-47-4,-29-12,-24-5,5 1,0 6,-2-1,11-7,-9-3,-2-2,8-1,2-1,5-1,0-2,2-1,1-3,-6 2,-3 3,-6 0,-2 1,5 2,-7-1,3 2,-7 1,-4 1,-9 1,2 1,10 1,16 0,7 1,0 1,-8-1,-1 0,9 4,10 5,8 2,-24 9,-22 10,35-13,2-1,-11 0,-17 4,81-17,75-3,-6 0,18 0,6 0,-8 0,-6-2,-4 0,7 0,12 1,10 0,-4-1,-16-1,-18-5,-8-1,6-1,-1-3,-4-7,-3-1,33-14,-25 4,-5 0,-17 5,29-22,-38 38,9-6,7 16,22 0,-9 4,3 5,0 3,3 6,-9 0,4 2,37 10,-20 0,13 6,-8-6,-13-11,-2-1,10 9,6 3,-19-12,-22-18,-13 0,-12 0,-54 33,14-17,-29 10,-6 0,-7-4,-26 2,30-9,-28-3,28-2,-22 2,19 1,-24 7,1-4,12 0,2 1,4-5,-1 0,5-1,23-3,-24-5,-1-1,24 2,-53-4,65 0,-26 0,14 0,-20 0,20 0,0 3,-6-2,-8 5,-7 1,2-1,-6-1,-15 3,-10 2,5-2,21-4,4 0,-1 0,-3 1,-1 1,0-3,-4-1,-1-3,4 0,-1 1,-3 0,-12 0,-9 0,4 0,19 0,3 0,3 0,-24 1,5-2,8 0,5-2,-22-5,13-1,32-2,2-2,-9-8,10-1,10 2,12 9,6-2,53-6,6 7,47-10,-13 7,10-1,-15 3,5-1,-2 1,27-6,-2 2,4 3,-6 3,-35 7,-1 3,16 0,4 2,3 1,-1 0,-9-2,-4 1,-13 3,-4 0,29-3,-16 0,10 1,-1-1,23-5,3-3,-20 3,3 0,0-1,2-4,0-1,-9 0,-11 1,-2-1,5 0,6-1,-5 1,7 1,-2 1,18-5,-2 1,-26 4,0 1,25 2,-12 1,-32 0,43 4,-54 0,23 0,-15 0,8 0,-7 0,-13 0,35 0,-27 0,11 4,-15-3,17 3,3 0,3-3,11 1,0 0,-22-2,55 0,-62 0,38 0,-54 0,23 0,-5 0,12 0,-1 0,1 0,0 0,-11 0,8 0,-28 0,7 0,-3 0,12 0,15 0,-5 0,-3 0,-15 0,18 0,-25 0,19 0,-20 0,-5 0,27 0,-28 0,17 0,-19 0,-2 0,12 0,-10 0,9 0,2 0,-8 0,19 0,-22 0,10 0,-2 0,-5 0,5 0,-6 0,-2 0,6 0,-4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6A1CB-4A44-6A45-86B6-D8DE7C50254B}" type="datetimeFigureOut">
              <a:rPr lang="en-DE" smtClean="0"/>
              <a:t>12.12.20</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4CC6D-1CDC-6F43-9F94-B82CFE21B802}" type="slidenum">
              <a:rPr lang="en-DE" smtClean="0"/>
              <a:t>‹#›</a:t>
            </a:fld>
            <a:endParaRPr lang="en-DE"/>
          </a:p>
        </p:txBody>
      </p:sp>
    </p:spTree>
    <p:extLst>
      <p:ext uri="{BB962C8B-B14F-4D97-AF65-F5344CB8AC3E}">
        <p14:creationId xmlns:p14="http://schemas.microsoft.com/office/powerpoint/2010/main" val="202564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BB44CC6D-1CDC-6F43-9F94-B82CFE21B802}" type="slidenum">
              <a:rPr lang="en-DE" smtClean="0"/>
              <a:t>5</a:t>
            </a:fld>
            <a:endParaRPr lang="en-DE"/>
          </a:p>
        </p:txBody>
      </p:sp>
    </p:spTree>
    <p:extLst>
      <p:ext uri="{BB962C8B-B14F-4D97-AF65-F5344CB8AC3E}">
        <p14:creationId xmlns:p14="http://schemas.microsoft.com/office/powerpoint/2010/main" val="316141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04F8-8538-DE46-BD6C-34DA5651E4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AEC14607-F0CB-474A-8037-2030930EC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898418EA-32FE-2F48-839B-BC0D7779655B}"/>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5" name="Footer Placeholder 4">
            <a:extLst>
              <a:ext uri="{FF2B5EF4-FFF2-40B4-BE49-F238E27FC236}">
                <a16:creationId xmlns:a16="http://schemas.microsoft.com/office/drawing/2014/main" id="{72430AA1-6285-A344-9D3F-2037CE478AF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4248DC2-03E2-5A4D-A60F-019C4FD62528}"/>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185649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4BAC-0A96-D646-A18D-C3413D85A2EF}"/>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6D57B698-79C5-4245-ADC9-B527C7E78B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EDB6CC9-B758-4045-9CDB-85A13EEE53E9}"/>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5" name="Footer Placeholder 4">
            <a:extLst>
              <a:ext uri="{FF2B5EF4-FFF2-40B4-BE49-F238E27FC236}">
                <a16:creationId xmlns:a16="http://schemas.microsoft.com/office/drawing/2014/main" id="{E08D44EE-E0B5-F84F-97E3-8220479AD73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DA20B09-73B7-2248-988D-C65DE567043B}"/>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314854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E3A8D-E24A-834B-BB74-09F59A88D75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6489C9D6-58D2-BA4E-842D-D178CE81AB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A759CCC-1A46-DA4C-839A-9C683FD9AD92}"/>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5" name="Footer Placeholder 4">
            <a:extLst>
              <a:ext uri="{FF2B5EF4-FFF2-40B4-BE49-F238E27FC236}">
                <a16:creationId xmlns:a16="http://schemas.microsoft.com/office/drawing/2014/main" id="{184598D6-916F-9E4D-9A0A-231DD9D3AC3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FAAD9E6-8AD0-1B48-8F48-4C43C2A3164F}"/>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388076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F5A4-EC29-6C4A-A51A-C6B6F096323A}"/>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305DF62-892D-E84C-A256-08FA0E0D44C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3BE77589-4F38-224E-BE06-6EE6059CF337}"/>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5" name="Footer Placeholder 4">
            <a:extLst>
              <a:ext uri="{FF2B5EF4-FFF2-40B4-BE49-F238E27FC236}">
                <a16:creationId xmlns:a16="http://schemas.microsoft.com/office/drawing/2014/main" id="{300EA8A0-1530-944E-9468-A78401A3963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F193DC8-6E12-014F-93F4-4E31E0AA1823}"/>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116490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4554-81F4-5243-BF07-61A96E4EC95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0E0B9B6F-5533-C348-B3DF-609E51672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F52BF6E-B852-EE43-9765-321505B599E2}"/>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5" name="Footer Placeholder 4">
            <a:extLst>
              <a:ext uri="{FF2B5EF4-FFF2-40B4-BE49-F238E27FC236}">
                <a16:creationId xmlns:a16="http://schemas.microsoft.com/office/drawing/2014/main" id="{231E0674-807E-BD40-9FAB-2286672FFEE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7CADF58-E45F-8E43-BFD8-F1042DAD8D69}"/>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399032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CB21-BEAF-394E-AFA1-4E34938B4D37}"/>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F4F6860A-BB19-C046-B80F-8EAF693F21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E8B058C-F720-E043-9980-71F86E00B9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BD0373C3-A61A-5541-8484-F8D01BA024A9}"/>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6" name="Footer Placeholder 5">
            <a:extLst>
              <a:ext uri="{FF2B5EF4-FFF2-40B4-BE49-F238E27FC236}">
                <a16:creationId xmlns:a16="http://schemas.microsoft.com/office/drawing/2014/main" id="{7027CE5B-86E9-FB4A-929C-AAE63B3F851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BD70BBA-DE91-254B-8680-F2B7A667CC78}"/>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162751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768D-DE15-6A40-AEB7-855A124EDA6E}"/>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58A4FF45-88BA-424A-9C1A-B255EB9CD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8478047-3E04-6E41-9A47-A66688CBA2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2024F7D7-99C8-7C4A-8B2A-F8D1C5029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17CC55-50D9-3D41-9E9C-C8CBC09D679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DFA576A2-6C1D-BF4A-A57C-9EE775BD77D2}"/>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8" name="Footer Placeholder 7">
            <a:extLst>
              <a:ext uri="{FF2B5EF4-FFF2-40B4-BE49-F238E27FC236}">
                <a16:creationId xmlns:a16="http://schemas.microsoft.com/office/drawing/2014/main" id="{7A095E7F-782C-3241-B913-EC0B6EAD3E6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54A3AE5A-FBC3-C242-8BA1-79D546D3B4E8}"/>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336139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0CD5-B534-A24A-BCE8-CBF9B70C9DD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98C52BDD-B074-D94D-9294-703B8A065953}"/>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4" name="Footer Placeholder 3">
            <a:extLst>
              <a:ext uri="{FF2B5EF4-FFF2-40B4-BE49-F238E27FC236}">
                <a16:creationId xmlns:a16="http://schemas.microsoft.com/office/drawing/2014/main" id="{E0885293-51D1-D54D-ABAA-E7621E8069F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9C728685-7078-A849-BD14-0A129BEA693B}"/>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831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C8516-94FF-054F-A7BB-BFD37B2BC47A}"/>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3" name="Footer Placeholder 2">
            <a:extLst>
              <a:ext uri="{FF2B5EF4-FFF2-40B4-BE49-F238E27FC236}">
                <a16:creationId xmlns:a16="http://schemas.microsoft.com/office/drawing/2014/main" id="{842B3E0A-1739-354C-A162-F002CF7F362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31C324C-7814-D847-B19D-73A1BE190EC0}"/>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405609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B3DD-8289-DF46-AF3A-436CE5D067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987ADAC-861F-CB4C-A286-78C7C3A50F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307F3394-8727-8544-A8A0-49B438D82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176EF7-361D-2B41-AF7C-9A61D012526E}"/>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6" name="Footer Placeholder 5">
            <a:extLst>
              <a:ext uri="{FF2B5EF4-FFF2-40B4-BE49-F238E27FC236}">
                <a16:creationId xmlns:a16="http://schemas.microsoft.com/office/drawing/2014/main" id="{04A28DF5-CF06-B248-8475-2D9256F1492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60B4A94-BDFF-F744-B2EE-91000BA77768}"/>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38453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DBA4-37F7-254E-8DBF-47AD0639C5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5121B489-C481-044F-B5C2-6749912B4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B2B17A8-5E0D-EC4A-83D7-3DCB85A4D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1D67E0-F834-EE40-938F-CC42FAE28D93}"/>
              </a:ext>
            </a:extLst>
          </p:cNvPr>
          <p:cNvSpPr>
            <a:spLocks noGrp="1"/>
          </p:cNvSpPr>
          <p:nvPr>
            <p:ph type="dt" sz="half" idx="10"/>
          </p:nvPr>
        </p:nvSpPr>
        <p:spPr/>
        <p:txBody>
          <a:bodyPr/>
          <a:lstStyle/>
          <a:p>
            <a:fld id="{C7187410-8DBB-9647-B10C-ADE1C9B37133}" type="datetimeFigureOut">
              <a:rPr lang="en-DE" smtClean="0"/>
              <a:t>12.12.20</a:t>
            </a:fld>
            <a:endParaRPr lang="en-DE"/>
          </a:p>
        </p:txBody>
      </p:sp>
      <p:sp>
        <p:nvSpPr>
          <p:cNvPr id="6" name="Footer Placeholder 5">
            <a:extLst>
              <a:ext uri="{FF2B5EF4-FFF2-40B4-BE49-F238E27FC236}">
                <a16:creationId xmlns:a16="http://schemas.microsoft.com/office/drawing/2014/main" id="{3F1A8E1B-64AF-5E4F-AE2F-AE6A280535E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7C5C14F-EB4E-8344-B597-570AAC66DCBD}"/>
              </a:ext>
            </a:extLst>
          </p:cNvPr>
          <p:cNvSpPr>
            <a:spLocks noGrp="1"/>
          </p:cNvSpPr>
          <p:nvPr>
            <p:ph type="sldNum" sz="quarter" idx="12"/>
          </p:nvPr>
        </p:nvSpPr>
        <p:spPr/>
        <p:txBody>
          <a:bodyPr/>
          <a:lstStyle/>
          <a:p>
            <a:fld id="{F61F6106-9B38-9643-9B18-C5783364AC93}" type="slidenum">
              <a:rPr lang="en-DE" smtClean="0"/>
              <a:t>‹#›</a:t>
            </a:fld>
            <a:endParaRPr lang="en-DE"/>
          </a:p>
        </p:txBody>
      </p:sp>
    </p:spTree>
    <p:extLst>
      <p:ext uri="{BB962C8B-B14F-4D97-AF65-F5344CB8AC3E}">
        <p14:creationId xmlns:p14="http://schemas.microsoft.com/office/powerpoint/2010/main" val="123718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B9AD6C-14E1-8D4E-9C4C-E7D5C099A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2458EE3-C468-6D43-A636-E4E4BCAC1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AD90DA6-D8EC-9742-A480-DE3AD2006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87410-8DBB-9647-B10C-ADE1C9B37133}" type="datetimeFigureOut">
              <a:rPr lang="en-DE" smtClean="0"/>
              <a:t>12.12.20</a:t>
            </a:fld>
            <a:endParaRPr lang="en-DE"/>
          </a:p>
        </p:txBody>
      </p:sp>
      <p:sp>
        <p:nvSpPr>
          <p:cNvPr id="5" name="Footer Placeholder 4">
            <a:extLst>
              <a:ext uri="{FF2B5EF4-FFF2-40B4-BE49-F238E27FC236}">
                <a16:creationId xmlns:a16="http://schemas.microsoft.com/office/drawing/2014/main" id="{403046D0-AA96-5E4B-AEF2-DA48A61CC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4FB71B6F-B7E7-7D4E-B318-E6554E15D7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F6106-9B38-9643-9B18-C5783364AC93}" type="slidenum">
              <a:rPr lang="en-DE" smtClean="0"/>
              <a:t>‹#›</a:t>
            </a:fld>
            <a:endParaRPr lang="en-DE"/>
          </a:p>
        </p:txBody>
      </p:sp>
    </p:spTree>
    <p:extLst>
      <p:ext uri="{BB962C8B-B14F-4D97-AF65-F5344CB8AC3E}">
        <p14:creationId xmlns:p14="http://schemas.microsoft.com/office/powerpoint/2010/main" val="1961216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0A86C-49F4-374B-8F06-675B2A7766F5}"/>
              </a:ext>
            </a:extLst>
          </p:cNvPr>
          <p:cNvSpPr>
            <a:spLocks noGrp="1"/>
          </p:cNvSpPr>
          <p:nvPr>
            <p:ph type="ctrTitle"/>
          </p:nvPr>
        </p:nvSpPr>
        <p:spPr>
          <a:xfrm>
            <a:off x="2880360" y="841248"/>
            <a:ext cx="6227064" cy="1234440"/>
          </a:xfrm>
        </p:spPr>
        <p:txBody>
          <a:bodyPr vert="horz" lIns="91440" tIns="45720" rIns="91440" bIns="45720" rtlCol="0" anchor="t">
            <a:normAutofit/>
          </a:bodyPr>
          <a:lstStyle/>
          <a:p>
            <a:pPr algn="l"/>
            <a:r>
              <a:rPr lang="en-US" sz="4000" kern="1200" dirty="0">
                <a:solidFill>
                  <a:schemeClr val="accent1"/>
                </a:solidFill>
                <a:latin typeface="+mj-lt"/>
                <a:ea typeface="+mj-ea"/>
                <a:cs typeface="+mj-cs"/>
              </a:rPr>
              <a:t>Bank Customers and Attrition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a:extLst>
              <a:ext uri="{FF2B5EF4-FFF2-40B4-BE49-F238E27FC236}">
                <a16:creationId xmlns:a16="http://schemas.microsoft.com/office/drawing/2014/main" id="{B751912F-F830-604C-B8FA-9DA85B28A5E0}"/>
              </a:ext>
            </a:extLst>
          </p:cNvPr>
          <p:cNvSpPr>
            <a:spLocks noGrp="1"/>
          </p:cNvSpPr>
          <p:nvPr>
            <p:ph type="subTitle" idx="1"/>
          </p:nvPr>
        </p:nvSpPr>
        <p:spPr>
          <a:xfrm>
            <a:off x="2880360" y="2249424"/>
            <a:ext cx="6227064" cy="3803904"/>
          </a:xfrm>
        </p:spPr>
        <p:txBody>
          <a:bodyPr vert="horz" lIns="91440" tIns="45720" rIns="91440" bIns="45720" rtlCol="0">
            <a:normAutofit/>
          </a:bodyPr>
          <a:lstStyle/>
          <a:p>
            <a:pPr indent="-228600" algn="l">
              <a:buFont typeface="Arial" panose="020B0604020202020204" pitchFamily="34" charset="0"/>
              <a:buChar char="•"/>
            </a:pPr>
            <a:r>
              <a:rPr lang="en-US" sz="2200"/>
              <a:t>Ayo</a:t>
            </a:r>
          </a:p>
          <a:p>
            <a:pPr indent="-228600" algn="l">
              <a:buFont typeface="Arial" panose="020B0604020202020204" pitchFamily="34" charset="0"/>
              <a:buChar char="•"/>
            </a:pPr>
            <a:r>
              <a:rPr lang="en-US" sz="2200"/>
              <a:t>Shola</a:t>
            </a:r>
          </a:p>
          <a:p>
            <a:pPr indent="-228600" algn="l">
              <a:buFont typeface="Arial" panose="020B0604020202020204" pitchFamily="34" charset="0"/>
              <a:buChar char="•"/>
            </a:pPr>
            <a:r>
              <a:rPr lang="en-US" sz="2200"/>
              <a:t>Behrooz</a:t>
            </a:r>
          </a:p>
          <a:p>
            <a:pPr indent="-228600" algn="l">
              <a:buFont typeface="Arial" panose="020B0604020202020204" pitchFamily="34" charset="0"/>
              <a:buChar char="•"/>
            </a:pPr>
            <a:r>
              <a:rPr lang="en-US" sz="2200"/>
              <a:t>12.12.2020</a:t>
            </a:r>
          </a:p>
        </p:txBody>
      </p:sp>
    </p:spTree>
    <p:extLst>
      <p:ext uri="{BB962C8B-B14F-4D97-AF65-F5344CB8AC3E}">
        <p14:creationId xmlns:p14="http://schemas.microsoft.com/office/powerpoint/2010/main" val="129278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503F-B324-2F44-9657-2F187E5CC8C4}"/>
              </a:ext>
            </a:extLst>
          </p:cNvPr>
          <p:cNvSpPr>
            <a:spLocks noGrp="1"/>
          </p:cNvSpPr>
          <p:nvPr>
            <p:ph type="title"/>
          </p:nvPr>
        </p:nvSpPr>
        <p:spPr>
          <a:xfrm>
            <a:off x="4941535" y="640081"/>
            <a:ext cx="6610383" cy="5082625"/>
          </a:xfrm>
          <a:noFill/>
        </p:spPr>
        <p:txBody>
          <a:bodyPr vert="horz" lIns="91440" tIns="45720" rIns="91440" bIns="45720" rtlCol="0" anchor="b">
            <a:noAutofit/>
          </a:bodyPr>
          <a:lstStyle/>
          <a:p>
            <a:r>
              <a:rPr lang="en-GB" sz="2400" b="1" dirty="0"/>
              <a:t>R</a:t>
            </a:r>
            <a:r>
              <a:rPr lang="en-GB" sz="2400" b="1" baseline="30000" dirty="0"/>
              <a:t>2</a:t>
            </a:r>
            <a:r>
              <a:rPr lang="en-GB" sz="2400" b="1" dirty="0"/>
              <a:t> = 0.4447</a:t>
            </a:r>
            <a:br>
              <a:rPr lang="en-GB" sz="2400" b="1" dirty="0"/>
            </a:br>
            <a:br>
              <a:rPr lang="en-GB" sz="2400" b="1" dirty="0"/>
            </a:br>
            <a:r>
              <a:rPr lang="en-GB" sz="2400" b="1" dirty="0"/>
              <a:t>Logistic Regression: Income category as Dummy Variable:</a:t>
            </a:r>
            <a:br>
              <a:rPr lang="en-GB" sz="2400" b="1" dirty="0"/>
            </a:br>
            <a:br>
              <a:rPr lang="en-GB" sz="2400" b="1" dirty="0"/>
            </a:br>
            <a:r>
              <a:rPr lang="en-GB" sz="2400" dirty="0"/>
              <a:t>Here the '40-60k', '60k - 80k', and '80k - 120k' categories are significant and negative, it means that these categories are less likely to churn as compared to the base category of 'less than 40k'.</a:t>
            </a:r>
            <a:br>
              <a:rPr lang="en-GB" sz="2400" dirty="0"/>
            </a:br>
            <a:r>
              <a:rPr lang="en-GB" sz="2400" dirty="0"/>
              <a:t>The impact of the '120k+' category is not significant, it means that there is no difference between the impact of '120k+' group and the impact of the base group (less than 40k).</a:t>
            </a:r>
            <a:endParaRPr lang="en-US" sz="2400" dirty="0"/>
          </a:p>
        </p:txBody>
      </p:sp>
      <p:sp>
        <p:nvSpPr>
          <p:cNvPr id="10" name="Rectangle 9">
            <a:extLst>
              <a:ext uri="{FF2B5EF4-FFF2-40B4-BE49-F238E27FC236}">
                <a16:creationId xmlns:a16="http://schemas.microsoft.com/office/drawing/2014/main" id="{707744A9-B1DD-4F76-B3B2-02A51E6D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09F52C97-D8A0-4C58-9D04-B8733EE38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36" y="644333"/>
            <a:ext cx="3343935" cy="556933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5B18F3E1-E370-B34C-ACFF-D7D535C2E546}"/>
              </a:ext>
            </a:extLst>
          </p:cNvPr>
          <p:cNvPicPr>
            <a:picLocks noGrp="1" noChangeAspect="1"/>
          </p:cNvPicPr>
          <p:nvPr>
            <p:ph idx="1"/>
          </p:nvPr>
        </p:nvPicPr>
        <p:blipFill rotWithShape="1">
          <a:blip r:embed="rId2"/>
          <a:srcRect t="2330" r="-1" b="-1"/>
          <a:stretch/>
        </p:blipFill>
        <p:spPr>
          <a:xfrm>
            <a:off x="809243" y="809244"/>
            <a:ext cx="3017520" cy="5239512"/>
          </a:xfrm>
          <a:prstGeom prst="rect">
            <a:avLst/>
          </a:prstGeom>
          <a:effectLst/>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5E5AAD95-BF0E-0D49-A733-53D747C41929}"/>
                  </a:ext>
                </a:extLst>
              </p14:cNvPr>
              <p14:cNvContentPartPr/>
              <p14:nvPr/>
            </p14:nvContentPartPr>
            <p14:xfrm>
              <a:off x="771998" y="1366955"/>
              <a:ext cx="3125520" cy="1281240"/>
            </p14:xfrm>
          </p:contentPart>
        </mc:Choice>
        <mc:Fallback xmlns="">
          <p:pic>
            <p:nvPicPr>
              <p:cNvPr id="15" name="Ink 14">
                <a:extLst>
                  <a:ext uri="{FF2B5EF4-FFF2-40B4-BE49-F238E27FC236}">
                    <a16:creationId xmlns:a16="http://schemas.microsoft.com/office/drawing/2014/main" id="{5E5AAD95-BF0E-0D49-A733-53D747C41929}"/>
                  </a:ext>
                </a:extLst>
              </p:cNvPr>
              <p:cNvPicPr/>
              <p:nvPr/>
            </p:nvPicPr>
            <p:blipFill>
              <a:blip r:embed="rId4"/>
              <a:stretch>
                <a:fillRect/>
              </a:stretch>
            </p:blipFill>
            <p:spPr>
              <a:xfrm>
                <a:off x="763358" y="1357955"/>
                <a:ext cx="3143160" cy="1298880"/>
              </a:xfrm>
              <a:prstGeom prst="rect">
                <a:avLst/>
              </a:prstGeom>
            </p:spPr>
          </p:pic>
        </mc:Fallback>
      </mc:AlternateContent>
    </p:spTree>
    <p:extLst>
      <p:ext uri="{BB962C8B-B14F-4D97-AF65-F5344CB8AC3E}">
        <p14:creationId xmlns:p14="http://schemas.microsoft.com/office/powerpoint/2010/main" val="48579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F2A6-C645-FC40-BC44-02E1C0121A62}"/>
              </a:ext>
            </a:extLst>
          </p:cNvPr>
          <p:cNvSpPr>
            <a:spLocks noGrp="1"/>
          </p:cNvSpPr>
          <p:nvPr>
            <p:ph type="title"/>
          </p:nvPr>
        </p:nvSpPr>
        <p:spPr>
          <a:xfrm>
            <a:off x="4941535" y="640081"/>
            <a:ext cx="6610383" cy="3497021"/>
          </a:xfrm>
          <a:noFill/>
        </p:spPr>
        <p:txBody>
          <a:bodyPr vert="horz" lIns="91440" tIns="45720" rIns="91440" bIns="45720" rtlCol="0" anchor="b">
            <a:normAutofit fontScale="90000"/>
          </a:bodyPr>
          <a:lstStyle/>
          <a:p>
            <a:r>
              <a:rPr lang="en-GB" sz="2400" b="1" dirty="0"/>
              <a:t>R</a:t>
            </a:r>
            <a:r>
              <a:rPr lang="en-GB" sz="2400" b="1" baseline="30000" dirty="0"/>
              <a:t>2</a:t>
            </a:r>
            <a:r>
              <a:rPr lang="en-GB" sz="2400" b="1" dirty="0"/>
              <a:t> = 0.4416</a:t>
            </a:r>
            <a:br>
              <a:rPr lang="en-GB" sz="2400" b="1" dirty="0"/>
            </a:br>
            <a:br>
              <a:rPr lang="en-GB" sz="2400" b="1" dirty="0"/>
            </a:br>
            <a:r>
              <a:rPr lang="en-GB" sz="2400" b="1" dirty="0"/>
              <a:t>Logistic Regression: Card category as Dummy Variable:</a:t>
            </a:r>
            <a:br>
              <a:rPr lang="en-GB" sz="2400" b="1" dirty="0"/>
            </a:br>
            <a:br>
              <a:rPr lang="en-GB" sz="2400" b="1" dirty="0"/>
            </a:br>
            <a:r>
              <a:rPr lang="en-GB" sz="2400" b="1" dirty="0"/>
              <a:t>The categorical variables of 'Gold' and 'Silver' are significant with positive coefficients. It means that these type of card holders are more likely to churn as compared to the 'Blue' card holders.</a:t>
            </a:r>
            <a:br>
              <a:rPr lang="en-GB" sz="2400" b="1" dirty="0"/>
            </a:br>
            <a:br>
              <a:rPr lang="en-GB" sz="2400" b="1" dirty="0"/>
            </a:br>
            <a:endParaRPr lang="en-US" sz="2400" dirty="0"/>
          </a:p>
        </p:txBody>
      </p:sp>
      <p:sp>
        <p:nvSpPr>
          <p:cNvPr id="10" name="Rectangle 9">
            <a:extLst>
              <a:ext uri="{FF2B5EF4-FFF2-40B4-BE49-F238E27FC236}">
                <a16:creationId xmlns:a16="http://schemas.microsoft.com/office/drawing/2014/main" id="{707744A9-B1DD-4F76-B3B2-02A51E6D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09F52C97-D8A0-4C58-9D04-B8733EE38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36" y="644333"/>
            <a:ext cx="3343935" cy="556933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23BD8AFC-34C5-B74C-B51B-B4F624C90026}"/>
              </a:ext>
            </a:extLst>
          </p:cNvPr>
          <p:cNvPicPr>
            <a:picLocks noGrp="1" noChangeAspect="1"/>
          </p:cNvPicPr>
          <p:nvPr>
            <p:ph idx="1"/>
          </p:nvPr>
        </p:nvPicPr>
        <p:blipFill>
          <a:blip r:embed="rId2"/>
          <a:stretch>
            <a:fillRect/>
          </a:stretch>
        </p:blipFill>
        <p:spPr>
          <a:xfrm>
            <a:off x="1070433" y="1121447"/>
            <a:ext cx="2446237" cy="4351338"/>
          </a:xfr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9C1DB7D-D015-824F-A450-47AF60C113FD}"/>
                  </a:ext>
                </a:extLst>
              </p14:cNvPr>
              <p14:cNvContentPartPr/>
              <p14:nvPr/>
            </p14:nvContentPartPr>
            <p14:xfrm>
              <a:off x="1078948" y="1803088"/>
              <a:ext cx="2194200" cy="498240"/>
            </p14:xfrm>
          </p:contentPart>
        </mc:Choice>
        <mc:Fallback xmlns="">
          <p:pic>
            <p:nvPicPr>
              <p:cNvPr id="13" name="Ink 12">
                <a:extLst>
                  <a:ext uri="{FF2B5EF4-FFF2-40B4-BE49-F238E27FC236}">
                    <a16:creationId xmlns:a16="http://schemas.microsoft.com/office/drawing/2014/main" id="{19C1DB7D-D015-824F-A450-47AF60C113FD}"/>
                  </a:ext>
                </a:extLst>
              </p:cNvPr>
              <p:cNvPicPr/>
              <p:nvPr/>
            </p:nvPicPr>
            <p:blipFill>
              <a:blip r:embed="rId4"/>
              <a:stretch>
                <a:fillRect/>
              </a:stretch>
            </p:blipFill>
            <p:spPr>
              <a:xfrm>
                <a:off x="1024948" y="1695088"/>
                <a:ext cx="2301840" cy="713880"/>
              </a:xfrm>
              <a:prstGeom prst="rect">
                <a:avLst/>
              </a:prstGeom>
            </p:spPr>
          </p:pic>
        </mc:Fallback>
      </mc:AlternateContent>
    </p:spTree>
    <p:extLst>
      <p:ext uri="{BB962C8B-B14F-4D97-AF65-F5344CB8AC3E}">
        <p14:creationId xmlns:p14="http://schemas.microsoft.com/office/powerpoint/2010/main" val="380120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A21B28-65C0-1A43-9826-A9839937C0EA}"/>
              </a:ext>
            </a:extLst>
          </p:cNvPr>
          <p:cNvSpPr>
            <a:spLocks noGrp="1"/>
          </p:cNvSpPr>
          <p:nvPr>
            <p:ph type="title"/>
          </p:nvPr>
        </p:nvSpPr>
        <p:spPr>
          <a:xfrm>
            <a:off x="731520" y="1115568"/>
            <a:ext cx="3364992" cy="2843784"/>
          </a:xfrm>
        </p:spPr>
        <p:txBody>
          <a:bodyPr vert="horz" lIns="91440" tIns="45720" rIns="91440" bIns="45720" rtlCol="0" anchor="ctr">
            <a:normAutofit/>
          </a:bodyPr>
          <a:lstStyle/>
          <a:p>
            <a:r>
              <a:rPr lang="en-US" sz="2800" b="1" kern="1200">
                <a:solidFill>
                  <a:srgbClr val="FFFFFF"/>
                </a:solidFill>
                <a:latin typeface="+mj-lt"/>
                <a:ea typeface="+mj-ea"/>
                <a:cs typeface="+mj-cs"/>
              </a:rPr>
              <a:t>At this point we are interested to predict the number of customers who churned when the income categories are used</a:t>
            </a:r>
            <a:endParaRPr lang="en-US" sz="2800" kern="1200">
              <a:solidFill>
                <a:srgbClr val="FFFFFF"/>
              </a:solidFill>
              <a:latin typeface="+mj-lt"/>
              <a:ea typeface="+mj-ea"/>
              <a:cs typeface="+mj-cs"/>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EBED0F3-1152-354A-8B8E-46E866A4AF78}"/>
              </a:ext>
            </a:extLst>
          </p:cNvPr>
          <p:cNvSpPr>
            <a:spLocks noGrp="1"/>
          </p:cNvSpPr>
          <p:nvPr>
            <p:ph idx="1"/>
          </p:nvPr>
        </p:nvSpPr>
        <p:spPr>
          <a:xfrm>
            <a:off x="731520" y="5120640"/>
            <a:ext cx="1828800" cy="1024128"/>
          </a:xfrm>
        </p:spPr>
        <p:txBody>
          <a:bodyPr vert="horz" lIns="91440" tIns="45720" rIns="91440" bIns="45720" rtlCol="0" anchor="ctr">
            <a:normAutofit/>
          </a:bodyPr>
          <a:lstStyle/>
          <a:p>
            <a:pPr marL="0" indent="0">
              <a:buNone/>
            </a:pPr>
            <a:r>
              <a:rPr lang="en-US" sz="1900" kern="1200">
                <a:solidFill>
                  <a:srgbClr val="FFFFFF"/>
                </a:solidFill>
                <a:latin typeface="+mn-lt"/>
                <a:ea typeface="+mn-ea"/>
                <a:cs typeface="+mn-cs"/>
              </a:rPr>
              <a:t>We predicted that 11.87% will churn</a:t>
            </a:r>
          </a:p>
        </p:txBody>
      </p:sp>
      <p:sp>
        <p:nvSpPr>
          <p:cNvPr id="16" name="Rectangle 15">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1995"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descr="Table&#10;&#10;Description automatically generated">
            <a:extLst>
              <a:ext uri="{FF2B5EF4-FFF2-40B4-BE49-F238E27FC236}">
                <a16:creationId xmlns:a16="http://schemas.microsoft.com/office/drawing/2014/main" id="{CA566C22-5A01-9E4C-8B51-2DC501B95BE7}"/>
              </a:ext>
            </a:extLst>
          </p:cNvPr>
          <p:cNvPicPr>
            <a:picLocks noChangeAspect="1"/>
          </p:cNvPicPr>
          <p:nvPr/>
        </p:nvPicPr>
        <p:blipFill>
          <a:blip r:embed="rId2"/>
          <a:stretch>
            <a:fillRect/>
          </a:stretch>
        </p:blipFill>
        <p:spPr>
          <a:xfrm>
            <a:off x="4723687" y="1434662"/>
            <a:ext cx="6795868" cy="3242145"/>
          </a:xfrm>
          <a:prstGeom prst="rect">
            <a:avLst/>
          </a:prstGeom>
        </p:spPr>
      </p:pic>
      <p:sp>
        <p:nvSpPr>
          <p:cNvPr id="18" name="Rectangle 17">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520" y="4835010"/>
            <a:ext cx="1349026" cy="157276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34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1500-CBD8-0446-A066-A15744B75AAB}"/>
              </a:ext>
            </a:extLst>
          </p:cNvPr>
          <p:cNvSpPr>
            <a:spLocks noGrp="1"/>
          </p:cNvSpPr>
          <p:nvPr>
            <p:ph type="title"/>
          </p:nvPr>
        </p:nvSpPr>
        <p:spPr>
          <a:xfrm>
            <a:off x="838200" y="365125"/>
            <a:ext cx="4995041" cy="1325563"/>
          </a:xfrm>
        </p:spPr>
        <p:txBody>
          <a:bodyPr>
            <a:normAutofit fontScale="90000"/>
          </a:bodyPr>
          <a:lstStyle/>
          <a:p>
            <a:r>
              <a:rPr lang="en-DE" sz="3000" dirty="0">
                <a:latin typeface="+mn-lt"/>
              </a:rPr>
              <a:t>Age and Credit Limit:</a:t>
            </a:r>
            <a:br>
              <a:rPr lang="en-DE" sz="3000" dirty="0">
                <a:latin typeface="+mn-lt"/>
              </a:rPr>
            </a:br>
            <a:r>
              <a:rPr lang="en-DE" sz="3000" dirty="0">
                <a:latin typeface="+mn-lt"/>
              </a:rPr>
              <a:t>original data set.</a:t>
            </a:r>
            <a:br>
              <a:rPr lang="en-DE" sz="3000" dirty="0">
                <a:latin typeface="+mn-lt"/>
              </a:rPr>
            </a:br>
            <a:r>
              <a:rPr lang="en-DE" sz="3000" dirty="0">
                <a:latin typeface="+mn-lt"/>
              </a:rPr>
              <a:t>8348 customers</a:t>
            </a:r>
          </a:p>
        </p:txBody>
      </p:sp>
      <p:pic>
        <p:nvPicPr>
          <p:cNvPr id="9" name="Content Placeholder 8" descr="Chart, scatter chart&#10;&#10;Description automatically generated">
            <a:extLst>
              <a:ext uri="{FF2B5EF4-FFF2-40B4-BE49-F238E27FC236}">
                <a16:creationId xmlns:a16="http://schemas.microsoft.com/office/drawing/2014/main" id="{293864DA-A95B-F14F-9083-5B2A9E0330B0}"/>
              </a:ext>
            </a:extLst>
          </p:cNvPr>
          <p:cNvPicPr>
            <a:picLocks noGrp="1" noChangeAspect="1"/>
          </p:cNvPicPr>
          <p:nvPr>
            <p:ph idx="1"/>
          </p:nvPr>
        </p:nvPicPr>
        <p:blipFill>
          <a:blip r:embed="rId2"/>
          <a:stretch>
            <a:fillRect/>
          </a:stretch>
        </p:blipFill>
        <p:spPr>
          <a:xfrm>
            <a:off x="197160" y="2006043"/>
            <a:ext cx="5955082" cy="4486831"/>
          </a:xfrm>
        </p:spPr>
      </p:pic>
      <p:pic>
        <p:nvPicPr>
          <p:cNvPr id="12" name="Picture 11" descr="Chart, scatter chart&#10;&#10;Description automatically generated">
            <a:extLst>
              <a:ext uri="{FF2B5EF4-FFF2-40B4-BE49-F238E27FC236}">
                <a16:creationId xmlns:a16="http://schemas.microsoft.com/office/drawing/2014/main" id="{5FFBC858-B2EF-F447-95A7-AA02D32F109D}"/>
              </a:ext>
            </a:extLst>
          </p:cNvPr>
          <p:cNvPicPr>
            <a:picLocks noChangeAspect="1"/>
          </p:cNvPicPr>
          <p:nvPr/>
        </p:nvPicPr>
        <p:blipFill>
          <a:blip r:embed="rId3"/>
          <a:stretch>
            <a:fillRect/>
          </a:stretch>
        </p:blipFill>
        <p:spPr>
          <a:xfrm>
            <a:off x="6770508" y="2006044"/>
            <a:ext cx="4871036" cy="4623356"/>
          </a:xfrm>
          <a:prstGeom prst="rect">
            <a:avLst/>
          </a:prstGeom>
        </p:spPr>
      </p:pic>
      <p:sp>
        <p:nvSpPr>
          <p:cNvPr id="13" name="TextBox 12">
            <a:extLst>
              <a:ext uri="{FF2B5EF4-FFF2-40B4-BE49-F238E27FC236}">
                <a16:creationId xmlns:a16="http://schemas.microsoft.com/office/drawing/2014/main" id="{3AFB3D88-EE3C-F344-9287-726021D4BB3B}"/>
              </a:ext>
            </a:extLst>
          </p:cNvPr>
          <p:cNvSpPr txBox="1"/>
          <p:nvPr/>
        </p:nvSpPr>
        <p:spPr>
          <a:xfrm>
            <a:off x="6770508" y="365125"/>
            <a:ext cx="4897687" cy="1477328"/>
          </a:xfrm>
          <a:prstGeom prst="rect">
            <a:avLst/>
          </a:prstGeom>
          <a:noFill/>
        </p:spPr>
        <p:txBody>
          <a:bodyPr wrap="none" rtlCol="0">
            <a:spAutoFit/>
          </a:bodyPr>
          <a:lstStyle/>
          <a:p>
            <a:r>
              <a:rPr lang="en-DE" sz="3000" dirty="0"/>
              <a:t>Age and Credit limit:</a:t>
            </a:r>
          </a:p>
          <a:p>
            <a:r>
              <a:rPr lang="en-DE" sz="3000" dirty="0"/>
              <a:t>Predicted Churned customers.</a:t>
            </a:r>
          </a:p>
          <a:p>
            <a:r>
              <a:rPr lang="en-DE" sz="3000" dirty="0"/>
              <a:t>991 customers</a:t>
            </a:r>
          </a:p>
        </p:txBody>
      </p:sp>
    </p:spTree>
    <p:extLst>
      <p:ext uri="{BB962C8B-B14F-4D97-AF65-F5344CB8AC3E}">
        <p14:creationId xmlns:p14="http://schemas.microsoft.com/office/powerpoint/2010/main" val="1792762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descr="Chart, bubble chart&#10;&#10;Description automatically generated">
            <a:extLst>
              <a:ext uri="{FF2B5EF4-FFF2-40B4-BE49-F238E27FC236}">
                <a16:creationId xmlns:a16="http://schemas.microsoft.com/office/drawing/2014/main" id="{4A75F722-2A19-D142-961A-3A88B9BBA579}"/>
              </a:ext>
            </a:extLst>
          </p:cNvPr>
          <p:cNvPicPr>
            <a:picLocks noChangeAspect="1"/>
          </p:cNvPicPr>
          <p:nvPr/>
        </p:nvPicPr>
        <p:blipFill>
          <a:blip r:embed="rId3"/>
          <a:stretch>
            <a:fillRect/>
          </a:stretch>
        </p:blipFill>
        <p:spPr>
          <a:xfrm>
            <a:off x="504497" y="2997200"/>
            <a:ext cx="3703582" cy="3855784"/>
          </a:xfrm>
          <a:prstGeom prst="rect">
            <a:avLst/>
          </a:prstGeom>
        </p:spPr>
      </p:pic>
      <p:pic>
        <p:nvPicPr>
          <p:cNvPr id="5" name="Content Placeholder 4" descr="Chart, bubble chart&#10;&#10;Description automatically generated">
            <a:extLst>
              <a:ext uri="{FF2B5EF4-FFF2-40B4-BE49-F238E27FC236}">
                <a16:creationId xmlns:a16="http://schemas.microsoft.com/office/drawing/2014/main" id="{01298827-0499-9B47-B0F3-C7B3CF0FC92E}"/>
              </a:ext>
            </a:extLst>
          </p:cNvPr>
          <p:cNvPicPr>
            <a:picLocks noGrp="1" noChangeAspect="1"/>
          </p:cNvPicPr>
          <p:nvPr>
            <p:ph idx="1"/>
          </p:nvPr>
        </p:nvPicPr>
        <p:blipFill>
          <a:blip r:embed="rId4"/>
          <a:stretch>
            <a:fillRect/>
          </a:stretch>
        </p:blipFill>
        <p:spPr>
          <a:xfrm>
            <a:off x="5588876" y="2997200"/>
            <a:ext cx="3744960" cy="3664596"/>
          </a:xfrm>
        </p:spPr>
      </p:pic>
      <p:pic>
        <p:nvPicPr>
          <p:cNvPr id="7" name="Picture 6" descr="Chart&#10;&#10;Description automatically generated">
            <a:extLst>
              <a:ext uri="{FF2B5EF4-FFF2-40B4-BE49-F238E27FC236}">
                <a16:creationId xmlns:a16="http://schemas.microsoft.com/office/drawing/2014/main" id="{5D3B2A82-0DD9-9040-9EAD-0CE57511DDE9}"/>
              </a:ext>
            </a:extLst>
          </p:cNvPr>
          <p:cNvPicPr>
            <a:picLocks noChangeAspect="1"/>
          </p:cNvPicPr>
          <p:nvPr/>
        </p:nvPicPr>
        <p:blipFill>
          <a:blip r:embed="rId5"/>
          <a:stretch>
            <a:fillRect/>
          </a:stretch>
        </p:blipFill>
        <p:spPr>
          <a:xfrm>
            <a:off x="9689741" y="4414345"/>
            <a:ext cx="2146354" cy="1478455"/>
          </a:xfrm>
          <a:prstGeom prst="rect">
            <a:avLst/>
          </a:prstGeom>
        </p:spPr>
      </p:pic>
      <p:sp>
        <p:nvSpPr>
          <p:cNvPr id="2" name="Title 1">
            <a:extLst>
              <a:ext uri="{FF2B5EF4-FFF2-40B4-BE49-F238E27FC236}">
                <a16:creationId xmlns:a16="http://schemas.microsoft.com/office/drawing/2014/main" id="{CE5F908C-0C75-5047-B54E-36AC9BE005F0}"/>
              </a:ext>
            </a:extLst>
          </p:cNvPr>
          <p:cNvSpPr>
            <a:spLocks noGrp="1"/>
          </p:cNvSpPr>
          <p:nvPr>
            <p:ph type="title"/>
          </p:nvPr>
        </p:nvSpPr>
        <p:spPr>
          <a:xfrm>
            <a:off x="1179226" y="826680"/>
            <a:ext cx="9833548" cy="1325563"/>
          </a:xfrm>
        </p:spPr>
        <p:txBody>
          <a:bodyPr>
            <a:normAutofit/>
          </a:bodyPr>
          <a:lstStyle/>
          <a:p>
            <a:pPr algn="ctr"/>
            <a:r>
              <a:rPr lang="en-DE" sz="4000">
                <a:solidFill>
                  <a:srgbClr val="FFFFFF"/>
                </a:solidFill>
              </a:rPr>
              <a:t>Prediction results</a:t>
            </a:r>
          </a:p>
        </p:txBody>
      </p:sp>
    </p:spTree>
    <p:extLst>
      <p:ext uri="{BB962C8B-B14F-4D97-AF65-F5344CB8AC3E}">
        <p14:creationId xmlns:p14="http://schemas.microsoft.com/office/powerpoint/2010/main" val="341888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47083B2-64FB-8348-953B-A3888D72355A}"/>
              </a:ext>
            </a:extLst>
          </p:cNvPr>
          <p:cNvSpPr>
            <a:spLocks noGrp="1"/>
          </p:cNvSpPr>
          <p:nvPr>
            <p:ph type="title"/>
          </p:nvPr>
        </p:nvSpPr>
        <p:spPr>
          <a:xfrm>
            <a:off x="3033466" y="991261"/>
            <a:ext cx="5754696" cy="1837349"/>
          </a:xfrm>
        </p:spPr>
        <p:txBody>
          <a:bodyPr anchor="ctr">
            <a:normAutofit/>
          </a:bodyPr>
          <a:lstStyle/>
          <a:p>
            <a:pPr algn="ctr"/>
            <a:r>
              <a:rPr lang="en-DE" sz="3600">
                <a:solidFill>
                  <a:schemeClr val="tx2"/>
                </a:solidFill>
              </a:rPr>
              <a:t>Problem</a:t>
            </a:r>
          </a:p>
        </p:txBody>
      </p:sp>
      <p:sp>
        <p:nvSpPr>
          <p:cNvPr id="3" name="Content Placeholder 2">
            <a:extLst>
              <a:ext uri="{FF2B5EF4-FFF2-40B4-BE49-F238E27FC236}">
                <a16:creationId xmlns:a16="http://schemas.microsoft.com/office/drawing/2014/main" id="{C0830419-68DA-144D-8C81-C94EE5BAA5CB}"/>
              </a:ext>
            </a:extLst>
          </p:cNvPr>
          <p:cNvSpPr>
            <a:spLocks noGrp="1"/>
          </p:cNvSpPr>
          <p:nvPr>
            <p:ph idx="1"/>
          </p:nvPr>
        </p:nvSpPr>
        <p:spPr>
          <a:xfrm>
            <a:off x="3055954" y="2412124"/>
            <a:ext cx="5583549" cy="2998076"/>
          </a:xfrm>
        </p:spPr>
        <p:txBody>
          <a:bodyPr anchor="t">
            <a:noAutofit/>
          </a:bodyPr>
          <a:lstStyle/>
          <a:p>
            <a:pPr marL="0" indent="0">
              <a:buNone/>
            </a:pPr>
            <a:r>
              <a:rPr lang="en-DE" sz="2400" dirty="0">
                <a:solidFill>
                  <a:schemeClr val="tx2"/>
                </a:solidFill>
              </a:rPr>
              <a:t>A manager at the bank is disturbed with more and more customers leaving their credit card services. They would really appreciate if one could predict for them who is gonna get churned so they can proactively go to the customer to provide them better services and turn customers' decisions in the opposite direction.</a:t>
            </a:r>
          </a:p>
        </p:txBody>
      </p:sp>
    </p:spTree>
    <p:extLst>
      <p:ext uri="{BB962C8B-B14F-4D97-AF65-F5344CB8AC3E}">
        <p14:creationId xmlns:p14="http://schemas.microsoft.com/office/powerpoint/2010/main" val="404109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806D3AD-5222-5646-9EBB-3E2161924FCB}"/>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kern="1200">
                <a:solidFill>
                  <a:schemeClr val="tx2"/>
                </a:solidFill>
                <a:latin typeface="+mj-lt"/>
                <a:ea typeface="+mj-ea"/>
                <a:cs typeface="+mj-cs"/>
              </a:rPr>
              <a:t>Objective </a:t>
            </a:r>
          </a:p>
        </p:txBody>
      </p:sp>
      <p:sp>
        <p:nvSpPr>
          <p:cNvPr id="3" name="Content Placeholder 2">
            <a:extLst>
              <a:ext uri="{FF2B5EF4-FFF2-40B4-BE49-F238E27FC236}">
                <a16:creationId xmlns:a16="http://schemas.microsoft.com/office/drawing/2014/main" id="{D0D4EF0E-85F0-EB4D-BF50-DF18EA267969}"/>
              </a:ext>
            </a:extLst>
          </p:cNvPr>
          <p:cNvSpPr>
            <a:spLocks noGrp="1"/>
          </p:cNvSpPr>
          <p:nvPr>
            <p:ph idx="1"/>
          </p:nvPr>
        </p:nvSpPr>
        <p:spPr>
          <a:xfrm>
            <a:off x="8342357" y="1638300"/>
            <a:ext cx="3330531" cy="3581400"/>
          </a:xfrm>
        </p:spPr>
        <p:txBody>
          <a:bodyPr vert="horz" lIns="91440" tIns="45720" rIns="91440" bIns="45720" rtlCol="0" anchor="ctr">
            <a:normAutofit/>
          </a:bodyPr>
          <a:lstStyle/>
          <a:p>
            <a:pPr marL="0" indent="0">
              <a:buNone/>
            </a:pPr>
            <a:r>
              <a:rPr lang="en-US" sz="2400" kern="1200">
                <a:solidFill>
                  <a:schemeClr val="tx2"/>
                </a:solidFill>
                <a:latin typeface="+mn-lt"/>
                <a:ea typeface="+mn-ea"/>
                <a:cs typeface="+mn-cs"/>
              </a:rPr>
              <a:t>The objective is to find out the main reasons of attrition.</a:t>
            </a:r>
          </a:p>
        </p:txBody>
      </p:sp>
    </p:spTree>
    <p:extLst>
      <p:ext uri="{BB962C8B-B14F-4D97-AF65-F5344CB8AC3E}">
        <p14:creationId xmlns:p14="http://schemas.microsoft.com/office/powerpoint/2010/main" val="192840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2684-1489-D84C-9BF0-A3314BBC6E84}"/>
              </a:ext>
            </a:extLst>
          </p:cNvPr>
          <p:cNvSpPr>
            <a:spLocks noGrp="1"/>
          </p:cNvSpPr>
          <p:nvPr>
            <p:ph type="title"/>
          </p:nvPr>
        </p:nvSpPr>
        <p:spPr>
          <a:xfrm>
            <a:off x="838199" y="365126"/>
            <a:ext cx="2519855" cy="3063874"/>
          </a:xfrm>
        </p:spPr>
        <p:txBody>
          <a:bodyPr>
            <a:normAutofit/>
          </a:bodyPr>
          <a:lstStyle/>
          <a:p>
            <a:r>
              <a:rPr lang="en-DE" sz="3200" dirty="0"/>
              <a:t>Heatmap of the Data Frame</a:t>
            </a:r>
          </a:p>
        </p:txBody>
      </p:sp>
      <p:pic>
        <p:nvPicPr>
          <p:cNvPr id="5" name="Content Placeholder 4" descr="Chart&#10;&#10;Description automatically generated">
            <a:extLst>
              <a:ext uri="{FF2B5EF4-FFF2-40B4-BE49-F238E27FC236}">
                <a16:creationId xmlns:a16="http://schemas.microsoft.com/office/drawing/2014/main" id="{7A4D8998-54D6-6146-9650-2E5C2B8054AC}"/>
              </a:ext>
            </a:extLst>
          </p:cNvPr>
          <p:cNvPicPr>
            <a:picLocks noGrp="1" noChangeAspect="1"/>
          </p:cNvPicPr>
          <p:nvPr>
            <p:ph idx="1"/>
          </p:nvPr>
        </p:nvPicPr>
        <p:blipFill>
          <a:blip r:embed="rId2"/>
          <a:stretch>
            <a:fillRect/>
          </a:stretch>
        </p:blipFill>
        <p:spPr>
          <a:xfrm>
            <a:off x="3972922" y="0"/>
            <a:ext cx="8221504" cy="6845423"/>
          </a:xfrm>
        </p:spPr>
      </p:pic>
    </p:spTree>
    <p:extLst>
      <p:ext uri="{BB962C8B-B14F-4D97-AF65-F5344CB8AC3E}">
        <p14:creationId xmlns:p14="http://schemas.microsoft.com/office/powerpoint/2010/main" val="211712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7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604BB-53CE-3F49-9100-3B608C5931E5}"/>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Pie chart: Card Category</a:t>
            </a:r>
          </a:p>
        </p:txBody>
      </p:sp>
      <p:pic>
        <p:nvPicPr>
          <p:cNvPr id="7" name="Content Placeholder 6" descr="Chart, pie chart&#10;&#10;Description automatically generated">
            <a:extLst>
              <a:ext uri="{FF2B5EF4-FFF2-40B4-BE49-F238E27FC236}">
                <a16:creationId xmlns:a16="http://schemas.microsoft.com/office/drawing/2014/main" id="{65A03BA3-7CC4-8848-9591-430E743FCE96}"/>
              </a:ext>
            </a:extLst>
          </p:cNvPr>
          <p:cNvPicPr>
            <a:picLocks noGrp="1" noChangeAspect="1"/>
          </p:cNvPicPr>
          <p:nvPr>
            <p:ph idx="1"/>
          </p:nvPr>
        </p:nvPicPr>
        <p:blipFill>
          <a:blip r:embed="rId3"/>
          <a:stretch>
            <a:fillRect/>
          </a:stretch>
        </p:blipFill>
        <p:spPr>
          <a:xfrm>
            <a:off x="5863546" y="1368425"/>
            <a:ext cx="5920827" cy="4351338"/>
          </a:xfrm>
        </p:spPr>
      </p:pic>
    </p:spTree>
    <p:extLst>
      <p:ext uri="{BB962C8B-B14F-4D97-AF65-F5344CB8AC3E}">
        <p14:creationId xmlns:p14="http://schemas.microsoft.com/office/powerpoint/2010/main" val="326973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782EA-08D4-DF4B-8290-C66F5D9CAB90}"/>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Age distribution of customers</a:t>
            </a:r>
          </a:p>
        </p:txBody>
      </p:sp>
      <p:pic>
        <p:nvPicPr>
          <p:cNvPr id="9" name="Content Placeholder 8" descr="Chart, histogram&#10;&#10;Description automatically generated">
            <a:extLst>
              <a:ext uri="{FF2B5EF4-FFF2-40B4-BE49-F238E27FC236}">
                <a16:creationId xmlns:a16="http://schemas.microsoft.com/office/drawing/2014/main" id="{4670119D-AAA5-C54C-9278-EA0B2659B79C}"/>
              </a:ext>
            </a:extLst>
          </p:cNvPr>
          <p:cNvPicPr>
            <a:picLocks noGrp="1" noChangeAspect="1"/>
          </p:cNvPicPr>
          <p:nvPr>
            <p:ph idx="1"/>
          </p:nvPr>
        </p:nvPicPr>
        <p:blipFill rotWithShape="1">
          <a:blip r:embed="rId2"/>
          <a:srcRect l="4652" r="5317" b="1"/>
          <a:stretch/>
        </p:blipFill>
        <p:spPr>
          <a:xfrm>
            <a:off x="6096000" y="640080"/>
            <a:ext cx="5459470" cy="5578816"/>
          </a:xfrm>
          <a:prstGeom prst="rect">
            <a:avLst/>
          </a:prstGeom>
        </p:spPr>
      </p:pic>
    </p:spTree>
    <p:extLst>
      <p:ext uri="{BB962C8B-B14F-4D97-AF65-F5344CB8AC3E}">
        <p14:creationId xmlns:p14="http://schemas.microsoft.com/office/powerpoint/2010/main" val="6090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40">
            <a:extLst>
              <a:ext uri="{FF2B5EF4-FFF2-40B4-BE49-F238E27FC236}">
                <a16:creationId xmlns:a16="http://schemas.microsoft.com/office/drawing/2014/main" id="{D89A5114-55F8-4976-BBE9-EB03D13143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8" name="Oval 41">
              <a:extLst>
                <a:ext uri="{FF2B5EF4-FFF2-40B4-BE49-F238E27FC236}">
                  <a16:creationId xmlns:a16="http://schemas.microsoft.com/office/drawing/2014/main" id="{B68E7F15-1BC6-438A-8D72-8DC7AED51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1641807-6842-4066-AF10-93EC82C9F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43">
              <a:extLst>
                <a:ext uri="{FF2B5EF4-FFF2-40B4-BE49-F238E27FC236}">
                  <a16:creationId xmlns:a16="http://schemas.microsoft.com/office/drawing/2014/main" id="{F982CAD2-2793-4D56-BE4D-E6CEF77D7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2ADA1AD-25F7-4EE1-9E91-CB4534B5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45">
              <a:extLst>
                <a:ext uri="{FF2B5EF4-FFF2-40B4-BE49-F238E27FC236}">
                  <a16:creationId xmlns:a16="http://schemas.microsoft.com/office/drawing/2014/main" id="{07625553-33A6-42A6-BA58-B6F60A4E5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5B990D2-1682-41A9-850F-4DC602C31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EA8FBDFC-CF2A-4A9A-88B1-15D45D68BC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2" name="Straight Connector 51">
              <a:extLst>
                <a:ext uri="{FF2B5EF4-FFF2-40B4-BE49-F238E27FC236}">
                  <a16:creationId xmlns:a16="http://schemas.microsoft.com/office/drawing/2014/main" id="{4EC299EF-4D18-40D1-AAB9-5082B26ABF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49880C-55B6-4C46-A7F6-6A2856231B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C809907-F418-42B7-B7DA-7578B44AAB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71152CA-C7C6-498B-AC68-B4620D242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0" name="Straight Connector 59">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Content Placeholder 4" descr="Table&#10;&#10;Description automatically generated">
            <a:extLst>
              <a:ext uri="{FF2B5EF4-FFF2-40B4-BE49-F238E27FC236}">
                <a16:creationId xmlns:a16="http://schemas.microsoft.com/office/drawing/2014/main" id="{FEB8178A-DDFC-FA44-975F-5D78FF93EE98}"/>
              </a:ext>
            </a:extLst>
          </p:cNvPr>
          <p:cNvPicPr>
            <a:picLocks noGrp="1" noChangeAspect="1"/>
          </p:cNvPicPr>
          <p:nvPr>
            <p:ph idx="1"/>
          </p:nvPr>
        </p:nvPicPr>
        <p:blipFill rotWithShape="1">
          <a:blip r:embed="rId2"/>
          <a:srcRect t="1764" r="3" b="3"/>
          <a:stretch/>
        </p:blipFill>
        <p:spPr>
          <a:xfrm>
            <a:off x="6997974" y="706170"/>
            <a:ext cx="4492357" cy="5431517"/>
          </a:xfrm>
          <a:prstGeom prst="rect">
            <a:avLst/>
          </a:prstGeom>
        </p:spPr>
      </p:pic>
      <p:grpSp>
        <p:nvGrpSpPr>
          <p:cNvPr id="65" name="Group 64">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867670" y="850149"/>
            <a:ext cx="304800" cy="429768"/>
            <a:chOff x="215328" y="-46937"/>
            <a:chExt cx="304800" cy="2773841"/>
          </a:xfrm>
        </p:grpSpPr>
        <p:cxnSp>
          <p:nvCxnSpPr>
            <p:cNvPr id="66" name="Straight Connector 65">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2346F32-389E-F34C-B894-65D0CC563E5D}"/>
              </a:ext>
            </a:extLst>
          </p:cNvPr>
          <p:cNvSpPr>
            <a:spLocks noGrp="1"/>
          </p:cNvSpPr>
          <p:nvPr>
            <p:ph type="title"/>
          </p:nvPr>
        </p:nvSpPr>
        <p:spPr>
          <a:xfrm>
            <a:off x="630936" y="609600"/>
            <a:ext cx="6171202" cy="2819399"/>
          </a:xfrm>
          <a:noFill/>
        </p:spPr>
        <p:txBody>
          <a:bodyPr vert="horz" lIns="91440" tIns="45720" rIns="91440" bIns="45720" rtlCol="0" anchor="b">
            <a:normAutofit/>
          </a:bodyPr>
          <a:lstStyle/>
          <a:p>
            <a:r>
              <a:rPr lang="en-US" sz="2600" dirty="0">
                <a:solidFill>
                  <a:schemeClr val="bg1"/>
                </a:solidFill>
              </a:rPr>
              <a:t>This is just a simple OLS regression, </a:t>
            </a:r>
            <a:br>
              <a:rPr lang="en-US" sz="2600" dirty="0">
                <a:solidFill>
                  <a:schemeClr val="bg1"/>
                </a:solidFill>
              </a:rPr>
            </a:br>
            <a:r>
              <a:rPr lang="en-US" sz="2600" dirty="0">
                <a:solidFill>
                  <a:schemeClr val="bg1"/>
                </a:solidFill>
              </a:rPr>
              <a:t>DV= Credit Limit</a:t>
            </a:r>
            <a:br>
              <a:rPr lang="en-US" sz="2600" dirty="0">
                <a:solidFill>
                  <a:schemeClr val="bg1"/>
                </a:solidFill>
              </a:rPr>
            </a:br>
            <a:r>
              <a:rPr lang="en-US" sz="2600" dirty="0">
                <a:solidFill>
                  <a:schemeClr val="bg1"/>
                </a:solidFill>
              </a:rPr>
              <a:t>R</a:t>
            </a:r>
            <a:r>
              <a:rPr lang="en-US" sz="2600" baseline="30000" dirty="0">
                <a:solidFill>
                  <a:schemeClr val="bg1"/>
                </a:solidFill>
              </a:rPr>
              <a:t>2</a:t>
            </a:r>
            <a:r>
              <a:rPr lang="en-US" sz="2600" dirty="0">
                <a:solidFill>
                  <a:schemeClr val="bg1"/>
                </a:solidFill>
              </a:rPr>
              <a:t> – 0.255</a:t>
            </a:r>
          </a:p>
        </p:txBody>
      </p:sp>
    </p:spTree>
    <p:extLst>
      <p:ext uri="{BB962C8B-B14F-4D97-AF65-F5344CB8AC3E}">
        <p14:creationId xmlns:p14="http://schemas.microsoft.com/office/powerpoint/2010/main" val="250771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671597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C52213F-FB67-3146-B16D-6DCA36EB5395}"/>
              </a:ext>
            </a:extLst>
          </p:cNvPr>
          <p:cNvSpPr>
            <a:spLocks noGrp="1"/>
          </p:cNvSpPr>
          <p:nvPr>
            <p:ph type="title"/>
          </p:nvPr>
        </p:nvSpPr>
        <p:spPr>
          <a:xfrm>
            <a:off x="1100670" y="1111086"/>
            <a:ext cx="5486400" cy="2623885"/>
          </a:xfrm>
        </p:spPr>
        <p:txBody>
          <a:bodyPr vert="horz" lIns="91440" tIns="45720" rIns="91440" bIns="45720" rtlCol="0" anchor="ctr">
            <a:normAutofit/>
          </a:bodyPr>
          <a:lstStyle/>
          <a:p>
            <a:r>
              <a:rPr lang="en-US" sz="2000" b="1" dirty="0">
                <a:solidFill>
                  <a:srgbClr val="FFFFFF"/>
                </a:solidFill>
              </a:rPr>
              <a:t>We estimated several Logistic Regressions to get the regression with the most significant variables</a:t>
            </a: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4442445" cy="1886509"/>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575" y="4521270"/>
            <a:ext cx="2115455" cy="1890204"/>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Content Placeholder 4" descr="Table&#10;&#10;Description automatically generated">
            <a:extLst>
              <a:ext uri="{FF2B5EF4-FFF2-40B4-BE49-F238E27FC236}">
                <a16:creationId xmlns:a16="http://schemas.microsoft.com/office/drawing/2014/main" id="{D7F45721-7B0F-2B43-9952-3030A5BB19E2}"/>
              </a:ext>
            </a:extLst>
          </p:cNvPr>
          <p:cNvPicPr>
            <a:picLocks noGrp="1" noChangeAspect="1"/>
          </p:cNvPicPr>
          <p:nvPr>
            <p:ph idx="1"/>
          </p:nvPr>
        </p:nvPicPr>
        <p:blipFill rotWithShape="1">
          <a:blip r:embed="rId2"/>
          <a:srcRect t="1020" r="-3" b="-3"/>
          <a:stretch/>
        </p:blipFill>
        <p:spPr>
          <a:xfrm>
            <a:off x="7340960" y="450221"/>
            <a:ext cx="4393840" cy="5957557"/>
          </a:xfrm>
          <a:prstGeom prst="rect">
            <a:avLst/>
          </a:prstGeom>
        </p:spPr>
      </p:pic>
      <p:sp>
        <p:nvSpPr>
          <p:cNvPr id="7" name="TextBox 6">
            <a:extLst>
              <a:ext uri="{FF2B5EF4-FFF2-40B4-BE49-F238E27FC236}">
                <a16:creationId xmlns:a16="http://schemas.microsoft.com/office/drawing/2014/main" id="{41C5F5F5-410E-4347-BC96-A43CA75F90C9}"/>
              </a:ext>
            </a:extLst>
          </p:cNvPr>
          <p:cNvSpPr txBox="1"/>
          <p:nvPr/>
        </p:nvSpPr>
        <p:spPr>
          <a:xfrm>
            <a:off x="1100670" y="4724400"/>
            <a:ext cx="2809449" cy="1015663"/>
          </a:xfrm>
          <a:prstGeom prst="rect">
            <a:avLst/>
          </a:prstGeom>
          <a:noFill/>
        </p:spPr>
        <p:txBody>
          <a:bodyPr wrap="square" rtlCol="0">
            <a:spAutoFit/>
          </a:bodyPr>
          <a:lstStyle/>
          <a:p>
            <a:r>
              <a:rPr lang="en-US" sz="2000" dirty="0"/>
              <a:t>Logistic Regression</a:t>
            </a:r>
            <a:br>
              <a:rPr lang="en-US" sz="2000" dirty="0"/>
            </a:br>
            <a:r>
              <a:rPr lang="en-US" sz="2000" dirty="0"/>
              <a:t>DV= Attrition</a:t>
            </a:r>
            <a:br>
              <a:rPr lang="en-US" sz="2000" dirty="0"/>
            </a:br>
            <a:r>
              <a:rPr lang="en-US" sz="2000" dirty="0"/>
              <a:t>R</a:t>
            </a:r>
            <a:r>
              <a:rPr lang="en-US" sz="2000" baseline="30000" dirty="0"/>
              <a:t>2</a:t>
            </a:r>
            <a:r>
              <a:rPr lang="en-US" sz="2000" dirty="0"/>
              <a:t> =0.4403</a:t>
            </a:r>
            <a:endParaRPr lang="en-DE" sz="2000" dirty="0"/>
          </a:p>
        </p:txBody>
      </p:sp>
    </p:spTree>
    <p:extLst>
      <p:ext uri="{BB962C8B-B14F-4D97-AF65-F5344CB8AC3E}">
        <p14:creationId xmlns:p14="http://schemas.microsoft.com/office/powerpoint/2010/main" val="271252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B690-7A05-3B48-9C41-CA24F56A75A4}"/>
              </a:ext>
            </a:extLst>
          </p:cNvPr>
          <p:cNvSpPr>
            <a:spLocks noGrp="1"/>
          </p:cNvSpPr>
          <p:nvPr>
            <p:ph type="title"/>
          </p:nvPr>
        </p:nvSpPr>
        <p:spPr>
          <a:xfrm>
            <a:off x="4941535" y="640081"/>
            <a:ext cx="6610383" cy="5573586"/>
          </a:xfrm>
          <a:noFill/>
        </p:spPr>
        <p:txBody>
          <a:bodyPr vert="horz" lIns="91440" tIns="45720" rIns="91440" bIns="45720" rtlCol="0" anchor="b">
            <a:normAutofit fontScale="90000"/>
          </a:bodyPr>
          <a:lstStyle/>
          <a:p>
            <a:r>
              <a:rPr lang="en-GB" sz="2400" b="1" dirty="0"/>
              <a:t>R</a:t>
            </a:r>
            <a:r>
              <a:rPr lang="en-GB" sz="2400" b="1" baseline="30000" dirty="0"/>
              <a:t>2</a:t>
            </a:r>
            <a:r>
              <a:rPr lang="en-GB" sz="2400" b="1" dirty="0"/>
              <a:t> = 0.4469</a:t>
            </a:r>
            <a:br>
              <a:rPr lang="en-GB" sz="2400" b="1" dirty="0"/>
            </a:br>
            <a:br>
              <a:rPr lang="en-GB" sz="2400" b="1" dirty="0"/>
            </a:br>
            <a:r>
              <a:rPr lang="en-GB" sz="2400" b="1" dirty="0"/>
              <a:t>Logistic Regression: Marital status as Dummy Variable:</a:t>
            </a:r>
            <a:br>
              <a:rPr lang="en-GB" sz="2400" b="1" dirty="0"/>
            </a:br>
            <a:br>
              <a:rPr lang="en-GB" sz="2400" b="1" dirty="0"/>
            </a:br>
            <a:r>
              <a:rPr lang="en-GB" sz="2400" b="1" dirty="0"/>
              <a:t>1-  When the categorical variable (Divorced) is not significant, it means that the impact of 'Divorced'  is not different from the impact of the base variable (single).</a:t>
            </a:r>
            <a:br>
              <a:rPr lang="en-GB" sz="2400" b="1" dirty="0"/>
            </a:br>
            <a:br>
              <a:rPr lang="en-GB" sz="2400" b="1" dirty="0"/>
            </a:br>
            <a:r>
              <a:rPr lang="en-GB" sz="2400" b="1" dirty="0"/>
              <a:t>2-  'Married' category is significant and the coefficient sign is negative. It means that the 'Married' group is less likely to churn as compared to the 'single' group.</a:t>
            </a:r>
            <a:br>
              <a:rPr lang="en-GB" sz="2400" b="1" dirty="0"/>
            </a:br>
            <a:br>
              <a:rPr lang="en-GB" sz="2400" b="1" dirty="0"/>
            </a:br>
            <a:br>
              <a:rPr lang="en-GB" sz="2400" b="1" dirty="0"/>
            </a:br>
            <a:br>
              <a:rPr lang="en-GB" sz="2400" b="1" dirty="0"/>
            </a:br>
            <a:br>
              <a:rPr lang="en-GB" sz="2400" b="1" dirty="0"/>
            </a:br>
            <a:endParaRPr lang="en-US" sz="2400" dirty="0"/>
          </a:p>
        </p:txBody>
      </p:sp>
      <p:sp>
        <p:nvSpPr>
          <p:cNvPr id="10" name="Rectangle 9">
            <a:extLst>
              <a:ext uri="{FF2B5EF4-FFF2-40B4-BE49-F238E27FC236}">
                <a16:creationId xmlns:a16="http://schemas.microsoft.com/office/drawing/2014/main" id="{707744A9-B1DD-4F76-B3B2-02A51E6D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09F52C97-D8A0-4C58-9D04-B8733EE38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36" y="644333"/>
            <a:ext cx="3343935" cy="556933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4FA493EC-B0CD-FE48-8F2A-DF3A0FFED79D}"/>
              </a:ext>
            </a:extLst>
          </p:cNvPr>
          <p:cNvPicPr>
            <a:picLocks noGrp="1" noChangeAspect="1"/>
          </p:cNvPicPr>
          <p:nvPr>
            <p:ph idx="1"/>
          </p:nvPr>
        </p:nvPicPr>
        <p:blipFill rotWithShape="1">
          <a:blip r:embed="rId2"/>
          <a:srcRect l="3612" r="2" b="2"/>
          <a:stretch/>
        </p:blipFill>
        <p:spPr>
          <a:xfrm>
            <a:off x="809243" y="809244"/>
            <a:ext cx="3017520" cy="5239512"/>
          </a:xfrm>
          <a:prstGeom prst="rect">
            <a:avLst/>
          </a:prstGeom>
          <a:effectLst/>
        </p:spPr>
      </p:pic>
    </p:spTree>
    <p:extLst>
      <p:ext uri="{BB962C8B-B14F-4D97-AF65-F5344CB8AC3E}">
        <p14:creationId xmlns:p14="http://schemas.microsoft.com/office/powerpoint/2010/main" val="4012770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425</Words>
  <Application>Microsoft Macintosh PowerPoint</Application>
  <PresentationFormat>Widescreen</PresentationFormat>
  <Paragraphs>26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Bank Customers and Attrition </vt:lpstr>
      <vt:lpstr>Problem</vt:lpstr>
      <vt:lpstr>Objective </vt:lpstr>
      <vt:lpstr>Heatmap of the Data Frame</vt:lpstr>
      <vt:lpstr>Pie chart: Card Category</vt:lpstr>
      <vt:lpstr>Age distribution of customers</vt:lpstr>
      <vt:lpstr>This is just a simple OLS regression,  DV= Credit Limit R2 – 0.255</vt:lpstr>
      <vt:lpstr>We estimated several Logistic Regressions to get the regression with the most significant variables</vt:lpstr>
      <vt:lpstr>R2 = 0.4469  Logistic Regression: Marital status as Dummy Variable:  1-  When the categorical variable (Divorced) is not significant, it means that the impact of 'Divorced'  is not different from the impact of the base variable (single).  2-  'Married' category is significant and the coefficient sign is negative. It means that the 'Married' group is less likely to churn as compared to the 'single' group.     </vt:lpstr>
      <vt:lpstr>R2 = 0.4447  Logistic Regression: Income category as Dummy Variable:  Here the '40-60k', '60k - 80k', and '80k - 120k' categories are significant and negative, it means that these categories are less likely to churn as compared to the base category of 'less than 40k'. The impact of the '120k+' category is not significant, it means that there is no difference between the impact of '120k+' group and the impact of the base group (less than 40k).</vt:lpstr>
      <vt:lpstr>R2 = 0.4416  Logistic Regression: Card category as Dummy Variable:  The categorical variables of 'Gold' and 'Silver' are significant with positive coefficients. It means that these type of card holders are more likely to churn as compared to the 'Blue' card holders.  </vt:lpstr>
      <vt:lpstr>At this point we are interested to predict the number of customers who churned when the income categories are used</vt:lpstr>
      <vt:lpstr>Age and Credit Limit: original data set. 8348 customers</vt:lpstr>
      <vt:lpstr>Prediction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customers and attrition </dc:title>
  <dc:creator>Behrooz Gharleghi</dc:creator>
  <cp:lastModifiedBy>Behrooz Gharleghi</cp:lastModifiedBy>
  <cp:revision>4</cp:revision>
  <dcterms:created xsi:type="dcterms:W3CDTF">2020-12-12T14:03:36Z</dcterms:created>
  <dcterms:modified xsi:type="dcterms:W3CDTF">2020-12-12T14:32:20Z</dcterms:modified>
</cp:coreProperties>
</file>