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58" r:id="rId7"/>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5"/>
  </p:normalViewPr>
  <p:slideViewPr>
    <p:cSldViewPr snapToGrid="0" snapToObjects="1">
      <p:cViewPr>
        <p:scale>
          <a:sx n="94" d="100"/>
          <a:sy n="94" d="100"/>
        </p:scale>
        <p:origin x="1272"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DADFE-8DD9-874B-ABF6-CA30C765B3F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3DBBA022-8913-6448-984C-7D5AFD288A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58A10FBB-A8A5-A345-AC3B-7B84E94B8DF3}"/>
              </a:ext>
            </a:extLst>
          </p:cNvPr>
          <p:cNvSpPr>
            <a:spLocks noGrp="1"/>
          </p:cNvSpPr>
          <p:nvPr>
            <p:ph type="dt" sz="half" idx="10"/>
          </p:nvPr>
        </p:nvSpPr>
        <p:spPr/>
        <p:txBody>
          <a:bodyPr/>
          <a:lstStyle/>
          <a:p>
            <a:fld id="{39521E74-AC21-124A-967F-4C9594D52F81}" type="datetimeFigureOut">
              <a:rPr lang="en-DE" smtClean="0"/>
              <a:t>17.10.20</a:t>
            </a:fld>
            <a:endParaRPr lang="en-DE"/>
          </a:p>
        </p:txBody>
      </p:sp>
      <p:sp>
        <p:nvSpPr>
          <p:cNvPr id="5" name="Footer Placeholder 4">
            <a:extLst>
              <a:ext uri="{FF2B5EF4-FFF2-40B4-BE49-F238E27FC236}">
                <a16:creationId xmlns:a16="http://schemas.microsoft.com/office/drawing/2014/main" id="{DF681EBB-41AA-D546-9B7C-545E3A055497}"/>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7D672CD-862D-7244-AFDA-F70E73DB5236}"/>
              </a:ext>
            </a:extLst>
          </p:cNvPr>
          <p:cNvSpPr>
            <a:spLocks noGrp="1"/>
          </p:cNvSpPr>
          <p:nvPr>
            <p:ph type="sldNum" sz="quarter" idx="12"/>
          </p:nvPr>
        </p:nvSpPr>
        <p:spPr/>
        <p:txBody>
          <a:bodyPr/>
          <a:lstStyle/>
          <a:p>
            <a:fld id="{3302F91E-0F60-024E-9504-838E422B42BD}" type="slidenum">
              <a:rPr lang="en-DE" smtClean="0"/>
              <a:t>‹#›</a:t>
            </a:fld>
            <a:endParaRPr lang="en-DE"/>
          </a:p>
        </p:txBody>
      </p:sp>
    </p:spTree>
    <p:extLst>
      <p:ext uri="{BB962C8B-B14F-4D97-AF65-F5344CB8AC3E}">
        <p14:creationId xmlns:p14="http://schemas.microsoft.com/office/powerpoint/2010/main" val="182636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112FA-EF91-1243-BB71-D84B7E61F502}"/>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E10253EF-2570-B84A-A9C2-142E18929EA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38DF9956-C98F-574D-BDB6-05DBFB79719F}"/>
              </a:ext>
            </a:extLst>
          </p:cNvPr>
          <p:cNvSpPr>
            <a:spLocks noGrp="1"/>
          </p:cNvSpPr>
          <p:nvPr>
            <p:ph type="dt" sz="half" idx="10"/>
          </p:nvPr>
        </p:nvSpPr>
        <p:spPr/>
        <p:txBody>
          <a:bodyPr/>
          <a:lstStyle/>
          <a:p>
            <a:fld id="{39521E74-AC21-124A-967F-4C9594D52F81}" type="datetimeFigureOut">
              <a:rPr lang="en-DE" smtClean="0"/>
              <a:t>17.10.20</a:t>
            </a:fld>
            <a:endParaRPr lang="en-DE"/>
          </a:p>
        </p:txBody>
      </p:sp>
      <p:sp>
        <p:nvSpPr>
          <p:cNvPr id="5" name="Footer Placeholder 4">
            <a:extLst>
              <a:ext uri="{FF2B5EF4-FFF2-40B4-BE49-F238E27FC236}">
                <a16:creationId xmlns:a16="http://schemas.microsoft.com/office/drawing/2014/main" id="{D8692E9B-DD56-D94F-8340-20014DD9EE8B}"/>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311F122-7246-1D48-8DF8-C727F33A5E43}"/>
              </a:ext>
            </a:extLst>
          </p:cNvPr>
          <p:cNvSpPr>
            <a:spLocks noGrp="1"/>
          </p:cNvSpPr>
          <p:nvPr>
            <p:ph type="sldNum" sz="quarter" idx="12"/>
          </p:nvPr>
        </p:nvSpPr>
        <p:spPr/>
        <p:txBody>
          <a:bodyPr/>
          <a:lstStyle/>
          <a:p>
            <a:fld id="{3302F91E-0F60-024E-9504-838E422B42BD}" type="slidenum">
              <a:rPr lang="en-DE" smtClean="0"/>
              <a:t>‹#›</a:t>
            </a:fld>
            <a:endParaRPr lang="en-DE"/>
          </a:p>
        </p:txBody>
      </p:sp>
    </p:spTree>
    <p:extLst>
      <p:ext uri="{BB962C8B-B14F-4D97-AF65-F5344CB8AC3E}">
        <p14:creationId xmlns:p14="http://schemas.microsoft.com/office/powerpoint/2010/main" val="158568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7D624A-967A-D144-9ED4-1BA3937B5E7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43D507F0-7E3B-EA45-AD82-DD4E675AF60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E1B4491D-1E62-5141-91D1-84FC32CE20F9}"/>
              </a:ext>
            </a:extLst>
          </p:cNvPr>
          <p:cNvSpPr>
            <a:spLocks noGrp="1"/>
          </p:cNvSpPr>
          <p:nvPr>
            <p:ph type="dt" sz="half" idx="10"/>
          </p:nvPr>
        </p:nvSpPr>
        <p:spPr/>
        <p:txBody>
          <a:bodyPr/>
          <a:lstStyle/>
          <a:p>
            <a:fld id="{39521E74-AC21-124A-967F-4C9594D52F81}" type="datetimeFigureOut">
              <a:rPr lang="en-DE" smtClean="0"/>
              <a:t>17.10.20</a:t>
            </a:fld>
            <a:endParaRPr lang="en-DE"/>
          </a:p>
        </p:txBody>
      </p:sp>
      <p:sp>
        <p:nvSpPr>
          <p:cNvPr id="5" name="Footer Placeholder 4">
            <a:extLst>
              <a:ext uri="{FF2B5EF4-FFF2-40B4-BE49-F238E27FC236}">
                <a16:creationId xmlns:a16="http://schemas.microsoft.com/office/drawing/2014/main" id="{8EB61471-54F5-2746-8BC9-AF820CBFD7B7}"/>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B7E4442-F33E-2A4F-AB8F-785377A706A5}"/>
              </a:ext>
            </a:extLst>
          </p:cNvPr>
          <p:cNvSpPr>
            <a:spLocks noGrp="1"/>
          </p:cNvSpPr>
          <p:nvPr>
            <p:ph type="sldNum" sz="quarter" idx="12"/>
          </p:nvPr>
        </p:nvSpPr>
        <p:spPr/>
        <p:txBody>
          <a:bodyPr/>
          <a:lstStyle/>
          <a:p>
            <a:fld id="{3302F91E-0F60-024E-9504-838E422B42BD}" type="slidenum">
              <a:rPr lang="en-DE" smtClean="0"/>
              <a:t>‹#›</a:t>
            </a:fld>
            <a:endParaRPr lang="en-DE"/>
          </a:p>
        </p:txBody>
      </p:sp>
    </p:spTree>
    <p:extLst>
      <p:ext uri="{BB962C8B-B14F-4D97-AF65-F5344CB8AC3E}">
        <p14:creationId xmlns:p14="http://schemas.microsoft.com/office/powerpoint/2010/main" val="1861704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84070-C6DF-684A-99C0-D369EA6B8DE3}"/>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47A50CA8-9B63-0848-88D6-43E15364458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159A0E9B-F55F-6D48-8AD1-53EDDCC76DCE}"/>
              </a:ext>
            </a:extLst>
          </p:cNvPr>
          <p:cNvSpPr>
            <a:spLocks noGrp="1"/>
          </p:cNvSpPr>
          <p:nvPr>
            <p:ph type="dt" sz="half" idx="10"/>
          </p:nvPr>
        </p:nvSpPr>
        <p:spPr/>
        <p:txBody>
          <a:bodyPr/>
          <a:lstStyle/>
          <a:p>
            <a:fld id="{39521E74-AC21-124A-967F-4C9594D52F81}" type="datetimeFigureOut">
              <a:rPr lang="en-DE" smtClean="0"/>
              <a:t>17.10.20</a:t>
            </a:fld>
            <a:endParaRPr lang="en-DE"/>
          </a:p>
        </p:txBody>
      </p:sp>
      <p:sp>
        <p:nvSpPr>
          <p:cNvPr id="5" name="Footer Placeholder 4">
            <a:extLst>
              <a:ext uri="{FF2B5EF4-FFF2-40B4-BE49-F238E27FC236}">
                <a16:creationId xmlns:a16="http://schemas.microsoft.com/office/drawing/2014/main" id="{35DDC4D3-2567-AE45-B57C-14E0106E03E0}"/>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77968E1C-D5FD-5644-8018-DD0E6673B638}"/>
              </a:ext>
            </a:extLst>
          </p:cNvPr>
          <p:cNvSpPr>
            <a:spLocks noGrp="1"/>
          </p:cNvSpPr>
          <p:nvPr>
            <p:ph type="sldNum" sz="quarter" idx="12"/>
          </p:nvPr>
        </p:nvSpPr>
        <p:spPr/>
        <p:txBody>
          <a:bodyPr/>
          <a:lstStyle/>
          <a:p>
            <a:fld id="{3302F91E-0F60-024E-9504-838E422B42BD}" type="slidenum">
              <a:rPr lang="en-DE" smtClean="0"/>
              <a:t>‹#›</a:t>
            </a:fld>
            <a:endParaRPr lang="en-DE"/>
          </a:p>
        </p:txBody>
      </p:sp>
    </p:spTree>
    <p:extLst>
      <p:ext uri="{BB962C8B-B14F-4D97-AF65-F5344CB8AC3E}">
        <p14:creationId xmlns:p14="http://schemas.microsoft.com/office/powerpoint/2010/main" val="1103445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683AB-B1FD-754E-A31B-6934C970F9C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2659AB03-B238-DA4F-87D5-7F904D33F0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D513512-8B01-364D-A46B-8BE314AB3075}"/>
              </a:ext>
            </a:extLst>
          </p:cNvPr>
          <p:cNvSpPr>
            <a:spLocks noGrp="1"/>
          </p:cNvSpPr>
          <p:nvPr>
            <p:ph type="dt" sz="half" idx="10"/>
          </p:nvPr>
        </p:nvSpPr>
        <p:spPr/>
        <p:txBody>
          <a:bodyPr/>
          <a:lstStyle/>
          <a:p>
            <a:fld id="{39521E74-AC21-124A-967F-4C9594D52F81}" type="datetimeFigureOut">
              <a:rPr lang="en-DE" smtClean="0"/>
              <a:t>17.10.20</a:t>
            </a:fld>
            <a:endParaRPr lang="en-DE"/>
          </a:p>
        </p:txBody>
      </p:sp>
      <p:sp>
        <p:nvSpPr>
          <p:cNvPr id="5" name="Footer Placeholder 4">
            <a:extLst>
              <a:ext uri="{FF2B5EF4-FFF2-40B4-BE49-F238E27FC236}">
                <a16:creationId xmlns:a16="http://schemas.microsoft.com/office/drawing/2014/main" id="{3BBF83A6-334B-8C4D-9D0A-EA5C2EEFE40C}"/>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E9EE523F-F6CB-AF4F-A349-72BD07B07794}"/>
              </a:ext>
            </a:extLst>
          </p:cNvPr>
          <p:cNvSpPr>
            <a:spLocks noGrp="1"/>
          </p:cNvSpPr>
          <p:nvPr>
            <p:ph type="sldNum" sz="quarter" idx="12"/>
          </p:nvPr>
        </p:nvSpPr>
        <p:spPr/>
        <p:txBody>
          <a:bodyPr/>
          <a:lstStyle/>
          <a:p>
            <a:fld id="{3302F91E-0F60-024E-9504-838E422B42BD}" type="slidenum">
              <a:rPr lang="en-DE" smtClean="0"/>
              <a:t>‹#›</a:t>
            </a:fld>
            <a:endParaRPr lang="en-DE"/>
          </a:p>
        </p:txBody>
      </p:sp>
    </p:spTree>
    <p:extLst>
      <p:ext uri="{BB962C8B-B14F-4D97-AF65-F5344CB8AC3E}">
        <p14:creationId xmlns:p14="http://schemas.microsoft.com/office/powerpoint/2010/main" val="2239603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9F104-7F40-0243-88F4-90509CCD39E9}"/>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5CD69B9F-4142-2D45-AC39-DD901462809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35B9A1D0-56DC-2D43-AC2C-1E3FB46B784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2525CFD6-1191-F54F-B87D-A25A50527D34}"/>
              </a:ext>
            </a:extLst>
          </p:cNvPr>
          <p:cNvSpPr>
            <a:spLocks noGrp="1"/>
          </p:cNvSpPr>
          <p:nvPr>
            <p:ph type="dt" sz="half" idx="10"/>
          </p:nvPr>
        </p:nvSpPr>
        <p:spPr/>
        <p:txBody>
          <a:bodyPr/>
          <a:lstStyle/>
          <a:p>
            <a:fld id="{39521E74-AC21-124A-967F-4C9594D52F81}" type="datetimeFigureOut">
              <a:rPr lang="en-DE" smtClean="0"/>
              <a:t>17.10.20</a:t>
            </a:fld>
            <a:endParaRPr lang="en-DE"/>
          </a:p>
        </p:txBody>
      </p:sp>
      <p:sp>
        <p:nvSpPr>
          <p:cNvPr id="6" name="Footer Placeholder 5">
            <a:extLst>
              <a:ext uri="{FF2B5EF4-FFF2-40B4-BE49-F238E27FC236}">
                <a16:creationId xmlns:a16="http://schemas.microsoft.com/office/drawing/2014/main" id="{10CD06FE-63E8-E749-BF78-3ACBEE0D4659}"/>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651EA000-3089-EC4A-946E-C5F05E72626E}"/>
              </a:ext>
            </a:extLst>
          </p:cNvPr>
          <p:cNvSpPr>
            <a:spLocks noGrp="1"/>
          </p:cNvSpPr>
          <p:nvPr>
            <p:ph type="sldNum" sz="quarter" idx="12"/>
          </p:nvPr>
        </p:nvSpPr>
        <p:spPr/>
        <p:txBody>
          <a:bodyPr/>
          <a:lstStyle/>
          <a:p>
            <a:fld id="{3302F91E-0F60-024E-9504-838E422B42BD}" type="slidenum">
              <a:rPr lang="en-DE" smtClean="0"/>
              <a:t>‹#›</a:t>
            </a:fld>
            <a:endParaRPr lang="en-DE"/>
          </a:p>
        </p:txBody>
      </p:sp>
    </p:spTree>
    <p:extLst>
      <p:ext uri="{BB962C8B-B14F-4D97-AF65-F5344CB8AC3E}">
        <p14:creationId xmlns:p14="http://schemas.microsoft.com/office/powerpoint/2010/main" val="1942386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5840D-3B77-0A4E-A8DD-3A329CA7466D}"/>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6A08AA05-D4A6-D943-B9D4-7054E9E6F2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91B829B-B42A-F448-AB65-4E226E219F9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BCE45ABB-3427-A946-8AEE-E6D3E8BCAD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B685A0C-647B-0045-8674-77E6079F2F7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667C815C-C289-DB44-801E-7658E51EC219}"/>
              </a:ext>
            </a:extLst>
          </p:cNvPr>
          <p:cNvSpPr>
            <a:spLocks noGrp="1"/>
          </p:cNvSpPr>
          <p:nvPr>
            <p:ph type="dt" sz="half" idx="10"/>
          </p:nvPr>
        </p:nvSpPr>
        <p:spPr/>
        <p:txBody>
          <a:bodyPr/>
          <a:lstStyle/>
          <a:p>
            <a:fld id="{39521E74-AC21-124A-967F-4C9594D52F81}" type="datetimeFigureOut">
              <a:rPr lang="en-DE" smtClean="0"/>
              <a:t>17.10.20</a:t>
            </a:fld>
            <a:endParaRPr lang="en-DE"/>
          </a:p>
        </p:txBody>
      </p:sp>
      <p:sp>
        <p:nvSpPr>
          <p:cNvPr id="8" name="Footer Placeholder 7">
            <a:extLst>
              <a:ext uri="{FF2B5EF4-FFF2-40B4-BE49-F238E27FC236}">
                <a16:creationId xmlns:a16="http://schemas.microsoft.com/office/drawing/2014/main" id="{9335F5E6-05BD-C348-902B-C312CC519750}"/>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B0B21BB2-E21B-1341-B97F-B28613440A5A}"/>
              </a:ext>
            </a:extLst>
          </p:cNvPr>
          <p:cNvSpPr>
            <a:spLocks noGrp="1"/>
          </p:cNvSpPr>
          <p:nvPr>
            <p:ph type="sldNum" sz="quarter" idx="12"/>
          </p:nvPr>
        </p:nvSpPr>
        <p:spPr/>
        <p:txBody>
          <a:bodyPr/>
          <a:lstStyle/>
          <a:p>
            <a:fld id="{3302F91E-0F60-024E-9504-838E422B42BD}" type="slidenum">
              <a:rPr lang="en-DE" smtClean="0"/>
              <a:t>‹#›</a:t>
            </a:fld>
            <a:endParaRPr lang="en-DE"/>
          </a:p>
        </p:txBody>
      </p:sp>
    </p:spTree>
    <p:extLst>
      <p:ext uri="{BB962C8B-B14F-4D97-AF65-F5344CB8AC3E}">
        <p14:creationId xmlns:p14="http://schemas.microsoft.com/office/powerpoint/2010/main" val="3101691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B501-A527-A94D-A56F-03CE50A29AF1}"/>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D6F834EA-9E40-6549-941D-3D3C42D3E706}"/>
              </a:ext>
            </a:extLst>
          </p:cNvPr>
          <p:cNvSpPr>
            <a:spLocks noGrp="1"/>
          </p:cNvSpPr>
          <p:nvPr>
            <p:ph type="dt" sz="half" idx="10"/>
          </p:nvPr>
        </p:nvSpPr>
        <p:spPr/>
        <p:txBody>
          <a:bodyPr/>
          <a:lstStyle/>
          <a:p>
            <a:fld id="{39521E74-AC21-124A-967F-4C9594D52F81}" type="datetimeFigureOut">
              <a:rPr lang="en-DE" smtClean="0"/>
              <a:t>17.10.20</a:t>
            </a:fld>
            <a:endParaRPr lang="en-DE"/>
          </a:p>
        </p:txBody>
      </p:sp>
      <p:sp>
        <p:nvSpPr>
          <p:cNvPr id="4" name="Footer Placeholder 3">
            <a:extLst>
              <a:ext uri="{FF2B5EF4-FFF2-40B4-BE49-F238E27FC236}">
                <a16:creationId xmlns:a16="http://schemas.microsoft.com/office/drawing/2014/main" id="{F584692B-FA10-B54D-8846-19EDFB597EB3}"/>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BFD5F8B1-46B3-104B-8643-0D580BBE2A07}"/>
              </a:ext>
            </a:extLst>
          </p:cNvPr>
          <p:cNvSpPr>
            <a:spLocks noGrp="1"/>
          </p:cNvSpPr>
          <p:nvPr>
            <p:ph type="sldNum" sz="quarter" idx="12"/>
          </p:nvPr>
        </p:nvSpPr>
        <p:spPr/>
        <p:txBody>
          <a:bodyPr/>
          <a:lstStyle/>
          <a:p>
            <a:fld id="{3302F91E-0F60-024E-9504-838E422B42BD}" type="slidenum">
              <a:rPr lang="en-DE" smtClean="0"/>
              <a:t>‹#›</a:t>
            </a:fld>
            <a:endParaRPr lang="en-DE"/>
          </a:p>
        </p:txBody>
      </p:sp>
    </p:spTree>
    <p:extLst>
      <p:ext uri="{BB962C8B-B14F-4D97-AF65-F5344CB8AC3E}">
        <p14:creationId xmlns:p14="http://schemas.microsoft.com/office/powerpoint/2010/main" val="2686900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E7B888-3F84-3C49-8992-C2B4747E2494}"/>
              </a:ext>
            </a:extLst>
          </p:cNvPr>
          <p:cNvSpPr>
            <a:spLocks noGrp="1"/>
          </p:cNvSpPr>
          <p:nvPr>
            <p:ph type="dt" sz="half" idx="10"/>
          </p:nvPr>
        </p:nvSpPr>
        <p:spPr/>
        <p:txBody>
          <a:bodyPr/>
          <a:lstStyle/>
          <a:p>
            <a:fld id="{39521E74-AC21-124A-967F-4C9594D52F81}" type="datetimeFigureOut">
              <a:rPr lang="en-DE" smtClean="0"/>
              <a:t>17.10.20</a:t>
            </a:fld>
            <a:endParaRPr lang="en-DE"/>
          </a:p>
        </p:txBody>
      </p:sp>
      <p:sp>
        <p:nvSpPr>
          <p:cNvPr id="3" name="Footer Placeholder 2">
            <a:extLst>
              <a:ext uri="{FF2B5EF4-FFF2-40B4-BE49-F238E27FC236}">
                <a16:creationId xmlns:a16="http://schemas.microsoft.com/office/drawing/2014/main" id="{E6304719-8F6A-0447-96C9-DB7B291D075C}"/>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70D03C66-1886-5542-9360-3C927DBFC626}"/>
              </a:ext>
            </a:extLst>
          </p:cNvPr>
          <p:cNvSpPr>
            <a:spLocks noGrp="1"/>
          </p:cNvSpPr>
          <p:nvPr>
            <p:ph type="sldNum" sz="quarter" idx="12"/>
          </p:nvPr>
        </p:nvSpPr>
        <p:spPr/>
        <p:txBody>
          <a:bodyPr/>
          <a:lstStyle/>
          <a:p>
            <a:fld id="{3302F91E-0F60-024E-9504-838E422B42BD}" type="slidenum">
              <a:rPr lang="en-DE" smtClean="0"/>
              <a:t>‹#›</a:t>
            </a:fld>
            <a:endParaRPr lang="en-DE"/>
          </a:p>
        </p:txBody>
      </p:sp>
    </p:spTree>
    <p:extLst>
      <p:ext uri="{BB962C8B-B14F-4D97-AF65-F5344CB8AC3E}">
        <p14:creationId xmlns:p14="http://schemas.microsoft.com/office/powerpoint/2010/main" val="143898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157C7-1FC8-D246-89F5-3BF8AAD1C16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865D2B10-B55D-6E4B-85F2-8307D2DD1C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6A0F437A-29CD-9546-ABD4-EBEE585ED9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1482B43-762C-BE4B-B083-9415924C64F4}"/>
              </a:ext>
            </a:extLst>
          </p:cNvPr>
          <p:cNvSpPr>
            <a:spLocks noGrp="1"/>
          </p:cNvSpPr>
          <p:nvPr>
            <p:ph type="dt" sz="half" idx="10"/>
          </p:nvPr>
        </p:nvSpPr>
        <p:spPr/>
        <p:txBody>
          <a:bodyPr/>
          <a:lstStyle/>
          <a:p>
            <a:fld id="{39521E74-AC21-124A-967F-4C9594D52F81}" type="datetimeFigureOut">
              <a:rPr lang="en-DE" smtClean="0"/>
              <a:t>17.10.20</a:t>
            </a:fld>
            <a:endParaRPr lang="en-DE"/>
          </a:p>
        </p:txBody>
      </p:sp>
      <p:sp>
        <p:nvSpPr>
          <p:cNvPr id="6" name="Footer Placeholder 5">
            <a:extLst>
              <a:ext uri="{FF2B5EF4-FFF2-40B4-BE49-F238E27FC236}">
                <a16:creationId xmlns:a16="http://schemas.microsoft.com/office/drawing/2014/main" id="{D0B2A8EE-6ED5-2647-A769-FACCC83C06F4}"/>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160A46C6-0041-B14E-975A-E2BE29F28C23}"/>
              </a:ext>
            </a:extLst>
          </p:cNvPr>
          <p:cNvSpPr>
            <a:spLocks noGrp="1"/>
          </p:cNvSpPr>
          <p:nvPr>
            <p:ph type="sldNum" sz="quarter" idx="12"/>
          </p:nvPr>
        </p:nvSpPr>
        <p:spPr/>
        <p:txBody>
          <a:bodyPr/>
          <a:lstStyle/>
          <a:p>
            <a:fld id="{3302F91E-0F60-024E-9504-838E422B42BD}" type="slidenum">
              <a:rPr lang="en-DE" smtClean="0"/>
              <a:t>‹#›</a:t>
            </a:fld>
            <a:endParaRPr lang="en-DE"/>
          </a:p>
        </p:txBody>
      </p:sp>
    </p:spTree>
    <p:extLst>
      <p:ext uri="{BB962C8B-B14F-4D97-AF65-F5344CB8AC3E}">
        <p14:creationId xmlns:p14="http://schemas.microsoft.com/office/powerpoint/2010/main" val="125415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EF58D-1C76-6641-98F7-66FCA32E23A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634280A5-361E-114F-9533-88A208FBC9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453A9C8A-B6F5-154A-805B-B082F270CC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27EE56-2309-CD4A-B94B-8123871B5FB0}"/>
              </a:ext>
            </a:extLst>
          </p:cNvPr>
          <p:cNvSpPr>
            <a:spLocks noGrp="1"/>
          </p:cNvSpPr>
          <p:nvPr>
            <p:ph type="dt" sz="half" idx="10"/>
          </p:nvPr>
        </p:nvSpPr>
        <p:spPr/>
        <p:txBody>
          <a:bodyPr/>
          <a:lstStyle/>
          <a:p>
            <a:fld id="{39521E74-AC21-124A-967F-4C9594D52F81}" type="datetimeFigureOut">
              <a:rPr lang="en-DE" smtClean="0"/>
              <a:t>17.10.20</a:t>
            </a:fld>
            <a:endParaRPr lang="en-DE"/>
          </a:p>
        </p:txBody>
      </p:sp>
      <p:sp>
        <p:nvSpPr>
          <p:cNvPr id="6" name="Footer Placeholder 5">
            <a:extLst>
              <a:ext uri="{FF2B5EF4-FFF2-40B4-BE49-F238E27FC236}">
                <a16:creationId xmlns:a16="http://schemas.microsoft.com/office/drawing/2014/main" id="{A5B598D8-1392-B046-AF24-8B29FB880BA7}"/>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75910CF8-1673-6D4F-B321-BCA24AD26110}"/>
              </a:ext>
            </a:extLst>
          </p:cNvPr>
          <p:cNvSpPr>
            <a:spLocks noGrp="1"/>
          </p:cNvSpPr>
          <p:nvPr>
            <p:ph type="sldNum" sz="quarter" idx="12"/>
          </p:nvPr>
        </p:nvSpPr>
        <p:spPr/>
        <p:txBody>
          <a:bodyPr/>
          <a:lstStyle/>
          <a:p>
            <a:fld id="{3302F91E-0F60-024E-9504-838E422B42BD}" type="slidenum">
              <a:rPr lang="en-DE" smtClean="0"/>
              <a:t>‹#›</a:t>
            </a:fld>
            <a:endParaRPr lang="en-DE"/>
          </a:p>
        </p:txBody>
      </p:sp>
    </p:spTree>
    <p:extLst>
      <p:ext uri="{BB962C8B-B14F-4D97-AF65-F5344CB8AC3E}">
        <p14:creationId xmlns:p14="http://schemas.microsoft.com/office/powerpoint/2010/main" val="2131933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EE72E1-7A04-1245-80B0-1265446B6B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6237401C-C01D-A74F-B98A-4101990FD2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B62FB86F-A1AB-EB4D-A5BA-3DFB6C5ECD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521E74-AC21-124A-967F-4C9594D52F81}" type="datetimeFigureOut">
              <a:rPr lang="en-DE" smtClean="0"/>
              <a:t>17.10.20</a:t>
            </a:fld>
            <a:endParaRPr lang="en-DE"/>
          </a:p>
        </p:txBody>
      </p:sp>
      <p:sp>
        <p:nvSpPr>
          <p:cNvPr id="5" name="Footer Placeholder 4">
            <a:extLst>
              <a:ext uri="{FF2B5EF4-FFF2-40B4-BE49-F238E27FC236}">
                <a16:creationId xmlns:a16="http://schemas.microsoft.com/office/drawing/2014/main" id="{047EBE9A-20D7-5E41-A8B5-DFF67BF51C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EA6C7602-9D72-D34D-BEE8-FC6CF4140A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2F91E-0F60-024E-9504-838E422B42BD}" type="slidenum">
              <a:rPr lang="en-DE" smtClean="0"/>
              <a:t>‹#›</a:t>
            </a:fld>
            <a:endParaRPr lang="en-DE"/>
          </a:p>
        </p:txBody>
      </p:sp>
    </p:spTree>
    <p:extLst>
      <p:ext uri="{BB962C8B-B14F-4D97-AF65-F5344CB8AC3E}">
        <p14:creationId xmlns:p14="http://schemas.microsoft.com/office/powerpoint/2010/main" val="1814201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CDB06-63A1-D34B-9DC1-3E55A5E13ABE}"/>
              </a:ext>
            </a:extLst>
          </p:cNvPr>
          <p:cNvSpPr>
            <a:spLocks noGrp="1"/>
          </p:cNvSpPr>
          <p:nvPr>
            <p:ph type="ctrTitle"/>
          </p:nvPr>
        </p:nvSpPr>
        <p:spPr/>
        <p:txBody>
          <a:bodyPr/>
          <a:lstStyle/>
          <a:p>
            <a:r>
              <a:rPr lang="en-DE" b="1" dirty="0">
                <a:solidFill>
                  <a:srgbClr val="0070C0"/>
                </a:solidFill>
                <a:latin typeface="Gautami" panose="020B0502040204020203" pitchFamily="34" charset="0"/>
                <a:ea typeface="Apple Color Emoji" pitchFamily="2" charset="0"/>
                <a:cs typeface="Gautami" panose="020B0502040204020203" pitchFamily="34" charset="0"/>
              </a:rPr>
              <a:t>Interaction between Oil &amp; Silver Price </a:t>
            </a:r>
          </a:p>
        </p:txBody>
      </p:sp>
      <p:sp>
        <p:nvSpPr>
          <p:cNvPr id="3" name="Subtitle 2">
            <a:extLst>
              <a:ext uri="{FF2B5EF4-FFF2-40B4-BE49-F238E27FC236}">
                <a16:creationId xmlns:a16="http://schemas.microsoft.com/office/drawing/2014/main" id="{F2B4D213-24C9-3A4F-B5C2-E6DC3EC6B0E5}"/>
              </a:ext>
            </a:extLst>
          </p:cNvPr>
          <p:cNvSpPr>
            <a:spLocks noGrp="1"/>
          </p:cNvSpPr>
          <p:nvPr>
            <p:ph type="subTitle" idx="1"/>
          </p:nvPr>
        </p:nvSpPr>
        <p:spPr/>
        <p:txBody>
          <a:bodyPr>
            <a:normAutofit lnSpcReduction="10000"/>
          </a:bodyPr>
          <a:lstStyle/>
          <a:p>
            <a:r>
              <a:rPr lang="en-GB" dirty="0">
                <a:solidFill>
                  <a:srgbClr val="0070C0"/>
                </a:solidFill>
              </a:rPr>
              <a:t>Co</a:t>
            </a:r>
            <a:r>
              <a:rPr lang="en-DE" dirty="0">
                <a:solidFill>
                  <a:srgbClr val="0070C0"/>
                </a:solidFill>
              </a:rPr>
              <a:t>ntributors: </a:t>
            </a:r>
          </a:p>
          <a:p>
            <a:r>
              <a:rPr lang="en-DE" dirty="0">
                <a:solidFill>
                  <a:srgbClr val="0070C0"/>
                </a:solidFill>
              </a:rPr>
              <a:t>Ayodeji, Shola, Behrooz</a:t>
            </a:r>
          </a:p>
          <a:p>
            <a:endParaRPr lang="en-DE" dirty="0">
              <a:solidFill>
                <a:srgbClr val="0070C0"/>
              </a:solidFill>
            </a:endParaRPr>
          </a:p>
          <a:p>
            <a:r>
              <a:rPr lang="en-DE" dirty="0">
                <a:solidFill>
                  <a:srgbClr val="0070C0"/>
                </a:solidFill>
              </a:rPr>
              <a:t>17.10.2020</a:t>
            </a:r>
          </a:p>
        </p:txBody>
      </p:sp>
    </p:spTree>
    <p:extLst>
      <p:ext uri="{BB962C8B-B14F-4D97-AF65-F5344CB8AC3E}">
        <p14:creationId xmlns:p14="http://schemas.microsoft.com/office/powerpoint/2010/main" val="2400557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EF648-F813-E44F-9FB7-48CF43AD56A5}"/>
              </a:ext>
            </a:extLst>
          </p:cNvPr>
          <p:cNvSpPr>
            <a:spLocks noGrp="1"/>
          </p:cNvSpPr>
          <p:nvPr>
            <p:ph type="title"/>
          </p:nvPr>
        </p:nvSpPr>
        <p:spPr/>
        <p:txBody>
          <a:bodyPr/>
          <a:lstStyle/>
          <a:p>
            <a:r>
              <a:rPr lang="en-DE" dirty="0"/>
              <a:t>Main question	</a:t>
            </a:r>
          </a:p>
        </p:txBody>
      </p:sp>
      <p:sp>
        <p:nvSpPr>
          <p:cNvPr id="3" name="Content Placeholder 2">
            <a:extLst>
              <a:ext uri="{FF2B5EF4-FFF2-40B4-BE49-F238E27FC236}">
                <a16:creationId xmlns:a16="http://schemas.microsoft.com/office/drawing/2014/main" id="{0DE36060-00F1-024E-ABCA-38D1E572CD0B}"/>
              </a:ext>
            </a:extLst>
          </p:cNvPr>
          <p:cNvSpPr>
            <a:spLocks noGrp="1"/>
          </p:cNvSpPr>
          <p:nvPr>
            <p:ph idx="1"/>
          </p:nvPr>
        </p:nvSpPr>
        <p:spPr/>
        <p:txBody>
          <a:bodyPr/>
          <a:lstStyle/>
          <a:p>
            <a:r>
              <a:rPr lang="en-GB" dirty="0"/>
              <a:t>T</a:t>
            </a:r>
            <a:r>
              <a:rPr lang="en-DE" dirty="0"/>
              <a:t>he main que</a:t>
            </a:r>
            <a:r>
              <a:rPr lang="en-GB" dirty="0"/>
              <a:t>s</a:t>
            </a:r>
            <a:r>
              <a:rPr lang="en-DE" dirty="0"/>
              <a:t>tion is to see if there is any interaction between oil price and silver price based on the USD value.</a:t>
            </a:r>
          </a:p>
        </p:txBody>
      </p:sp>
    </p:spTree>
    <p:extLst>
      <p:ext uri="{BB962C8B-B14F-4D97-AF65-F5344CB8AC3E}">
        <p14:creationId xmlns:p14="http://schemas.microsoft.com/office/powerpoint/2010/main" val="1015339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25D4C7E-E575-A74F-BAD9-D7D2245BD4F1}"/>
              </a:ext>
            </a:extLst>
          </p:cNvPr>
          <p:cNvSpPr>
            <a:spLocks noGrp="1"/>
          </p:cNvSpPr>
          <p:nvPr>
            <p:ph type="title"/>
          </p:nvPr>
        </p:nvSpPr>
        <p:spPr>
          <a:xfrm>
            <a:off x="958506" y="800392"/>
            <a:ext cx="10264697" cy="1212102"/>
          </a:xfrm>
        </p:spPr>
        <p:txBody>
          <a:bodyPr>
            <a:normAutofit/>
          </a:bodyPr>
          <a:lstStyle/>
          <a:p>
            <a:r>
              <a:rPr lang="en-DE" sz="4000">
                <a:solidFill>
                  <a:srgbClr val="FFFFFF"/>
                </a:solidFill>
              </a:rPr>
              <a:t>Challenges we faced</a:t>
            </a:r>
          </a:p>
        </p:txBody>
      </p:sp>
      <p:sp>
        <p:nvSpPr>
          <p:cNvPr id="3" name="Content Placeholder 2">
            <a:extLst>
              <a:ext uri="{FF2B5EF4-FFF2-40B4-BE49-F238E27FC236}">
                <a16:creationId xmlns:a16="http://schemas.microsoft.com/office/drawing/2014/main" id="{FD99FCC3-92BD-AF43-A1A2-CC8EA52A8369}"/>
              </a:ext>
            </a:extLst>
          </p:cNvPr>
          <p:cNvSpPr>
            <a:spLocks noGrp="1"/>
          </p:cNvSpPr>
          <p:nvPr>
            <p:ph idx="1"/>
          </p:nvPr>
        </p:nvSpPr>
        <p:spPr>
          <a:xfrm>
            <a:off x="1367624" y="2490436"/>
            <a:ext cx="9708995" cy="3567173"/>
          </a:xfrm>
        </p:spPr>
        <p:txBody>
          <a:bodyPr anchor="ctr">
            <a:normAutofit fontScale="92500" lnSpcReduction="10000"/>
          </a:bodyPr>
          <a:lstStyle/>
          <a:p>
            <a:pPr marL="0" indent="0">
              <a:buNone/>
            </a:pPr>
            <a:r>
              <a:rPr lang="en-DE" sz="2400" dirty="0">
                <a:solidFill>
                  <a:srgbClr val="FF0000"/>
                </a:solidFill>
              </a:rPr>
              <a:t>1- Sharing the repo: it was a big challenge as three of us were working on it and everyone was pushing and pulling. </a:t>
            </a:r>
          </a:p>
          <a:p>
            <a:pPr marL="0" indent="0">
              <a:buNone/>
            </a:pPr>
            <a:r>
              <a:rPr lang="en-GB" sz="2400" dirty="0">
                <a:solidFill>
                  <a:srgbClr val="00B050"/>
                </a:solidFill>
              </a:rPr>
              <a:t>W</a:t>
            </a:r>
            <a:r>
              <a:rPr lang="en-DE" sz="2400" dirty="0">
                <a:solidFill>
                  <a:srgbClr val="00B050"/>
                </a:solidFill>
              </a:rPr>
              <a:t>e learned new commnds such as : git rebase origin &amp; git stash &amp; git reset HARD &amp; </a:t>
            </a:r>
          </a:p>
          <a:p>
            <a:pPr marL="0" indent="0">
              <a:buNone/>
            </a:pPr>
            <a:endParaRPr lang="en-DE" sz="2400" dirty="0">
              <a:solidFill>
                <a:srgbClr val="00B050"/>
              </a:solidFill>
            </a:endParaRPr>
          </a:p>
          <a:p>
            <a:pPr marL="0" indent="0">
              <a:buNone/>
            </a:pPr>
            <a:r>
              <a:rPr lang="en-DE" sz="2400" dirty="0">
                <a:solidFill>
                  <a:srgbClr val="FF0000"/>
                </a:solidFill>
              </a:rPr>
              <a:t>2- while doing scraping, we used the traditional way of scraping that took a lot of time to extrct the table, </a:t>
            </a:r>
          </a:p>
          <a:p>
            <a:pPr marL="0" indent="0">
              <a:buNone/>
            </a:pPr>
            <a:endParaRPr lang="en-DE" sz="2400" dirty="0">
              <a:solidFill>
                <a:srgbClr val="00B050"/>
              </a:solidFill>
            </a:endParaRPr>
          </a:p>
          <a:p>
            <a:pPr marL="0" indent="0">
              <a:buNone/>
            </a:pPr>
            <a:r>
              <a:rPr lang="en-GB" sz="2400" dirty="0">
                <a:solidFill>
                  <a:srgbClr val="00B050"/>
                </a:solidFill>
              </a:rPr>
              <a:t>W</a:t>
            </a:r>
            <a:r>
              <a:rPr lang="en-DE" sz="2400" dirty="0">
                <a:solidFill>
                  <a:srgbClr val="00B050"/>
                </a:solidFill>
              </a:rPr>
              <a:t>e learned a new code “ pd.read_html” that magically extracts all the tables form the webpage. We could access the desired table by callling it via the index of that table  </a:t>
            </a:r>
          </a:p>
        </p:txBody>
      </p:sp>
    </p:spTree>
    <p:extLst>
      <p:ext uri="{BB962C8B-B14F-4D97-AF65-F5344CB8AC3E}">
        <p14:creationId xmlns:p14="http://schemas.microsoft.com/office/powerpoint/2010/main" val="75406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25D4C7E-E575-A74F-BAD9-D7D2245BD4F1}"/>
              </a:ext>
            </a:extLst>
          </p:cNvPr>
          <p:cNvSpPr>
            <a:spLocks noGrp="1"/>
          </p:cNvSpPr>
          <p:nvPr>
            <p:ph type="title"/>
          </p:nvPr>
        </p:nvSpPr>
        <p:spPr>
          <a:xfrm>
            <a:off x="958506" y="800392"/>
            <a:ext cx="10264697" cy="1212102"/>
          </a:xfrm>
        </p:spPr>
        <p:txBody>
          <a:bodyPr>
            <a:normAutofit/>
          </a:bodyPr>
          <a:lstStyle/>
          <a:p>
            <a:r>
              <a:rPr lang="en-DE" sz="4000">
                <a:solidFill>
                  <a:srgbClr val="FFFFFF"/>
                </a:solidFill>
              </a:rPr>
              <a:t>Challenges we faced</a:t>
            </a:r>
          </a:p>
        </p:txBody>
      </p:sp>
      <p:sp>
        <p:nvSpPr>
          <p:cNvPr id="3" name="Content Placeholder 2">
            <a:extLst>
              <a:ext uri="{FF2B5EF4-FFF2-40B4-BE49-F238E27FC236}">
                <a16:creationId xmlns:a16="http://schemas.microsoft.com/office/drawing/2014/main" id="{FD99FCC3-92BD-AF43-A1A2-CC8EA52A8369}"/>
              </a:ext>
            </a:extLst>
          </p:cNvPr>
          <p:cNvSpPr>
            <a:spLocks noGrp="1"/>
          </p:cNvSpPr>
          <p:nvPr>
            <p:ph idx="1"/>
          </p:nvPr>
        </p:nvSpPr>
        <p:spPr>
          <a:xfrm>
            <a:off x="1367624" y="2490436"/>
            <a:ext cx="9708995" cy="3567173"/>
          </a:xfrm>
        </p:spPr>
        <p:txBody>
          <a:bodyPr anchor="ctr">
            <a:normAutofit/>
          </a:bodyPr>
          <a:lstStyle/>
          <a:p>
            <a:pPr marL="0" indent="0">
              <a:buNone/>
            </a:pPr>
            <a:r>
              <a:rPr lang="en-DE" sz="2400" dirty="0">
                <a:solidFill>
                  <a:srgbClr val="FF0000"/>
                </a:solidFill>
              </a:rPr>
              <a:t>3- dealing with missing numbers: </a:t>
            </a:r>
          </a:p>
          <a:p>
            <a:pPr marL="0" indent="0">
              <a:buNone/>
            </a:pPr>
            <a:r>
              <a:rPr lang="en-US" sz="2400" dirty="0">
                <a:solidFill>
                  <a:srgbClr val="00B050"/>
                </a:solidFill>
              </a:rPr>
              <a:t>We learned that filling the missing values with the mean or median would make our data set flat once we plot it. So we decided to leave it but we know that we could drop the missing values (time constraint) </a:t>
            </a:r>
            <a:endParaRPr lang="en-DE" sz="2400" dirty="0">
              <a:solidFill>
                <a:srgbClr val="00B050"/>
              </a:solidFill>
            </a:endParaRPr>
          </a:p>
          <a:p>
            <a:pPr marL="0" indent="0">
              <a:buNone/>
            </a:pPr>
            <a:endParaRPr lang="en-DE" sz="2400" dirty="0">
              <a:solidFill>
                <a:srgbClr val="00B050"/>
              </a:solidFill>
            </a:endParaRPr>
          </a:p>
          <a:p>
            <a:pPr marL="0" indent="0">
              <a:buNone/>
            </a:pPr>
            <a:r>
              <a:rPr lang="en-DE" sz="2400" dirty="0">
                <a:solidFill>
                  <a:srgbClr val="FF0000"/>
                </a:solidFill>
              </a:rPr>
              <a:t>4- cleaning of the data, especially the Date. </a:t>
            </a:r>
          </a:p>
          <a:p>
            <a:pPr marL="0" indent="0">
              <a:buNone/>
            </a:pPr>
            <a:r>
              <a:rPr lang="en-US" sz="2400" dirty="0">
                <a:solidFill>
                  <a:srgbClr val="00B050"/>
                </a:solidFill>
              </a:rPr>
              <a:t>We learned that mostly ‘Date’ would be extracted as an object, so we used “</a:t>
            </a:r>
            <a:r>
              <a:rPr lang="en-US" sz="2400" dirty="0" err="1">
                <a:solidFill>
                  <a:srgbClr val="00B050"/>
                </a:solidFill>
              </a:rPr>
              <a:t>pd.todatetime</a:t>
            </a:r>
            <a:r>
              <a:rPr lang="en-US" sz="2400" dirty="0">
                <a:solidFill>
                  <a:srgbClr val="00B050"/>
                </a:solidFill>
              </a:rPr>
              <a:t>” which transforms object into the date format.</a:t>
            </a:r>
            <a:endParaRPr lang="en-DE" sz="2400" dirty="0">
              <a:solidFill>
                <a:srgbClr val="00B050"/>
              </a:solidFill>
            </a:endParaRPr>
          </a:p>
        </p:txBody>
      </p:sp>
    </p:spTree>
    <p:extLst>
      <p:ext uri="{BB962C8B-B14F-4D97-AF65-F5344CB8AC3E}">
        <p14:creationId xmlns:p14="http://schemas.microsoft.com/office/powerpoint/2010/main" val="2682249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25D4C7E-E575-A74F-BAD9-D7D2245BD4F1}"/>
              </a:ext>
            </a:extLst>
          </p:cNvPr>
          <p:cNvSpPr>
            <a:spLocks noGrp="1"/>
          </p:cNvSpPr>
          <p:nvPr>
            <p:ph type="title"/>
          </p:nvPr>
        </p:nvSpPr>
        <p:spPr>
          <a:xfrm>
            <a:off x="958506" y="800392"/>
            <a:ext cx="10264697" cy="1212102"/>
          </a:xfrm>
        </p:spPr>
        <p:txBody>
          <a:bodyPr>
            <a:normAutofit/>
          </a:bodyPr>
          <a:lstStyle/>
          <a:p>
            <a:r>
              <a:rPr lang="en-DE" sz="4000">
                <a:solidFill>
                  <a:srgbClr val="FFFFFF"/>
                </a:solidFill>
              </a:rPr>
              <a:t>Challenges we faced</a:t>
            </a:r>
          </a:p>
        </p:txBody>
      </p:sp>
      <p:sp>
        <p:nvSpPr>
          <p:cNvPr id="3" name="Content Placeholder 2">
            <a:extLst>
              <a:ext uri="{FF2B5EF4-FFF2-40B4-BE49-F238E27FC236}">
                <a16:creationId xmlns:a16="http://schemas.microsoft.com/office/drawing/2014/main" id="{FD99FCC3-92BD-AF43-A1A2-CC8EA52A8369}"/>
              </a:ext>
            </a:extLst>
          </p:cNvPr>
          <p:cNvSpPr>
            <a:spLocks noGrp="1"/>
          </p:cNvSpPr>
          <p:nvPr>
            <p:ph idx="1"/>
          </p:nvPr>
        </p:nvSpPr>
        <p:spPr>
          <a:xfrm>
            <a:off x="1367624" y="2490436"/>
            <a:ext cx="9708995" cy="3567173"/>
          </a:xfrm>
        </p:spPr>
        <p:txBody>
          <a:bodyPr anchor="ctr">
            <a:normAutofit/>
          </a:bodyPr>
          <a:lstStyle/>
          <a:p>
            <a:pPr marL="0" indent="0">
              <a:buNone/>
            </a:pPr>
            <a:endParaRPr lang="en-DE" sz="2400" dirty="0">
              <a:solidFill>
                <a:srgbClr val="00B050"/>
              </a:solidFill>
            </a:endParaRPr>
          </a:p>
          <a:p>
            <a:pPr marL="0" indent="0">
              <a:buNone/>
            </a:pPr>
            <a:r>
              <a:rPr lang="en-DE" sz="2400" dirty="0">
                <a:solidFill>
                  <a:srgbClr val="FF0000"/>
                </a:solidFill>
              </a:rPr>
              <a:t>5- while plotting, since data was daily, at one point the x-axis of the plotted graph was meesy, we used thie below code to sep</a:t>
            </a:r>
            <a:r>
              <a:rPr lang="en-GB" sz="2400" dirty="0">
                <a:solidFill>
                  <a:srgbClr val="FF0000"/>
                </a:solidFill>
              </a:rPr>
              <a:t>a</a:t>
            </a:r>
            <a:r>
              <a:rPr lang="en-DE" sz="2400">
                <a:solidFill>
                  <a:srgbClr val="FF0000"/>
                </a:solidFill>
              </a:rPr>
              <a:t>rate the year from the date column.</a:t>
            </a:r>
            <a:endParaRPr lang="en-DE" sz="2400" dirty="0">
              <a:solidFill>
                <a:srgbClr val="FF0000"/>
              </a:solidFill>
            </a:endParaRPr>
          </a:p>
          <a:p>
            <a:pPr marL="0" indent="0">
              <a:buNone/>
            </a:pPr>
            <a:endParaRPr lang="en-DE" sz="2400" dirty="0">
              <a:solidFill>
                <a:srgbClr val="00B050"/>
              </a:solidFill>
            </a:endParaRPr>
          </a:p>
          <a:p>
            <a:pPr marL="0" indent="0">
              <a:buNone/>
            </a:pPr>
            <a:r>
              <a:rPr lang="en-GB" sz="2400" dirty="0">
                <a:solidFill>
                  <a:srgbClr val="00B050"/>
                </a:solidFill>
              </a:rPr>
              <a:t>W</a:t>
            </a:r>
            <a:r>
              <a:rPr lang="en-DE" sz="2400" dirty="0">
                <a:solidFill>
                  <a:srgbClr val="00B050"/>
                </a:solidFill>
              </a:rPr>
              <a:t>e learned to use ”</a:t>
            </a:r>
            <a:r>
              <a:rPr lang="en-GB" sz="2400" dirty="0">
                <a:solidFill>
                  <a:srgbClr val="00B050"/>
                </a:solidFill>
              </a:rPr>
              <a:t>df[‘year'] = df['</a:t>
            </a:r>
            <a:r>
              <a:rPr lang="en-GB" sz="2400" dirty="0" err="1">
                <a:solidFill>
                  <a:srgbClr val="00B050"/>
                </a:solidFill>
              </a:rPr>
              <a:t>Date_from_df</a:t>
            </a:r>
            <a:r>
              <a:rPr lang="en-GB" sz="2400" dirty="0">
                <a:solidFill>
                  <a:srgbClr val="00B050"/>
                </a:solidFill>
              </a:rPr>
              <a:t>'].</a:t>
            </a:r>
            <a:r>
              <a:rPr lang="en-GB" sz="2400" dirty="0" err="1">
                <a:solidFill>
                  <a:srgbClr val="00B050"/>
                </a:solidFill>
              </a:rPr>
              <a:t>dt.year</a:t>
            </a:r>
            <a:r>
              <a:rPr lang="en-GB" sz="2400" dirty="0">
                <a:solidFill>
                  <a:srgbClr val="00B050"/>
                </a:solidFill>
              </a:rPr>
              <a:t>” to extract the year from the </a:t>
            </a:r>
            <a:r>
              <a:rPr lang="en-GB" sz="2400" dirty="0" err="1">
                <a:solidFill>
                  <a:srgbClr val="00B050"/>
                </a:solidFill>
              </a:rPr>
              <a:t>coloumn</a:t>
            </a:r>
            <a:r>
              <a:rPr lang="en-GB" sz="2400" dirty="0">
                <a:solidFill>
                  <a:srgbClr val="00B050"/>
                </a:solidFill>
              </a:rPr>
              <a:t> data (01-08-2010)</a:t>
            </a:r>
            <a:endParaRPr lang="en-DE" sz="2400" dirty="0">
              <a:solidFill>
                <a:srgbClr val="00B050"/>
              </a:solidFill>
            </a:endParaRPr>
          </a:p>
        </p:txBody>
      </p:sp>
    </p:spTree>
    <p:extLst>
      <p:ext uri="{BB962C8B-B14F-4D97-AF65-F5344CB8AC3E}">
        <p14:creationId xmlns:p14="http://schemas.microsoft.com/office/powerpoint/2010/main" val="421600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Graphical user interface, chart&#10;&#10;Description automatically generated">
            <a:extLst>
              <a:ext uri="{FF2B5EF4-FFF2-40B4-BE49-F238E27FC236}">
                <a16:creationId xmlns:a16="http://schemas.microsoft.com/office/drawing/2014/main" id="{4EB38C6B-175C-5C4E-91AE-F8B4AD2D3F1E}"/>
              </a:ext>
            </a:extLst>
          </p:cNvPr>
          <p:cNvPicPr>
            <a:picLocks noGrp="1" noChangeAspect="1"/>
          </p:cNvPicPr>
          <p:nvPr>
            <p:ph idx="1"/>
          </p:nvPr>
        </p:nvPicPr>
        <p:blipFill>
          <a:blip r:embed="rId2"/>
          <a:stretch>
            <a:fillRect/>
          </a:stretch>
        </p:blipFill>
        <p:spPr>
          <a:xfrm>
            <a:off x="1245288" y="1365346"/>
            <a:ext cx="9556062" cy="5262781"/>
          </a:xfrm>
        </p:spPr>
      </p:pic>
    </p:spTree>
    <p:extLst>
      <p:ext uri="{BB962C8B-B14F-4D97-AF65-F5344CB8AC3E}">
        <p14:creationId xmlns:p14="http://schemas.microsoft.com/office/powerpoint/2010/main" val="2142511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318</Words>
  <Application>Microsoft Macintosh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Gautami</vt:lpstr>
      <vt:lpstr>Office Theme</vt:lpstr>
      <vt:lpstr>Interaction between Oil &amp; Silver Price </vt:lpstr>
      <vt:lpstr>Main question </vt:lpstr>
      <vt:lpstr>Challenges we faced</vt:lpstr>
      <vt:lpstr>Challenges we faced</vt:lpstr>
      <vt:lpstr>Challenges we faced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Interaction between Oil &amp; Silver Price </dc:title>
  <dc:creator>Behrooz Gharleghi</dc:creator>
  <cp:lastModifiedBy>Behrooz Gharleghi</cp:lastModifiedBy>
  <cp:revision>6</cp:revision>
  <dcterms:created xsi:type="dcterms:W3CDTF">2020-10-17T13:30:31Z</dcterms:created>
  <dcterms:modified xsi:type="dcterms:W3CDTF">2020-10-17T13:55:55Z</dcterms:modified>
</cp:coreProperties>
</file>